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78" r:id="rId10"/>
    <p:sldId id="265" r:id="rId11"/>
    <p:sldId id="286" r:id="rId12"/>
    <p:sldId id="266" r:id="rId13"/>
    <p:sldId id="267" r:id="rId14"/>
    <p:sldId id="268" r:id="rId15"/>
    <p:sldId id="269" r:id="rId16"/>
    <p:sldId id="270" r:id="rId17"/>
    <p:sldId id="271" r:id="rId18"/>
    <p:sldId id="293" r:id="rId19"/>
    <p:sldId id="272" r:id="rId20"/>
    <p:sldId id="273" r:id="rId21"/>
    <p:sldId id="276" r:id="rId22"/>
    <p:sldId id="288" r:id="rId23"/>
    <p:sldId id="290" r:id="rId24"/>
    <p:sldId id="277" r:id="rId25"/>
    <p:sldId id="291" r:id="rId26"/>
    <p:sldId id="289" r:id="rId27"/>
    <p:sldId id="292" r:id="rId28"/>
    <p:sldId id="281" r:id="rId29"/>
    <p:sldId id="282" r:id="rId30"/>
    <p:sldId id="274" r:id="rId31"/>
    <p:sldId id="280" r:id="rId32"/>
    <p:sldId id="275" r:id="rId33"/>
    <p:sldId id="279" r:id="rId34"/>
    <p:sldId id="294" r:id="rId35"/>
    <p:sldId id="295" r:id="rId36"/>
    <p:sldId id="28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3"/>
    <p:restoredTop sz="94647"/>
  </p:normalViewPr>
  <p:slideViewPr>
    <p:cSldViewPr snapToGrid="0" snapToObjects="1">
      <p:cViewPr varScale="1">
        <p:scale>
          <a:sx n="75" d="100"/>
          <a:sy n="75" d="100"/>
        </p:scale>
        <p:origin x="57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57739-C40A-AB43-8221-970ECF8FB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D47D7-0990-B44D-B278-2BAF014A7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48868-3BA4-154B-B711-4493F1293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0B0AD-80BD-EE4A-9CDE-19B67D9F4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F2A97-5936-8041-95BE-62C1F56E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4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A6EAB-7509-8947-BEE7-A7AD319D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5F9BA-CBD1-8C4D-B180-A63698DCA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3A4A9-E46E-A947-B898-3A73D59A3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83089-6082-6E48-8E8D-1D6878D0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0DFFE-3112-954D-846B-53382C77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9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2E5499-4257-C04D-A960-CAD8A8F50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2E97D-B29F-8344-A850-3AB54F97F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F0E6A-4C52-984A-89C7-A360FDA48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062E-F1A4-E44F-B69C-95B5D0CE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9682E-25F8-3743-AFF4-E208176E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6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6299-01C1-F947-AD3A-C4CE35C7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F260E-89B3-4B4E-9DB7-74E88466C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A7CC3-5323-A949-964A-E131AD2C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CC248-9BB6-CE47-BA51-7C97351F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7598-2D6F-084D-9582-3E66555D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8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92B2-6DA5-BB40-BD53-C3985EFD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8BF4C-CED1-EA46-AF6F-9C510193E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DE25-DA4D-5F49-A423-7739D81E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82DED-C734-CA48-8476-E34A1DE00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A84F0-D5DD-9141-9F01-26457009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1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2269-6162-CD48-B94E-29F12D2A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CFC4-02E2-B24F-A57F-EC2F40830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3BF9E-3826-2F4F-B1B5-BF3DD2A37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1B96A-4959-CB4A-B206-E121A74D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46947-34B3-B24D-80DF-9D95A671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5E48D-0DC6-4A4B-AD08-BB50F3F27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6B94-952E-3A4D-81DD-D4ECECA6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7700-3AAB-E54A-93BA-9263B214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0FC59-D514-334F-9703-29C53EB8B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A83CB-68CE-404B-8C65-332D89CA6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0C424-DEA6-A04E-AE77-6CF5E5D87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DE948-27C6-0746-B7B8-FA093863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2D08D-C431-524F-A8F1-D28A82C5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D4CFA-FC7F-AD46-9CEA-C81793C1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7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4F3A-D6BB-9749-BFCE-85D59914B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03C4E-CC4D-D743-869E-148F0F607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B84A1-696A-2147-8FF4-BA73518D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D36E4-A0BB-EC4D-B0C4-9DD56144E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3C788-0C72-C54C-9FF1-94B1A142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8B790-7FE2-3444-ABB3-FCE74825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02039-7564-D748-BC32-87100E3B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2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C8B-1669-BA47-9DEF-F300B437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8F58D-6217-8449-8B43-F44AA4A8F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76BA1-E527-7743-ABDA-DB80117C0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89691-7B7D-E943-81CB-26FB7B2A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C67E4-1E44-DB49-859B-F9395AE8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D84A0-DBFF-5548-BB93-CF32904D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4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CFD8-643C-0D4B-B76F-5F026BCC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B5412-F062-4F4B-AFFD-109C9E41E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9F435-D952-1244-9EC9-56DC0C206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620B1-30A6-8A43-8A62-D6576518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8BEA7-E635-C848-B2BA-43B2E913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179B4-BB51-6D40-8335-E9AA4A83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3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1B1F9-ECF6-B341-B32F-10652D028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7B30B-758F-EC4F-93A5-3D56F1100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30A39-FCAB-5841-B3F4-9AAA39932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0B5BF-316C-F540-8307-AC007FFB619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9A4AA-B934-3D40-83B9-89CA9B047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7F3-4203-4C46-B553-16DD32671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CAFB8-5B53-344C-9814-77F7398BED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0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1D06-4392-B84C-8F4F-4C727C15F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40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Analyzing </a:t>
            </a:r>
            <a:r>
              <a:rPr lang="en-US" b="1" dirty="0">
                <a:solidFill>
                  <a:schemeClr val="bg1"/>
                </a:solidFill>
              </a:rPr>
              <a:t>SARS-CoV-2</a:t>
            </a:r>
            <a:r>
              <a:rPr lang="en-US" dirty="0"/>
              <a:t> Full Genome Sequences with </a:t>
            </a:r>
            <a:r>
              <a:rPr lang="en-US" b="1" dirty="0">
                <a:solidFill>
                  <a:schemeClr val="bg1"/>
                </a:solidFill>
              </a:rPr>
              <a:t>Galaxy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6F5E9-B238-0744-BF24-236D58E1F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9547"/>
            <a:ext cx="9144000" cy="1655762"/>
          </a:xfrm>
        </p:spPr>
        <p:txBody>
          <a:bodyPr/>
          <a:lstStyle/>
          <a:p>
            <a:r>
              <a:rPr lang="en-US" dirty="0"/>
              <a:t>Dr Cathrine Scheepers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529C5-FDD3-BA49-9807-84283B17148F}"/>
              </a:ext>
            </a:extLst>
          </p:cNvPr>
          <p:cNvSpPr/>
          <p:nvPr/>
        </p:nvSpPr>
        <p:spPr>
          <a:xfrm>
            <a:off x="0" y="0"/>
            <a:ext cx="12192000" cy="1265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E67CF3-A682-7849-AE4C-03B6AF8C98B0}"/>
              </a:ext>
            </a:extLst>
          </p:cNvPr>
          <p:cNvSpPr/>
          <p:nvPr/>
        </p:nvSpPr>
        <p:spPr>
          <a:xfrm>
            <a:off x="0" y="5592618"/>
            <a:ext cx="12192000" cy="1265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0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Pairing</a:t>
            </a:r>
            <a:r>
              <a:rPr lang="en-US" dirty="0"/>
              <a:t> Illumina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0" y="922555"/>
            <a:ext cx="1171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Illumina</a:t>
            </a:r>
            <a:r>
              <a:rPr lang="en-US" dirty="0"/>
              <a:t> (</a:t>
            </a:r>
            <a:r>
              <a:rPr lang="en-US" dirty="0" err="1"/>
              <a:t>MiSeq</a:t>
            </a:r>
            <a:r>
              <a:rPr lang="en-US" dirty="0"/>
              <a:t> and </a:t>
            </a:r>
            <a:r>
              <a:rPr lang="en-US" dirty="0" err="1"/>
              <a:t>NextSeq</a:t>
            </a:r>
            <a:r>
              <a:rPr lang="en-US" dirty="0"/>
              <a:t>) generate </a:t>
            </a:r>
            <a:r>
              <a:rPr lang="en-US" b="1" dirty="0">
                <a:solidFill>
                  <a:srgbClr val="C00000"/>
                </a:solidFill>
              </a:rPr>
              <a:t>two files per sample </a:t>
            </a:r>
            <a:r>
              <a:rPr lang="en-US" dirty="0"/>
              <a:t>(forward and reverse) you need to first </a:t>
            </a:r>
            <a:r>
              <a:rPr lang="en-US" b="1" dirty="0">
                <a:solidFill>
                  <a:srgbClr val="C00000"/>
                </a:solidFill>
              </a:rPr>
              <a:t>pair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these reads </a:t>
            </a:r>
            <a:r>
              <a:rPr lang="en-US" dirty="0"/>
              <a:t>before doing any downstream analysis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4CB6B-8237-5545-B41F-08F66EF3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00" y="1717962"/>
            <a:ext cx="2860733" cy="4946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2C0CD6-B47F-054E-9394-CF4E82D9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259" y="1717962"/>
            <a:ext cx="3012716" cy="494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565E3-8D5A-EF4A-8586-C1E5DC72F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601" y="1717962"/>
            <a:ext cx="3067050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Pairing</a:t>
            </a:r>
            <a:r>
              <a:rPr lang="en-US" dirty="0"/>
              <a:t> Illumina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0" y="922555"/>
            <a:ext cx="1171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Illumina</a:t>
            </a:r>
            <a:r>
              <a:rPr lang="en-US" dirty="0"/>
              <a:t> (</a:t>
            </a:r>
            <a:r>
              <a:rPr lang="en-US" dirty="0" err="1"/>
              <a:t>MiSeq</a:t>
            </a:r>
            <a:r>
              <a:rPr lang="en-US" dirty="0"/>
              <a:t> and </a:t>
            </a:r>
            <a:r>
              <a:rPr lang="en-US" dirty="0" err="1"/>
              <a:t>NextSeq</a:t>
            </a:r>
            <a:r>
              <a:rPr lang="en-US" dirty="0"/>
              <a:t>) generate </a:t>
            </a:r>
            <a:r>
              <a:rPr lang="en-US" b="1" dirty="0">
                <a:solidFill>
                  <a:srgbClr val="C00000"/>
                </a:solidFill>
              </a:rPr>
              <a:t>two files per sample </a:t>
            </a:r>
            <a:r>
              <a:rPr lang="en-US" dirty="0"/>
              <a:t>(forward and reverse) you need to first </a:t>
            </a:r>
            <a:r>
              <a:rPr lang="en-US" b="1" dirty="0">
                <a:solidFill>
                  <a:srgbClr val="C00000"/>
                </a:solidFill>
              </a:rPr>
              <a:t>pair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these reads </a:t>
            </a:r>
            <a:r>
              <a:rPr lang="en-US" dirty="0"/>
              <a:t>before doing any downstream analysis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921AE-ED90-8A47-96F0-61E585DE0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88" y="1939901"/>
            <a:ext cx="7318313" cy="4145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02854-1EF1-EB48-8523-541D1648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5" y="1873502"/>
            <a:ext cx="7618461" cy="4278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D0FCEA-86FB-FC45-BEE1-05A3F9F9095C}"/>
              </a:ext>
            </a:extLst>
          </p:cNvPr>
          <p:cNvSpPr txBox="1"/>
          <p:nvPr/>
        </p:nvSpPr>
        <p:spPr>
          <a:xfrm>
            <a:off x="8530925" y="1833884"/>
            <a:ext cx="3045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default</a:t>
            </a:r>
            <a:r>
              <a:rPr lang="en-US" dirty="0"/>
              <a:t> for </a:t>
            </a:r>
            <a:r>
              <a:rPr lang="en-US" b="1" dirty="0">
                <a:solidFill>
                  <a:srgbClr val="C00000"/>
                </a:solidFill>
              </a:rPr>
              <a:t>galaxy</a:t>
            </a:r>
            <a:r>
              <a:rPr lang="en-US" dirty="0"/>
              <a:t> is to use </a:t>
            </a:r>
            <a:r>
              <a:rPr lang="en-US" b="1" dirty="0">
                <a:solidFill>
                  <a:srgbClr val="C00000"/>
                </a:solidFill>
              </a:rPr>
              <a:t>_1 </a:t>
            </a:r>
            <a:r>
              <a:rPr lang="en-US" dirty="0"/>
              <a:t>as the </a:t>
            </a:r>
            <a:r>
              <a:rPr lang="en-US" b="1" dirty="0">
                <a:solidFill>
                  <a:srgbClr val="C00000"/>
                </a:solidFill>
              </a:rPr>
              <a:t>forward identifier </a:t>
            </a:r>
            <a:r>
              <a:rPr lang="en-US" dirty="0"/>
              <a:t>but </a:t>
            </a:r>
            <a:r>
              <a:rPr lang="en-US" b="1" dirty="0">
                <a:solidFill>
                  <a:srgbClr val="C00000"/>
                </a:solidFill>
              </a:rPr>
              <a:t>Illumina</a:t>
            </a:r>
            <a:r>
              <a:rPr lang="en-US" dirty="0"/>
              <a:t> uses </a:t>
            </a:r>
            <a:r>
              <a:rPr lang="en-US" b="1" dirty="0">
                <a:solidFill>
                  <a:srgbClr val="C00000"/>
                </a:solidFill>
              </a:rPr>
              <a:t>_R1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_R2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B0B26B-6F25-DF4E-AAA2-44DF10455AEF}"/>
              </a:ext>
            </a:extLst>
          </p:cNvPr>
          <p:cNvSpPr txBox="1"/>
          <p:nvPr/>
        </p:nvSpPr>
        <p:spPr>
          <a:xfrm>
            <a:off x="8530925" y="3004069"/>
            <a:ext cx="3045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 selecting </a:t>
            </a:r>
            <a:r>
              <a:rPr lang="en-US" b="1" dirty="0">
                <a:solidFill>
                  <a:srgbClr val="C00000"/>
                </a:solidFill>
              </a:rPr>
              <a:t>_R1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_R2 </a:t>
            </a:r>
            <a:r>
              <a:rPr lang="en-US" dirty="0"/>
              <a:t>you should then </a:t>
            </a:r>
            <a:r>
              <a:rPr lang="en-US" b="1" dirty="0">
                <a:solidFill>
                  <a:srgbClr val="C00000"/>
                </a:solidFill>
              </a:rPr>
              <a:t>automatically</a:t>
            </a:r>
            <a:r>
              <a:rPr lang="en-US" dirty="0"/>
              <a:t> find your </a:t>
            </a:r>
            <a:r>
              <a:rPr lang="en-US" b="1" dirty="0">
                <a:solidFill>
                  <a:srgbClr val="C00000"/>
                </a:solidFill>
              </a:rPr>
              <a:t>forward</a:t>
            </a:r>
            <a:r>
              <a:rPr lang="en-US" dirty="0"/>
              <a:t> and </a:t>
            </a:r>
            <a:r>
              <a:rPr lang="en-US" b="1" dirty="0">
                <a:solidFill>
                  <a:srgbClr val="C00000"/>
                </a:solidFill>
              </a:rPr>
              <a:t>reverse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pairs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F774D-6880-F54A-9AFA-D9F1A84B6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95" y="1873502"/>
            <a:ext cx="7618461" cy="4310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D5D738-458D-4343-B6E1-C7833A1D506B}"/>
              </a:ext>
            </a:extLst>
          </p:cNvPr>
          <p:cNvSpPr txBox="1"/>
          <p:nvPr/>
        </p:nvSpPr>
        <p:spPr>
          <a:xfrm>
            <a:off x="8530925" y="4451253"/>
            <a:ext cx="3045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Select </a:t>
            </a:r>
            <a:r>
              <a:rPr lang="en-US" b="1" dirty="0">
                <a:solidFill>
                  <a:srgbClr val="C00000"/>
                </a:solidFill>
              </a:rPr>
              <a:t>auto-pair </a:t>
            </a:r>
            <a:r>
              <a:rPr lang="en-US" dirty="0"/>
              <a:t>if the pairing looks right, </a:t>
            </a:r>
            <a:r>
              <a:rPr lang="en-US" b="1" dirty="0">
                <a:solidFill>
                  <a:srgbClr val="C00000"/>
                </a:solidFill>
              </a:rPr>
              <a:t>name</a:t>
            </a:r>
            <a:r>
              <a:rPr lang="en-US" dirty="0"/>
              <a:t> your </a:t>
            </a:r>
            <a:r>
              <a:rPr lang="en-US" b="1" dirty="0">
                <a:solidFill>
                  <a:srgbClr val="C00000"/>
                </a:solidFill>
              </a:rPr>
              <a:t>collection</a:t>
            </a:r>
            <a:r>
              <a:rPr lang="en-US" dirty="0"/>
              <a:t> and click “</a:t>
            </a:r>
            <a:r>
              <a:rPr lang="en-US" b="1" dirty="0">
                <a:solidFill>
                  <a:srgbClr val="C00000"/>
                </a:solidFill>
              </a:rPr>
              <a:t>create list</a:t>
            </a:r>
            <a:r>
              <a:rPr lang="en-US" dirty="0"/>
              <a:t>”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082839D-DEA2-514C-BFE8-56854783733E}"/>
              </a:ext>
            </a:extLst>
          </p:cNvPr>
          <p:cNvSpPr/>
          <p:nvPr/>
        </p:nvSpPr>
        <p:spPr>
          <a:xfrm rot="10800000">
            <a:off x="4202044" y="3267378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Three workflows </a:t>
            </a:r>
            <a:r>
              <a:rPr lang="en-US" dirty="0"/>
              <a:t>in</a:t>
            </a:r>
            <a:r>
              <a:rPr lang="en-US" b="1" dirty="0">
                <a:solidFill>
                  <a:schemeClr val="bg1"/>
                </a:solidFill>
              </a:rPr>
              <a:t> Galaxy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0" y="922555"/>
            <a:ext cx="1171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use </a:t>
            </a:r>
            <a:r>
              <a:rPr lang="en-US" b="1" dirty="0">
                <a:solidFill>
                  <a:srgbClr val="C00000"/>
                </a:solidFill>
              </a:rPr>
              <a:t>three workflows </a:t>
            </a:r>
            <a:r>
              <a:rPr lang="en-US" dirty="0"/>
              <a:t>that have been developed by the </a:t>
            </a:r>
            <a:r>
              <a:rPr lang="en-US" b="1" dirty="0">
                <a:solidFill>
                  <a:srgbClr val="C00000"/>
                </a:solidFill>
              </a:rPr>
              <a:t>covid19 galaxy project </a:t>
            </a:r>
            <a:r>
              <a:rPr lang="en-US" dirty="0"/>
              <a:t>to </a:t>
            </a:r>
            <a:r>
              <a:rPr lang="en-US" dirty="0" err="1"/>
              <a:t>analyse</a:t>
            </a:r>
            <a:r>
              <a:rPr lang="en-US" dirty="0"/>
              <a:t> our data, all based on the </a:t>
            </a:r>
            <a:r>
              <a:rPr lang="en-US" b="1" dirty="0">
                <a:solidFill>
                  <a:srgbClr val="C00000"/>
                </a:solidFill>
              </a:rPr>
              <a:t>ARTIC protocols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059E1-8182-274E-AB07-3AB26802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7" y="1715730"/>
            <a:ext cx="9060873" cy="4863739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A5786A29-75D9-2B48-9FD0-AA3CA240D1DB}"/>
              </a:ext>
            </a:extLst>
          </p:cNvPr>
          <p:cNvSpPr/>
          <p:nvPr/>
        </p:nvSpPr>
        <p:spPr>
          <a:xfrm rot="18640201">
            <a:off x="3781320" y="1141818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4CC64D1-FB04-B84E-80CA-902292D1AAC3}"/>
              </a:ext>
            </a:extLst>
          </p:cNvPr>
          <p:cNvSpPr/>
          <p:nvPr/>
        </p:nvSpPr>
        <p:spPr>
          <a:xfrm rot="16200000">
            <a:off x="771219" y="2967454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10058400" y="2338008"/>
            <a:ext cx="19777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Workflow 1 generates: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Quality data </a:t>
            </a:r>
            <a:r>
              <a:rPr lang="en-US" dirty="0"/>
              <a:t>for each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Maps all reads against a reference (NC_045512.2) and outputs a </a:t>
            </a:r>
            <a:r>
              <a:rPr lang="en-US" b="1" dirty="0">
                <a:solidFill>
                  <a:srgbClr val="C00000"/>
                </a:solidFill>
              </a:rPr>
              <a:t>BAM file of mapped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SNP or </a:t>
            </a:r>
            <a:r>
              <a:rPr lang="en-US" b="1" dirty="0">
                <a:solidFill>
                  <a:srgbClr val="C00000"/>
                </a:solidFill>
              </a:rPr>
              <a:t>variant information </a:t>
            </a:r>
            <a:r>
              <a:rPr lang="en-US" dirty="0"/>
              <a:t>for each sample </a:t>
            </a: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n-US" b="1" dirty="0" err="1">
                <a:solidFill>
                  <a:srgbClr val="C00000"/>
                </a:solidFill>
              </a:rPr>
              <a:t>snpEff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65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Three workflows </a:t>
            </a:r>
            <a:r>
              <a:rPr lang="en-US" dirty="0"/>
              <a:t>in</a:t>
            </a:r>
            <a:r>
              <a:rPr lang="en-US" b="1" dirty="0">
                <a:solidFill>
                  <a:schemeClr val="bg1"/>
                </a:solidFill>
              </a:rPr>
              <a:t> Galaxy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0" y="922555"/>
            <a:ext cx="1171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use </a:t>
            </a:r>
            <a:r>
              <a:rPr lang="en-US" b="1" dirty="0">
                <a:solidFill>
                  <a:srgbClr val="C00000"/>
                </a:solidFill>
              </a:rPr>
              <a:t>three workflows </a:t>
            </a:r>
            <a:r>
              <a:rPr lang="en-US" dirty="0"/>
              <a:t>that have been developed by the </a:t>
            </a:r>
            <a:r>
              <a:rPr lang="en-US" b="1" dirty="0">
                <a:solidFill>
                  <a:srgbClr val="C00000"/>
                </a:solidFill>
              </a:rPr>
              <a:t>covid19 galaxy project </a:t>
            </a:r>
            <a:r>
              <a:rPr lang="en-US" dirty="0"/>
              <a:t>to </a:t>
            </a:r>
            <a:r>
              <a:rPr lang="en-US" dirty="0" err="1"/>
              <a:t>analyse</a:t>
            </a:r>
            <a:r>
              <a:rPr lang="en-US" dirty="0"/>
              <a:t> our data, all based on the </a:t>
            </a:r>
            <a:r>
              <a:rPr lang="en-US" b="1" dirty="0">
                <a:solidFill>
                  <a:srgbClr val="C00000"/>
                </a:solidFill>
              </a:rPr>
              <a:t>ARTIC protocols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059E1-8182-274E-AB07-3AB26802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7" y="1715730"/>
            <a:ext cx="9060873" cy="4863739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A5786A29-75D9-2B48-9FD0-AA3CA240D1DB}"/>
              </a:ext>
            </a:extLst>
          </p:cNvPr>
          <p:cNvSpPr/>
          <p:nvPr/>
        </p:nvSpPr>
        <p:spPr>
          <a:xfrm rot="18640201">
            <a:off x="3781320" y="1141818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4CC64D1-FB04-B84E-80CA-902292D1AAC3}"/>
              </a:ext>
            </a:extLst>
          </p:cNvPr>
          <p:cNvSpPr/>
          <p:nvPr/>
        </p:nvSpPr>
        <p:spPr>
          <a:xfrm rot="16200000">
            <a:off x="835873" y="4593056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10058400" y="2338008"/>
            <a:ext cx="19777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Workflow 2 generates: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Consensus </a:t>
            </a:r>
            <a:r>
              <a:rPr lang="en-US" b="1" dirty="0" err="1">
                <a:solidFill>
                  <a:srgbClr val="C00000"/>
                </a:solidFill>
              </a:rPr>
              <a:t>fasta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file for each sample – this will be used for downstream lineage (pangolin) and clade (</a:t>
            </a:r>
            <a:r>
              <a:rPr lang="en-US" dirty="0" err="1"/>
              <a:t>nextclade</a:t>
            </a:r>
            <a:r>
              <a:rPr lang="en-US" dirty="0"/>
              <a:t>) assignments</a:t>
            </a:r>
          </a:p>
        </p:txBody>
      </p:sp>
    </p:spTree>
    <p:extLst>
      <p:ext uri="{BB962C8B-B14F-4D97-AF65-F5344CB8AC3E}">
        <p14:creationId xmlns:p14="http://schemas.microsoft.com/office/powerpoint/2010/main" val="444062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Three workflows </a:t>
            </a:r>
            <a:r>
              <a:rPr lang="en-US" dirty="0"/>
              <a:t>in</a:t>
            </a:r>
            <a:r>
              <a:rPr lang="en-US" b="1" dirty="0">
                <a:solidFill>
                  <a:schemeClr val="bg1"/>
                </a:solidFill>
              </a:rPr>
              <a:t> Galaxy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0" y="922555"/>
            <a:ext cx="1171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use </a:t>
            </a:r>
            <a:r>
              <a:rPr lang="en-US" b="1" dirty="0">
                <a:solidFill>
                  <a:srgbClr val="C00000"/>
                </a:solidFill>
              </a:rPr>
              <a:t>three workflows </a:t>
            </a:r>
            <a:r>
              <a:rPr lang="en-US" dirty="0"/>
              <a:t>that have been developed by the </a:t>
            </a:r>
            <a:r>
              <a:rPr lang="en-US" b="1" dirty="0">
                <a:solidFill>
                  <a:srgbClr val="C00000"/>
                </a:solidFill>
              </a:rPr>
              <a:t>covid19 galaxy project </a:t>
            </a:r>
            <a:r>
              <a:rPr lang="en-US" dirty="0"/>
              <a:t>to </a:t>
            </a:r>
            <a:r>
              <a:rPr lang="en-US" dirty="0" err="1"/>
              <a:t>analyse</a:t>
            </a:r>
            <a:r>
              <a:rPr lang="en-US" dirty="0"/>
              <a:t> our data, all based on the </a:t>
            </a:r>
            <a:r>
              <a:rPr lang="en-US" b="1" dirty="0">
                <a:solidFill>
                  <a:srgbClr val="C00000"/>
                </a:solidFill>
              </a:rPr>
              <a:t>ARTIC protocols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059E1-8182-274E-AB07-3AB26802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7" y="1715730"/>
            <a:ext cx="9060873" cy="4863739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A5786A29-75D9-2B48-9FD0-AA3CA240D1DB}"/>
              </a:ext>
            </a:extLst>
          </p:cNvPr>
          <p:cNvSpPr/>
          <p:nvPr/>
        </p:nvSpPr>
        <p:spPr>
          <a:xfrm rot="18640201">
            <a:off x="3781320" y="1141818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4CC64D1-FB04-B84E-80CA-902292D1AAC3}"/>
              </a:ext>
            </a:extLst>
          </p:cNvPr>
          <p:cNvSpPr/>
          <p:nvPr/>
        </p:nvSpPr>
        <p:spPr>
          <a:xfrm rot="16200000">
            <a:off x="780456" y="5417473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10058400" y="2338008"/>
            <a:ext cx="19777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Workflow 3 generates: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Variant data</a:t>
            </a:r>
            <a:r>
              <a:rPr lang="en-US" dirty="0"/>
              <a:t> in tab delimited files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Variant frequency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28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Three workflows </a:t>
            </a:r>
            <a:r>
              <a:rPr lang="en-US" dirty="0"/>
              <a:t>in</a:t>
            </a:r>
            <a:r>
              <a:rPr lang="en-US" b="1" dirty="0">
                <a:solidFill>
                  <a:schemeClr val="bg1"/>
                </a:solidFill>
              </a:rPr>
              <a:t> Galaxy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0" y="922555"/>
            <a:ext cx="1171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use </a:t>
            </a:r>
            <a:r>
              <a:rPr lang="en-US" b="1" dirty="0">
                <a:solidFill>
                  <a:srgbClr val="C00000"/>
                </a:solidFill>
              </a:rPr>
              <a:t>three workflows </a:t>
            </a:r>
            <a:r>
              <a:rPr lang="en-US" dirty="0"/>
              <a:t>that have been developed by the </a:t>
            </a:r>
            <a:r>
              <a:rPr lang="en-US" b="1" dirty="0">
                <a:solidFill>
                  <a:srgbClr val="C00000"/>
                </a:solidFill>
              </a:rPr>
              <a:t>covid19 galaxy project </a:t>
            </a:r>
            <a:r>
              <a:rPr lang="en-US" dirty="0"/>
              <a:t>to </a:t>
            </a:r>
            <a:r>
              <a:rPr lang="en-US" dirty="0" err="1"/>
              <a:t>analyse</a:t>
            </a:r>
            <a:r>
              <a:rPr lang="en-US" dirty="0"/>
              <a:t> our data, all based on the </a:t>
            </a:r>
            <a:r>
              <a:rPr lang="en-US" b="1" dirty="0">
                <a:solidFill>
                  <a:srgbClr val="C00000"/>
                </a:solidFill>
              </a:rPr>
              <a:t>ARTIC protocols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059E1-8182-274E-AB07-3AB26802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7" y="1715730"/>
            <a:ext cx="9060873" cy="4863739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A5786A29-75D9-2B48-9FD0-AA3CA240D1DB}"/>
              </a:ext>
            </a:extLst>
          </p:cNvPr>
          <p:cNvSpPr/>
          <p:nvPr/>
        </p:nvSpPr>
        <p:spPr>
          <a:xfrm rot="18640201">
            <a:off x="3781320" y="1141818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F351D6-6182-F347-BBF6-48F37595D116}"/>
              </a:ext>
            </a:extLst>
          </p:cNvPr>
          <p:cNvGrpSpPr/>
          <p:nvPr/>
        </p:nvGrpSpPr>
        <p:grpSpPr>
          <a:xfrm>
            <a:off x="87757" y="2986764"/>
            <a:ext cx="2814712" cy="2321670"/>
            <a:chOff x="107990" y="2964148"/>
            <a:chExt cx="2814712" cy="23216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E37A2D-DBCD-BC41-A7C1-7194F3FAB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7650" y="2964148"/>
              <a:ext cx="1665052" cy="224741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0B7BD8-233E-C447-BD96-68897FA8DC3E}"/>
                </a:ext>
              </a:extLst>
            </p:cNvPr>
            <p:cNvGrpSpPr/>
            <p:nvPr/>
          </p:nvGrpSpPr>
          <p:grpSpPr>
            <a:xfrm>
              <a:off x="107990" y="3436959"/>
              <a:ext cx="1327988" cy="1848859"/>
              <a:chOff x="18337" y="2010181"/>
              <a:chExt cx="1327988" cy="1848859"/>
            </a:xfrm>
          </p:grpSpPr>
          <p:sp>
            <p:nvSpPr>
              <p:cNvPr id="12" name="Down Arrow 11">
                <a:extLst>
                  <a:ext uri="{FF2B5EF4-FFF2-40B4-BE49-F238E27FC236}">
                    <a16:creationId xmlns:a16="http://schemas.microsoft.com/office/drawing/2014/main" id="{4CC69CFB-DF11-574F-9A63-310A8F439D04}"/>
                  </a:ext>
                </a:extLst>
              </p:cNvPr>
              <p:cNvSpPr/>
              <p:nvPr/>
            </p:nvSpPr>
            <p:spPr>
              <a:xfrm rot="13593537" flipH="1">
                <a:off x="884780" y="1798017"/>
                <a:ext cx="249382" cy="673709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AF09ED-73D8-9444-8A33-EA66F2A71DEA}"/>
                  </a:ext>
                </a:extLst>
              </p:cNvPr>
              <p:cNvSpPr txBox="1"/>
              <p:nvPr/>
            </p:nvSpPr>
            <p:spPr>
              <a:xfrm>
                <a:off x="18337" y="2381712"/>
                <a:ext cx="13214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You can also </a:t>
                </a:r>
                <a:r>
                  <a:rPr lang="en-US" b="1" dirty="0">
                    <a:solidFill>
                      <a:srgbClr val="C00000"/>
                    </a:solidFill>
                  </a:rPr>
                  <a:t>edit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C00000"/>
                    </a:solidFill>
                  </a:rPr>
                  <a:t>rename</a:t>
                </a:r>
                <a:r>
                  <a:rPr lang="en-US" dirty="0"/>
                  <a:t> or </a:t>
                </a:r>
                <a:r>
                  <a:rPr lang="en-US" b="1" dirty="0">
                    <a:solidFill>
                      <a:srgbClr val="C00000"/>
                    </a:solidFill>
                  </a:rPr>
                  <a:t>view</a:t>
                </a:r>
                <a:r>
                  <a:rPr lang="en-US" dirty="0"/>
                  <a:t> workflows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C0BCDE-7EF4-BE40-871D-0213D7A2D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63" y="3090702"/>
            <a:ext cx="1566693" cy="211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Three workflows </a:t>
            </a:r>
            <a:r>
              <a:rPr lang="en-US" dirty="0"/>
              <a:t>in</a:t>
            </a:r>
            <a:r>
              <a:rPr lang="en-US" b="1" dirty="0">
                <a:solidFill>
                  <a:schemeClr val="bg1"/>
                </a:solidFill>
              </a:rPr>
              <a:t> Galaxy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A399B9-A6D4-0C45-9130-98118FBD0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74" y="1091049"/>
            <a:ext cx="8782328" cy="520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E065C-9B79-614C-89EB-47210FA62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4" y="1218372"/>
            <a:ext cx="9004930" cy="50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6BBFFD0-B6A4-0446-9058-7C7B5B986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402" y="1146468"/>
            <a:ext cx="7567240" cy="546258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99DDC233-532C-6F4B-88DA-6A78C275A19F}"/>
              </a:ext>
            </a:extLst>
          </p:cNvPr>
          <p:cNvSpPr/>
          <p:nvPr/>
        </p:nvSpPr>
        <p:spPr>
          <a:xfrm rot="10800000">
            <a:off x="4104593" y="2932010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DCF8B-54CC-1048-A23B-D9527F39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496" y="890737"/>
            <a:ext cx="8933618" cy="58312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Editing workflows </a:t>
            </a:r>
            <a:r>
              <a:rPr lang="en-US" dirty="0"/>
              <a:t>in</a:t>
            </a:r>
            <a:r>
              <a:rPr lang="en-US" b="1" dirty="0">
                <a:solidFill>
                  <a:schemeClr val="bg1"/>
                </a:solidFill>
              </a:rPr>
              <a:t> Galaxy</a:t>
            </a:r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050FDC0-B9A2-AD4C-A868-81159D22A117}"/>
              </a:ext>
            </a:extLst>
          </p:cNvPr>
          <p:cNvSpPr/>
          <p:nvPr/>
        </p:nvSpPr>
        <p:spPr>
          <a:xfrm rot="5400000">
            <a:off x="10365440" y="1192345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13E0A-98B2-1049-BC15-DC4D23901849}"/>
              </a:ext>
            </a:extLst>
          </p:cNvPr>
          <p:cNvSpPr txBox="1"/>
          <p:nvPr/>
        </p:nvSpPr>
        <p:spPr>
          <a:xfrm>
            <a:off x="10441711" y="1726057"/>
            <a:ext cx="1321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Selecting this button will allow you to </a:t>
            </a:r>
            <a:r>
              <a:rPr lang="en-US" b="1" dirty="0">
                <a:solidFill>
                  <a:srgbClr val="C00000"/>
                </a:solidFill>
              </a:rPr>
              <a:t>change versions </a:t>
            </a:r>
            <a:r>
              <a:rPr lang="en-US" dirty="0"/>
              <a:t>of the tools if you need to use an earlier or later version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87CE3-E5DA-A64F-B013-0CE547866122}"/>
              </a:ext>
            </a:extLst>
          </p:cNvPr>
          <p:cNvSpPr txBox="1"/>
          <p:nvPr/>
        </p:nvSpPr>
        <p:spPr>
          <a:xfrm>
            <a:off x="10490131" y="5381325"/>
            <a:ext cx="132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also </a:t>
            </a:r>
            <a:r>
              <a:rPr lang="en-US" b="1" dirty="0">
                <a:solidFill>
                  <a:srgbClr val="C00000"/>
                </a:solidFill>
              </a:rPr>
              <a:t>edit settings</a:t>
            </a:r>
          </a:p>
        </p:txBody>
      </p:sp>
    </p:spTree>
    <p:extLst>
      <p:ext uri="{BB962C8B-B14F-4D97-AF65-F5344CB8AC3E}">
        <p14:creationId xmlns:p14="http://schemas.microsoft.com/office/powerpoint/2010/main" val="21637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Getting workflows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13E0A-98B2-1049-BC15-DC4D23901849}"/>
              </a:ext>
            </a:extLst>
          </p:cNvPr>
          <p:cNvSpPr txBox="1"/>
          <p:nvPr/>
        </p:nvSpPr>
        <p:spPr>
          <a:xfrm>
            <a:off x="8584970" y="1273475"/>
            <a:ext cx="2821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</a:t>
            </a:r>
            <a:r>
              <a:rPr lang="en-US" b="1" dirty="0">
                <a:solidFill>
                  <a:srgbClr val="C00000"/>
                </a:solidFill>
              </a:rPr>
              <a:t>workflows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either </a:t>
            </a:r>
            <a:r>
              <a:rPr lang="en-US" b="1" dirty="0">
                <a:solidFill>
                  <a:srgbClr val="C00000"/>
                </a:solidFill>
              </a:rPr>
              <a:t>create</a:t>
            </a:r>
            <a:r>
              <a:rPr lang="en-US" dirty="0"/>
              <a:t> your </a:t>
            </a:r>
            <a:r>
              <a:rPr lang="en-US" b="1" dirty="0">
                <a:solidFill>
                  <a:srgbClr val="C00000"/>
                </a:solidFill>
              </a:rPr>
              <a:t>own workflows </a:t>
            </a:r>
            <a:r>
              <a:rPr lang="en-US" dirty="0"/>
              <a:t>if you want to </a:t>
            </a:r>
            <a:r>
              <a:rPr lang="en-US" b="1" dirty="0">
                <a:solidFill>
                  <a:srgbClr val="C00000"/>
                </a:solidFill>
              </a:rPr>
              <a:t>connect different tools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68B87-2535-A042-8A06-EB727EBC6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8" y="2267315"/>
            <a:ext cx="7456563" cy="4334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A9070-854B-6948-878D-8EA441FF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38" y="1153209"/>
            <a:ext cx="7456563" cy="863028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176D164C-1BEA-D949-A4EC-2CC95D712510}"/>
              </a:ext>
            </a:extLst>
          </p:cNvPr>
          <p:cNvSpPr/>
          <p:nvPr/>
        </p:nvSpPr>
        <p:spPr>
          <a:xfrm rot="7419394">
            <a:off x="7739266" y="1684225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F5A8B31-C888-8542-9668-949CB7B41C21}"/>
              </a:ext>
            </a:extLst>
          </p:cNvPr>
          <p:cNvSpPr/>
          <p:nvPr/>
        </p:nvSpPr>
        <p:spPr>
          <a:xfrm rot="5400000">
            <a:off x="7661137" y="3654612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6DDF2-4508-2040-A933-BA7A90A6C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38" y="2423721"/>
            <a:ext cx="7577300" cy="3718229"/>
          </a:xfrm>
          <a:prstGeom prst="rect">
            <a:avLst/>
          </a:prstGeom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03CA7F34-9259-B948-B5D6-9223654F3DA1}"/>
              </a:ext>
            </a:extLst>
          </p:cNvPr>
          <p:cNvSpPr/>
          <p:nvPr/>
        </p:nvSpPr>
        <p:spPr>
          <a:xfrm rot="5400000">
            <a:off x="1652195" y="4221549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21C282-0778-A94E-9F72-BAAF2855079A}"/>
              </a:ext>
            </a:extLst>
          </p:cNvPr>
          <p:cNvSpPr/>
          <p:nvPr/>
        </p:nvSpPr>
        <p:spPr>
          <a:xfrm>
            <a:off x="8584970" y="2806612"/>
            <a:ext cx="2821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Import workflows </a:t>
            </a:r>
            <a:r>
              <a:rPr lang="en-US" dirty="0"/>
              <a:t>you’ve saved or downloaded elsewhere 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BB3C2957-FC2E-084D-AF7C-FCD9B37E3ACA}"/>
              </a:ext>
            </a:extLst>
          </p:cNvPr>
          <p:cNvSpPr/>
          <p:nvPr/>
        </p:nvSpPr>
        <p:spPr>
          <a:xfrm rot="5400000">
            <a:off x="7585673" y="842871"/>
            <a:ext cx="249382" cy="174921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64F996-7848-DC49-9062-8E8FCEA42A9F}"/>
              </a:ext>
            </a:extLst>
          </p:cNvPr>
          <p:cNvGrpSpPr/>
          <p:nvPr/>
        </p:nvGrpSpPr>
        <p:grpSpPr>
          <a:xfrm>
            <a:off x="197238" y="1157460"/>
            <a:ext cx="11209671" cy="5140896"/>
            <a:chOff x="197238" y="1157460"/>
            <a:chExt cx="11209671" cy="51408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D8AFD3-72D0-484D-8103-C87D133B2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238" y="1157460"/>
              <a:ext cx="7456563" cy="168515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802F8C-0C9B-E543-83A4-7F718EEA16A3}"/>
                </a:ext>
              </a:extLst>
            </p:cNvPr>
            <p:cNvSpPr/>
            <p:nvPr/>
          </p:nvSpPr>
          <p:spPr>
            <a:xfrm>
              <a:off x="8584970" y="3831931"/>
              <a:ext cx="28219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C00000"/>
                  </a:solidFill>
                </a:rPr>
                <a:t>Import workflows </a:t>
              </a:r>
              <a:r>
                <a:rPr lang="en-US" dirty="0"/>
                <a:t>from published / shared data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5F4E8F-0943-0644-9398-96E2F178C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322" y="3060876"/>
              <a:ext cx="7482790" cy="3237480"/>
            </a:xfrm>
            <a:prstGeom prst="rect">
              <a:avLst/>
            </a:prstGeom>
          </p:spPr>
        </p:pic>
      </p:grpSp>
      <p:sp>
        <p:nvSpPr>
          <p:cNvPr id="24" name="Down Arrow 23">
            <a:extLst>
              <a:ext uri="{FF2B5EF4-FFF2-40B4-BE49-F238E27FC236}">
                <a16:creationId xmlns:a16="http://schemas.microsoft.com/office/drawing/2014/main" id="{A8BC908F-CD61-C749-AAEF-D2A7405A3383}"/>
              </a:ext>
            </a:extLst>
          </p:cNvPr>
          <p:cNvSpPr/>
          <p:nvPr/>
        </p:nvSpPr>
        <p:spPr>
          <a:xfrm rot="7419394">
            <a:off x="4400322" y="1175701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9" grpId="0" animBg="1"/>
      <p:bldP spid="11" grpId="0"/>
      <p:bldP spid="20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Running workflows </a:t>
            </a:r>
            <a:r>
              <a:rPr lang="en-US" dirty="0"/>
              <a:t>in</a:t>
            </a:r>
            <a:r>
              <a:rPr lang="en-US" b="1" dirty="0">
                <a:solidFill>
                  <a:schemeClr val="bg1"/>
                </a:solidFill>
              </a:rPr>
              <a:t> Galaxy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059E1-8182-274E-AB07-3AB26802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7" y="1715730"/>
            <a:ext cx="9060873" cy="4863739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A4CC64D1-FB04-B84E-80CA-902292D1AAC3}"/>
              </a:ext>
            </a:extLst>
          </p:cNvPr>
          <p:cNvSpPr/>
          <p:nvPr/>
        </p:nvSpPr>
        <p:spPr>
          <a:xfrm rot="5400000" flipH="1">
            <a:off x="10061816" y="2939747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10186507" y="3401293"/>
            <a:ext cx="1977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</a:t>
            </a:r>
            <a:r>
              <a:rPr lang="en-US" b="1" dirty="0">
                <a:solidFill>
                  <a:srgbClr val="C00000"/>
                </a:solidFill>
              </a:rPr>
              <a:t> run </a:t>
            </a:r>
            <a:r>
              <a:rPr lang="en-US" dirty="0"/>
              <a:t>a</a:t>
            </a:r>
            <a:r>
              <a:rPr lang="en-US" b="1" dirty="0">
                <a:solidFill>
                  <a:srgbClr val="C00000"/>
                </a:solidFill>
              </a:rPr>
              <a:t> workflow </a:t>
            </a:r>
            <a:r>
              <a:rPr lang="en-US" dirty="0"/>
              <a:t>you simply </a:t>
            </a:r>
            <a:r>
              <a:rPr lang="en-US" b="1" dirty="0">
                <a:solidFill>
                  <a:srgbClr val="C00000"/>
                </a:solidFill>
              </a:rPr>
              <a:t>click </a:t>
            </a:r>
            <a:r>
              <a:rPr lang="en-US" dirty="0"/>
              <a:t>the</a:t>
            </a:r>
            <a:r>
              <a:rPr lang="en-US" b="1" dirty="0">
                <a:solidFill>
                  <a:srgbClr val="C00000"/>
                </a:solidFill>
              </a:rPr>
              <a:t> play button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180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dirty="0"/>
              <a:t>What is </a:t>
            </a:r>
            <a:r>
              <a:rPr lang="en-US" b="1" dirty="0">
                <a:solidFill>
                  <a:schemeClr val="bg1"/>
                </a:solidFill>
              </a:rPr>
              <a:t>Galaxy</a:t>
            </a:r>
            <a:r>
              <a:rPr lang="en-US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1D5630-C0AE-BC44-8DA0-CE2395969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832" y="4228390"/>
            <a:ext cx="11144335" cy="23984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692FDDF-074C-3742-87B8-AC7DB7B31093}"/>
              </a:ext>
            </a:extLst>
          </p:cNvPr>
          <p:cNvGrpSpPr/>
          <p:nvPr/>
        </p:nvGrpSpPr>
        <p:grpSpPr>
          <a:xfrm>
            <a:off x="523832" y="2207907"/>
            <a:ext cx="11133583" cy="1387280"/>
            <a:chOff x="523832" y="2207907"/>
            <a:chExt cx="11133583" cy="13872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A1E45F-5E31-3542-B43E-373B37A55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832" y="2602569"/>
              <a:ext cx="11133583" cy="992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860F6B-01EB-D745-A30E-CBE6B5F079FD}"/>
                </a:ext>
              </a:extLst>
            </p:cNvPr>
            <p:cNvSpPr txBox="1"/>
            <p:nvPr/>
          </p:nvSpPr>
          <p:spPr>
            <a:xfrm>
              <a:off x="5353306" y="2207907"/>
              <a:ext cx="1474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C00000"/>
                  </a:solidFill>
                </a:rPr>
                <a:t>usegalaxy.org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87DF03-C503-E84D-B1F6-32C92913A0BB}"/>
              </a:ext>
            </a:extLst>
          </p:cNvPr>
          <p:cNvSpPr txBox="1"/>
          <p:nvPr/>
        </p:nvSpPr>
        <p:spPr>
          <a:xfrm>
            <a:off x="5389630" y="3859058"/>
            <a:ext cx="140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usegalaxy.eu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5" y="1046036"/>
            <a:ext cx="11717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Galaxy</a:t>
            </a:r>
            <a:r>
              <a:rPr lang="en-US" dirty="0"/>
              <a:t> is an </a:t>
            </a:r>
            <a:r>
              <a:rPr lang="en-US" b="1" dirty="0">
                <a:solidFill>
                  <a:srgbClr val="C00000"/>
                </a:solidFill>
              </a:rPr>
              <a:t>open-source</a:t>
            </a:r>
            <a:r>
              <a:rPr lang="en-US" dirty="0"/>
              <a:t>, </a:t>
            </a:r>
            <a:r>
              <a:rPr lang="en-US" b="1" dirty="0">
                <a:solidFill>
                  <a:srgbClr val="C00000"/>
                </a:solidFill>
              </a:rPr>
              <a:t>web-based</a:t>
            </a:r>
            <a:r>
              <a:rPr lang="en-US" dirty="0"/>
              <a:t> platform for </a:t>
            </a:r>
            <a:r>
              <a:rPr lang="en-US" b="1" dirty="0">
                <a:solidFill>
                  <a:srgbClr val="C00000"/>
                </a:solidFill>
              </a:rPr>
              <a:t>bioinformatic analyses</a:t>
            </a:r>
            <a:r>
              <a:rPr lang="en-US" dirty="0"/>
              <a:t>. Anyone is able to </a:t>
            </a:r>
            <a:r>
              <a:rPr lang="en-US" b="1" dirty="0">
                <a:solidFill>
                  <a:srgbClr val="C00000"/>
                </a:solidFill>
              </a:rPr>
              <a:t>freely</a:t>
            </a:r>
            <a:r>
              <a:rPr lang="en-US" dirty="0"/>
              <a:t> open an account on on galaxy or you could have your own galaxy server installed locally. Two useful galaxy servers that are free for people to use are: </a:t>
            </a:r>
            <a:r>
              <a:rPr lang="en-US" b="1" dirty="0" err="1">
                <a:solidFill>
                  <a:srgbClr val="C00000"/>
                </a:solidFill>
              </a:rPr>
              <a:t>usegalaxy.org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 err="1">
                <a:solidFill>
                  <a:srgbClr val="C00000"/>
                </a:solidFill>
              </a:rPr>
              <a:t>usegalaxy.eu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6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50D30AD-E53E-9843-B82D-8F434233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83" y="1287896"/>
            <a:ext cx="8763000" cy="5168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COVID-19: variation analysis on ARTIC PE data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10011017" y="1600203"/>
            <a:ext cx="19777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</a:t>
            </a:r>
            <a:r>
              <a:rPr lang="en-US" b="1" dirty="0">
                <a:solidFill>
                  <a:srgbClr val="C00000"/>
                </a:solidFill>
              </a:rPr>
              <a:t>first workflow </a:t>
            </a:r>
            <a:r>
              <a:rPr lang="en-US" dirty="0"/>
              <a:t>you will </a:t>
            </a:r>
            <a:r>
              <a:rPr lang="en-US" b="1" dirty="0">
                <a:solidFill>
                  <a:srgbClr val="C00000"/>
                </a:solidFill>
              </a:rPr>
              <a:t>need</a:t>
            </a:r>
            <a:r>
              <a:rPr lang="en-US" dirty="0"/>
              <a:t> the following </a:t>
            </a:r>
            <a:r>
              <a:rPr lang="en-US" b="1" dirty="0">
                <a:solidFill>
                  <a:srgbClr val="C00000"/>
                </a:solidFill>
              </a:rPr>
              <a:t>files</a:t>
            </a:r>
            <a:r>
              <a:rPr lang="en-US" dirty="0"/>
              <a:t>: 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ARTIC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amplicon info </a:t>
            </a:r>
            <a:r>
              <a:rPr lang="en-US" dirty="0"/>
              <a:t>(version 3).tabular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ARTIC v3 bed</a:t>
            </a:r>
            <a:r>
              <a:rPr lang="en-US" dirty="0"/>
              <a:t> file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NC_045512.2 </a:t>
            </a:r>
            <a:r>
              <a:rPr lang="en-US" dirty="0"/>
              <a:t>reference </a:t>
            </a:r>
            <a:r>
              <a:rPr lang="en-US" b="1" dirty="0" err="1">
                <a:solidFill>
                  <a:srgbClr val="C00000"/>
                </a:solidFill>
              </a:rPr>
              <a:t>fasta</a:t>
            </a:r>
            <a:r>
              <a:rPr lang="en-US" dirty="0"/>
              <a:t> file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Your </a:t>
            </a:r>
            <a:r>
              <a:rPr lang="en-US" b="1" dirty="0">
                <a:solidFill>
                  <a:srgbClr val="C00000"/>
                </a:solidFill>
              </a:rPr>
              <a:t>paired dataset list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0E3EF6D6-89F9-3647-A736-7BBC948DBB03}"/>
              </a:ext>
            </a:extLst>
          </p:cNvPr>
          <p:cNvSpPr/>
          <p:nvPr/>
        </p:nvSpPr>
        <p:spPr>
          <a:xfrm rot="15083096">
            <a:off x="6174509" y="1820417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BCA9C6D-F478-F841-BD79-A1032DB451AE}"/>
              </a:ext>
            </a:extLst>
          </p:cNvPr>
          <p:cNvSpPr/>
          <p:nvPr/>
        </p:nvSpPr>
        <p:spPr>
          <a:xfrm rot="5400000">
            <a:off x="3398240" y="3033838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4834F7F-C10E-B643-957D-4CD615CC93DC}"/>
              </a:ext>
            </a:extLst>
          </p:cNvPr>
          <p:cNvSpPr/>
          <p:nvPr/>
        </p:nvSpPr>
        <p:spPr>
          <a:xfrm rot="5400000">
            <a:off x="3578803" y="3708088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F332435-FDEB-E146-BB91-8F268D391AC7}"/>
              </a:ext>
            </a:extLst>
          </p:cNvPr>
          <p:cNvSpPr/>
          <p:nvPr/>
        </p:nvSpPr>
        <p:spPr>
          <a:xfrm rot="5400000">
            <a:off x="3703447" y="4478461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944C2FAD-06A2-0746-BDDE-C32540BB3712}"/>
              </a:ext>
            </a:extLst>
          </p:cNvPr>
          <p:cNvSpPr/>
          <p:nvPr/>
        </p:nvSpPr>
        <p:spPr>
          <a:xfrm rot="5400000">
            <a:off x="2531277" y="5140687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AD00D-CF78-0645-9420-D9158679A49D}"/>
              </a:ext>
            </a:extLst>
          </p:cNvPr>
          <p:cNvSpPr txBox="1"/>
          <p:nvPr/>
        </p:nvSpPr>
        <p:spPr>
          <a:xfrm>
            <a:off x="4056595" y="3244334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A832D-4C8E-DA45-A6F9-3BE1F5C9AF79}"/>
              </a:ext>
            </a:extLst>
          </p:cNvPr>
          <p:cNvSpPr txBox="1"/>
          <p:nvPr/>
        </p:nvSpPr>
        <p:spPr>
          <a:xfrm>
            <a:off x="4237159" y="3927953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EFAAC-A73B-7A44-AA10-7F4113F24FF7}"/>
              </a:ext>
            </a:extLst>
          </p:cNvPr>
          <p:cNvSpPr txBox="1"/>
          <p:nvPr/>
        </p:nvSpPr>
        <p:spPr>
          <a:xfrm>
            <a:off x="4246395" y="4714361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ACBBC-4800-904D-89D9-F88BD9864859}"/>
              </a:ext>
            </a:extLst>
          </p:cNvPr>
          <p:cNvSpPr txBox="1"/>
          <p:nvPr/>
        </p:nvSpPr>
        <p:spPr>
          <a:xfrm>
            <a:off x="3189632" y="5365042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414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COVID-19: variation analysis on ARTIC PE data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B0ED64-FBEF-4740-B891-07873476333E}"/>
              </a:ext>
            </a:extLst>
          </p:cNvPr>
          <p:cNvGrpSpPr/>
          <p:nvPr/>
        </p:nvGrpSpPr>
        <p:grpSpPr>
          <a:xfrm>
            <a:off x="973283" y="1127480"/>
            <a:ext cx="10913919" cy="5295833"/>
            <a:chOff x="973283" y="1127480"/>
            <a:chExt cx="10913919" cy="52958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A64E13-F3ED-5E4B-9AA7-0E7B36A7E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3283" y="1127480"/>
              <a:ext cx="8660244" cy="52958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ADAE58-0CB7-D444-968B-E5A591679023}"/>
                </a:ext>
              </a:extLst>
            </p:cNvPr>
            <p:cNvSpPr txBox="1"/>
            <p:nvPr/>
          </p:nvSpPr>
          <p:spPr>
            <a:xfrm>
              <a:off x="9909417" y="1794167"/>
              <a:ext cx="197778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C00000"/>
                  </a:solidFill>
                </a:rPr>
                <a:t>Invocations </a:t>
              </a:r>
              <a:r>
                <a:rPr lang="en-US" dirty="0"/>
                <a:t>refers to the </a:t>
              </a:r>
              <a:r>
                <a:rPr lang="en-US" b="1" dirty="0">
                  <a:solidFill>
                    <a:srgbClr val="C00000"/>
                  </a:solidFill>
                </a:rPr>
                <a:t>scheduling</a:t>
              </a:r>
              <a:r>
                <a:rPr lang="en-US" dirty="0"/>
                <a:t> of jobs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C00000"/>
                  </a:solidFill>
                </a:rPr>
                <a:t>Jobs</a:t>
              </a:r>
              <a:r>
                <a:rPr lang="en-US" dirty="0"/>
                <a:t> are each of the </a:t>
              </a:r>
              <a:r>
                <a:rPr lang="en-US" b="1" dirty="0">
                  <a:solidFill>
                    <a:srgbClr val="C00000"/>
                  </a:solidFill>
                </a:rPr>
                <a:t>tasks</a:t>
              </a:r>
              <a:r>
                <a:rPr lang="en-US" dirty="0"/>
                <a:t> that need to be run for a workflow to be completed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C00000"/>
                  </a:solidFill>
                </a:rPr>
                <a:t>Outputs</a:t>
              </a:r>
              <a:r>
                <a:rPr lang="en-US" dirty="0"/>
                <a:t> are </a:t>
              </a:r>
              <a:r>
                <a:rPr lang="en-US" b="1" dirty="0">
                  <a:solidFill>
                    <a:srgbClr val="C00000"/>
                  </a:solidFill>
                </a:rPr>
                <a:t>automatically</a:t>
              </a:r>
              <a:r>
                <a:rPr lang="en-US" dirty="0"/>
                <a:t> added to your </a:t>
              </a:r>
              <a:r>
                <a:rPr lang="en-US" b="1" dirty="0">
                  <a:solidFill>
                    <a:srgbClr val="C00000"/>
                  </a:solidFill>
                </a:rPr>
                <a:t>current history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E4E72A-D813-204E-B535-EE481E8015CC}"/>
              </a:ext>
            </a:extLst>
          </p:cNvPr>
          <p:cNvGrpSpPr/>
          <p:nvPr/>
        </p:nvGrpSpPr>
        <p:grpSpPr>
          <a:xfrm>
            <a:off x="973283" y="1127480"/>
            <a:ext cx="11509663" cy="3538851"/>
            <a:chOff x="973283" y="1127480"/>
            <a:chExt cx="11509663" cy="35388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EAD16D-93E2-724F-B3F1-5419588C0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3283" y="1127480"/>
              <a:ext cx="8660244" cy="353885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E23123-6031-5544-905E-E970C275C8FC}"/>
                </a:ext>
              </a:extLst>
            </p:cNvPr>
            <p:cNvSpPr txBox="1"/>
            <p:nvPr/>
          </p:nvSpPr>
          <p:spPr>
            <a:xfrm>
              <a:off x="9909417" y="2413337"/>
              <a:ext cx="257352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/>
                <a:t>You can check on different workflow invocations you’ve launched by clicking on</a:t>
              </a:r>
              <a:r>
                <a:rPr lang="en-US" b="1" dirty="0">
                  <a:solidFill>
                    <a:srgbClr val="C00000"/>
                  </a:solidFill>
                </a:rPr>
                <a:t> ”workflow invocations” </a:t>
              </a:r>
              <a:r>
                <a:rPr lang="en-US" dirty="0"/>
                <a:t>under the </a:t>
              </a:r>
              <a:r>
                <a:rPr lang="en-US" b="1" dirty="0">
                  <a:solidFill>
                    <a:srgbClr val="C00000"/>
                  </a:solidFill>
                </a:rPr>
                <a:t>User tab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2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Navigating output files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9469894" y="2127587"/>
            <a:ext cx="24476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All output files </a:t>
            </a:r>
            <a:r>
              <a:rPr lang="en-US" dirty="0"/>
              <a:t>will automatically appear in</a:t>
            </a:r>
            <a:r>
              <a:rPr lang="en-US" b="1" dirty="0">
                <a:solidFill>
                  <a:srgbClr val="C00000"/>
                </a:solidFill>
              </a:rPr>
              <a:t> your history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If you click on each item you’ll see a </a:t>
            </a:r>
            <a:r>
              <a:rPr lang="en-US" b="1" dirty="0">
                <a:solidFill>
                  <a:srgbClr val="C00000"/>
                </a:solidFill>
              </a:rPr>
              <a:t>list </a:t>
            </a:r>
            <a:r>
              <a:rPr lang="en-US" dirty="0"/>
              <a:t>of the </a:t>
            </a:r>
            <a:r>
              <a:rPr lang="en-US" b="1" dirty="0">
                <a:solidFill>
                  <a:srgbClr val="C00000"/>
                </a:solidFill>
              </a:rPr>
              <a:t>outputs </a:t>
            </a:r>
            <a:r>
              <a:rPr lang="en-US" dirty="0"/>
              <a:t>for </a:t>
            </a:r>
            <a:r>
              <a:rPr lang="en-US" b="1" dirty="0">
                <a:solidFill>
                  <a:srgbClr val="C00000"/>
                </a:solidFill>
              </a:rPr>
              <a:t>each sample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You can either </a:t>
            </a:r>
            <a:r>
              <a:rPr lang="en-US" b="1" dirty="0">
                <a:solidFill>
                  <a:srgbClr val="C00000"/>
                </a:solidFill>
              </a:rPr>
              <a:t>view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 items in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galaxy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or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download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0A8FF-812E-FD47-B6F8-574C84C3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42" y="1127596"/>
            <a:ext cx="8636931" cy="5361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ED307-F6F3-B743-80BC-96FBC109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08" y="1127595"/>
            <a:ext cx="8695165" cy="5361071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B28E5D20-C06B-514B-8DB9-CD0850679302}"/>
              </a:ext>
            </a:extLst>
          </p:cNvPr>
          <p:cNvSpPr/>
          <p:nvPr/>
        </p:nvSpPr>
        <p:spPr>
          <a:xfrm rot="5400000">
            <a:off x="8936182" y="2062245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3AB2CE-1F21-4C44-AEDB-6331BF7B1574}"/>
              </a:ext>
            </a:extLst>
          </p:cNvPr>
          <p:cNvGrpSpPr/>
          <p:nvPr/>
        </p:nvGrpSpPr>
        <p:grpSpPr>
          <a:xfrm>
            <a:off x="5176208" y="1127594"/>
            <a:ext cx="3884665" cy="2908746"/>
            <a:chOff x="5176208" y="1127594"/>
            <a:chExt cx="3884665" cy="29087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CFA802-3A4C-6D40-9C43-EDA297172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6208" y="1127594"/>
              <a:ext cx="3884665" cy="2908746"/>
            </a:xfrm>
            <a:prstGeom prst="rect">
              <a:avLst/>
            </a:prstGeom>
          </p:spPr>
        </p:pic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9EC2C40D-C69E-234A-A172-4749EE0F2940}"/>
                </a:ext>
              </a:extLst>
            </p:cNvPr>
            <p:cNvSpPr/>
            <p:nvPr/>
          </p:nvSpPr>
          <p:spPr>
            <a:xfrm rot="5400000">
              <a:off x="7402870" y="2030321"/>
              <a:ext cx="249382" cy="818042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0B9412D6-5428-664B-9A26-A2B41F7270B0}"/>
                </a:ext>
              </a:extLst>
            </p:cNvPr>
            <p:cNvSpPr/>
            <p:nvPr/>
          </p:nvSpPr>
          <p:spPr>
            <a:xfrm rot="5400000">
              <a:off x="5735707" y="3274418"/>
              <a:ext cx="249382" cy="818042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9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Navigating output files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5791200" y="1899389"/>
            <a:ext cx="39465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most</a:t>
            </a:r>
            <a:r>
              <a:rPr lang="en-US" b="1" dirty="0">
                <a:solidFill>
                  <a:srgbClr val="C00000"/>
                </a:solidFill>
              </a:rPr>
              <a:t> important output files </a:t>
            </a:r>
            <a:r>
              <a:rPr lang="en-US" dirty="0"/>
              <a:t>are: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Quality files: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Preprocessing </a:t>
            </a:r>
            <a:r>
              <a:rPr lang="en-US" dirty="0"/>
              <a:t>and</a:t>
            </a:r>
            <a:r>
              <a:rPr lang="en-US" b="1" dirty="0">
                <a:solidFill>
                  <a:srgbClr val="C00000"/>
                </a:solidFill>
              </a:rPr>
              <a:t> mapping reports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QualiMap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BamQC</a:t>
            </a:r>
            <a:r>
              <a:rPr lang="en-US" b="1" dirty="0">
                <a:solidFill>
                  <a:srgbClr val="C00000"/>
                </a:solidFill>
              </a:rPr>
              <a:t> Report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Raw data for </a:t>
            </a:r>
            <a:r>
              <a:rPr lang="en-US" b="1" dirty="0" err="1">
                <a:solidFill>
                  <a:srgbClr val="C00000"/>
                </a:solidFill>
              </a:rPr>
              <a:t>QualiMap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BamQC</a:t>
            </a:r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Mapped reads: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Fully processed reads for variant calling (Bam file)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Variant Calls: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Final (</a:t>
            </a:r>
            <a:r>
              <a:rPr lang="en-US" b="1" dirty="0" err="1">
                <a:solidFill>
                  <a:srgbClr val="C00000"/>
                </a:solidFill>
              </a:rPr>
              <a:t>SnpEff</a:t>
            </a:r>
            <a:r>
              <a:rPr lang="en-US" b="1" dirty="0">
                <a:solidFill>
                  <a:srgbClr val="C00000"/>
                </a:solidFill>
              </a:rPr>
              <a:t>-) annotated variants with strand-bias soft filter applied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rgbClr val="C00000"/>
              </a:solidFill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ED307-F6F3-B743-80BC-96FBC1097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92"/>
          <a:stretch/>
        </p:blipFill>
        <p:spPr>
          <a:xfrm>
            <a:off x="1396064" y="1099887"/>
            <a:ext cx="3870037" cy="53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Quality Files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CA0E5-A346-9D49-992A-FB5658D0F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4"/>
          <a:stretch/>
        </p:blipFill>
        <p:spPr>
          <a:xfrm>
            <a:off x="1772805" y="1061315"/>
            <a:ext cx="8230178" cy="53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25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Quality Files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46ED8-40F2-7240-B839-9711518C0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51" y="1226705"/>
            <a:ext cx="3225800" cy="393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9C9402-DABB-1A4E-A3DE-940340B02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160" y="1226705"/>
            <a:ext cx="6296531" cy="351790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322DE0B8-A2D4-D14A-82B0-1A014D79763B}"/>
              </a:ext>
            </a:extLst>
          </p:cNvPr>
          <p:cNvSpPr/>
          <p:nvPr/>
        </p:nvSpPr>
        <p:spPr>
          <a:xfrm rot="14508557">
            <a:off x="4577280" y="1733282"/>
            <a:ext cx="249382" cy="71056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2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Quality Files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4E28C-6120-8F40-80C1-EDE11F1D3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95"/>
          <a:stretch/>
        </p:blipFill>
        <p:spPr>
          <a:xfrm>
            <a:off x="942952" y="964629"/>
            <a:ext cx="3216564" cy="351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86172-8BE9-6D4D-8F01-9274FA4F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68" y="964629"/>
            <a:ext cx="5561745" cy="423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F96F4-1678-8B44-8AD9-F2EECD7C8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140" y="4010610"/>
            <a:ext cx="3760606" cy="2780729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DA8112A6-D875-7642-B5C1-B5DC0016EC5A}"/>
              </a:ext>
            </a:extLst>
          </p:cNvPr>
          <p:cNvSpPr/>
          <p:nvPr/>
        </p:nvSpPr>
        <p:spPr>
          <a:xfrm rot="14508557">
            <a:off x="4526292" y="1022115"/>
            <a:ext cx="249382" cy="120267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FACF1ED-C650-0944-AFEB-CFF7FD503EA2}"/>
              </a:ext>
            </a:extLst>
          </p:cNvPr>
          <p:cNvSpPr/>
          <p:nvPr/>
        </p:nvSpPr>
        <p:spPr>
          <a:xfrm rot="3682056">
            <a:off x="7278423" y="2929634"/>
            <a:ext cx="249382" cy="151772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72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Good vs Bad Quality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F96F4-1678-8B44-8AD9-F2EECD7C8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55" y="1572209"/>
            <a:ext cx="5380915" cy="3978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AACFA-7D84-1B43-87CB-064D151DC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2208"/>
            <a:ext cx="5380915" cy="39892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B10076-6D59-124F-A255-E7B922933C6B}"/>
              </a:ext>
            </a:extLst>
          </p:cNvPr>
          <p:cNvSpPr/>
          <p:nvPr/>
        </p:nvSpPr>
        <p:spPr>
          <a:xfrm>
            <a:off x="2530764" y="1838036"/>
            <a:ext cx="1145309" cy="1200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E468F8-FEB1-9E43-B46A-71F2CFFC2309}"/>
              </a:ext>
            </a:extLst>
          </p:cNvPr>
          <p:cNvSpPr/>
          <p:nvPr/>
        </p:nvSpPr>
        <p:spPr>
          <a:xfrm>
            <a:off x="8213802" y="1833416"/>
            <a:ext cx="1145309" cy="1200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194DE-985A-F641-BDDF-527F54762AF7}"/>
              </a:ext>
            </a:extLst>
          </p:cNvPr>
          <p:cNvSpPr txBox="1"/>
          <p:nvPr/>
        </p:nvSpPr>
        <p:spPr>
          <a:xfrm>
            <a:off x="2751100" y="115112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BC256-CBDA-1F4B-A59A-2B0C91E13795}"/>
              </a:ext>
            </a:extLst>
          </p:cNvPr>
          <p:cNvSpPr txBox="1"/>
          <p:nvPr/>
        </p:nvSpPr>
        <p:spPr>
          <a:xfrm>
            <a:off x="8438444" y="1156814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E5304-6475-9D4C-9B72-8A246CBB0732}"/>
              </a:ext>
            </a:extLst>
          </p:cNvPr>
          <p:cNvSpPr txBox="1"/>
          <p:nvPr/>
        </p:nvSpPr>
        <p:spPr>
          <a:xfrm>
            <a:off x="4978000" y="1111827"/>
            <a:ext cx="192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Genome Coverage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8EDDA-4F32-DB4A-B6E0-BD7634455288}"/>
              </a:ext>
            </a:extLst>
          </p:cNvPr>
          <p:cNvGrpSpPr/>
          <p:nvPr/>
        </p:nvGrpSpPr>
        <p:grpSpPr>
          <a:xfrm>
            <a:off x="6096000" y="1572209"/>
            <a:ext cx="5380915" cy="3965170"/>
            <a:chOff x="6096000" y="1572209"/>
            <a:chExt cx="5380915" cy="39651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4D48D7-7AA2-524D-B494-2143959C0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572209"/>
              <a:ext cx="5380915" cy="396517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51D91C-146C-1D49-BCD1-1BF25B06688F}"/>
                </a:ext>
              </a:extLst>
            </p:cNvPr>
            <p:cNvSpPr/>
            <p:nvPr/>
          </p:nvSpPr>
          <p:spPr>
            <a:xfrm>
              <a:off x="8197290" y="1787353"/>
              <a:ext cx="1161821" cy="1200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3E58B6-39AB-8049-9AA5-7F8B615BA8EC}"/>
              </a:ext>
            </a:extLst>
          </p:cNvPr>
          <p:cNvGrpSpPr/>
          <p:nvPr/>
        </p:nvGrpSpPr>
        <p:grpSpPr>
          <a:xfrm>
            <a:off x="408655" y="1572208"/>
            <a:ext cx="5389625" cy="3989299"/>
            <a:chOff x="408655" y="1572208"/>
            <a:chExt cx="5389625" cy="39892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DA093ED-5E47-3C4E-BF71-97246AE2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655" y="1572208"/>
              <a:ext cx="5389625" cy="398929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D98864-9713-5A40-892D-70866117E48F}"/>
                </a:ext>
              </a:extLst>
            </p:cNvPr>
            <p:cNvSpPr/>
            <p:nvPr/>
          </p:nvSpPr>
          <p:spPr>
            <a:xfrm>
              <a:off x="2530764" y="1808553"/>
              <a:ext cx="1161821" cy="1200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793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BAM Files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28C1A-9416-BC47-B048-1661FF6AD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8"/>
          <a:stretch/>
        </p:blipFill>
        <p:spPr>
          <a:xfrm>
            <a:off x="1748559" y="947275"/>
            <a:ext cx="8694882" cy="57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9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snpEff</a:t>
            </a:r>
            <a:r>
              <a:rPr lang="en-US" b="1" dirty="0">
                <a:solidFill>
                  <a:schemeClr val="bg1"/>
                </a:solidFill>
              </a:rPr>
              <a:t> Files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AD2EF-B6FE-F14C-B4BD-F1468D782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34" y="1010341"/>
            <a:ext cx="8793293" cy="57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5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Register</a:t>
            </a:r>
            <a:r>
              <a:rPr lang="en-US" dirty="0"/>
              <a:t> and </a:t>
            </a:r>
            <a:r>
              <a:rPr lang="en-US" b="1" dirty="0">
                <a:solidFill>
                  <a:schemeClr val="bg1"/>
                </a:solidFill>
              </a:rPr>
              <a:t>Login</a:t>
            </a:r>
            <a:r>
              <a:rPr lang="en-US" dirty="0"/>
              <a:t> to Galaxy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7DF03-C503-E84D-B1F6-32C92913A0BB}"/>
              </a:ext>
            </a:extLst>
          </p:cNvPr>
          <p:cNvSpPr txBox="1"/>
          <p:nvPr/>
        </p:nvSpPr>
        <p:spPr>
          <a:xfrm>
            <a:off x="5389628" y="1916923"/>
            <a:ext cx="140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usegalaxy.eu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D5D966-488F-6E4A-9297-B8DAEF9ED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9" y="1875374"/>
            <a:ext cx="6468956" cy="49786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63C0A0-D53F-3142-8D0C-07C900942ABB}"/>
              </a:ext>
            </a:extLst>
          </p:cNvPr>
          <p:cNvSpPr txBox="1"/>
          <p:nvPr/>
        </p:nvSpPr>
        <p:spPr>
          <a:xfrm>
            <a:off x="7204365" y="3105834"/>
            <a:ext cx="400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Fill in the necessary information to register an account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894971-9D94-5246-8248-00BE29808399}"/>
              </a:ext>
            </a:extLst>
          </p:cNvPr>
          <p:cNvSpPr txBox="1"/>
          <p:nvPr/>
        </p:nvSpPr>
        <p:spPr>
          <a:xfrm>
            <a:off x="231985" y="1046036"/>
            <a:ext cx="1171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order to run your own analyses you have to </a:t>
            </a:r>
            <a:r>
              <a:rPr lang="en-US" b="1" dirty="0">
                <a:solidFill>
                  <a:srgbClr val="C00000"/>
                </a:solidFill>
              </a:rPr>
              <a:t>register an account </a:t>
            </a:r>
            <a:r>
              <a:rPr lang="en-US" dirty="0"/>
              <a:t>and</a:t>
            </a:r>
            <a:r>
              <a:rPr lang="en-US" b="1" dirty="0">
                <a:solidFill>
                  <a:srgbClr val="C00000"/>
                </a:solidFill>
              </a:rPr>
              <a:t> login </a:t>
            </a:r>
            <a:r>
              <a:rPr lang="en-US" dirty="0"/>
              <a:t>to galaxy. I’m going to demonstrate using </a:t>
            </a:r>
            <a:r>
              <a:rPr lang="en-US" b="1" dirty="0" err="1">
                <a:solidFill>
                  <a:srgbClr val="C00000"/>
                </a:solidFill>
              </a:rPr>
              <a:t>usegalaxy.eu</a:t>
            </a:r>
            <a:r>
              <a:rPr lang="en-US" dirty="0"/>
              <a:t> but you can also use </a:t>
            </a:r>
            <a:r>
              <a:rPr lang="en-US" dirty="0" err="1"/>
              <a:t>usegalaxy.org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85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394E53C-A390-0B45-A729-47F34FA5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3" y="1704723"/>
            <a:ext cx="8967890" cy="45855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COVID-19: consensus construction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9797181" y="1759034"/>
            <a:ext cx="19777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</a:t>
            </a:r>
            <a:r>
              <a:rPr lang="en-US" b="1" dirty="0">
                <a:solidFill>
                  <a:srgbClr val="C00000"/>
                </a:solidFill>
              </a:rPr>
              <a:t>second workflow </a:t>
            </a:r>
            <a:r>
              <a:rPr lang="en-US" dirty="0"/>
              <a:t>you will </a:t>
            </a:r>
            <a:r>
              <a:rPr lang="en-US" b="1" dirty="0">
                <a:solidFill>
                  <a:srgbClr val="C00000"/>
                </a:solidFill>
              </a:rPr>
              <a:t>need</a:t>
            </a:r>
            <a:r>
              <a:rPr lang="en-US" dirty="0"/>
              <a:t> the following </a:t>
            </a:r>
            <a:r>
              <a:rPr lang="en-US" b="1" dirty="0">
                <a:solidFill>
                  <a:srgbClr val="C00000"/>
                </a:solidFill>
              </a:rPr>
              <a:t>files</a:t>
            </a:r>
            <a:r>
              <a:rPr lang="en-US" dirty="0"/>
              <a:t>: 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NC_045512.2 </a:t>
            </a:r>
            <a:r>
              <a:rPr lang="en-US" dirty="0"/>
              <a:t>reference </a:t>
            </a:r>
            <a:r>
              <a:rPr lang="en-US" b="1" dirty="0" err="1">
                <a:solidFill>
                  <a:srgbClr val="C00000"/>
                </a:solidFill>
              </a:rPr>
              <a:t>fasta</a:t>
            </a:r>
            <a:r>
              <a:rPr lang="en-US" dirty="0"/>
              <a:t> file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Mapped read BAM</a:t>
            </a:r>
            <a:r>
              <a:rPr lang="en-US" dirty="0"/>
              <a:t> file (output from workflow 1)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Variant </a:t>
            </a:r>
            <a:r>
              <a:rPr lang="en-US" b="1" dirty="0" err="1">
                <a:solidFill>
                  <a:srgbClr val="C00000"/>
                </a:solidFill>
              </a:rPr>
              <a:t>snpEff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(output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file from workflow 1)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BCA9C6D-F478-F841-BD79-A1032DB451AE}"/>
              </a:ext>
            </a:extLst>
          </p:cNvPr>
          <p:cNvSpPr/>
          <p:nvPr/>
        </p:nvSpPr>
        <p:spPr>
          <a:xfrm rot="5400000">
            <a:off x="2947367" y="2570591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4834F7F-C10E-B643-957D-4CD615CC93DC}"/>
              </a:ext>
            </a:extLst>
          </p:cNvPr>
          <p:cNvSpPr/>
          <p:nvPr/>
        </p:nvSpPr>
        <p:spPr>
          <a:xfrm rot="5400000">
            <a:off x="5361085" y="3119240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F332435-FDEB-E146-BB91-8F268D391AC7}"/>
              </a:ext>
            </a:extLst>
          </p:cNvPr>
          <p:cNvSpPr/>
          <p:nvPr/>
        </p:nvSpPr>
        <p:spPr>
          <a:xfrm rot="5400000">
            <a:off x="4119707" y="4106465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944C2FAD-06A2-0746-BDDE-C32540BB3712}"/>
              </a:ext>
            </a:extLst>
          </p:cNvPr>
          <p:cNvSpPr/>
          <p:nvPr/>
        </p:nvSpPr>
        <p:spPr>
          <a:xfrm rot="5400000">
            <a:off x="833300" y="4631603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AD00D-CF78-0645-9420-D9158679A49D}"/>
              </a:ext>
            </a:extLst>
          </p:cNvPr>
          <p:cNvSpPr txBox="1"/>
          <p:nvPr/>
        </p:nvSpPr>
        <p:spPr>
          <a:xfrm>
            <a:off x="3558286" y="2805666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A832D-4C8E-DA45-A6F9-3BE1F5C9AF79}"/>
              </a:ext>
            </a:extLst>
          </p:cNvPr>
          <p:cNvSpPr txBox="1"/>
          <p:nvPr/>
        </p:nvSpPr>
        <p:spPr>
          <a:xfrm>
            <a:off x="5903497" y="3327297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EFAAC-A73B-7A44-AA10-7F4113F24FF7}"/>
              </a:ext>
            </a:extLst>
          </p:cNvPr>
          <p:cNvSpPr txBox="1"/>
          <p:nvPr/>
        </p:nvSpPr>
        <p:spPr>
          <a:xfrm>
            <a:off x="4698528" y="4330820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ACBBC-4800-904D-89D9-F88BD9864859}"/>
              </a:ext>
            </a:extLst>
          </p:cNvPr>
          <p:cNvSpPr txBox="1"/>
          <p:nvPr/>
        </p:nvSpPr>
        <p:spPr>
          <a:xfrm>
            <a:off x="1367012" y="4855958"/>
            <a:ext cx="237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reduce to 0.6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A56E0E7-E52E-D641-B12C-B60D9C105623}"/>
              </a:ext>
            </a:extLst>
          </p:cNvPr>
          <p:cNvSpPr/>
          <p:nvPr/>
        </p:nvSpPr>
        <p:spPr>
          <a:xfrm rot="14716582">
            <a:off x="5704313" y="2296980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184861-0856-7A47-A50C-EDCC21C00A32}"/>
              </a:ext>
            </a:extLst>
          </p:cNvPr>
          <p:cNvGrpSpPr/>
          <p:nvPr/>
        </p:nvGrpSpPr>
        <p:grpSpPr>
          <a:xfrm>
            <a:off x="7682382" y="2532679"/>
            <a:ext cx="1977785" cy="1533632"/>
            <a:chOff x="7238094" y="2458088"/>
            <a:chExt cx="1977785" cy="1533632"/>
          </a:xfrm>
        </p:grpSpPr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ED3719D7-C4DF-0B4B-A714-4D62F9F160D0}"/>
                </a:ext>
              </a:extLst>
            </p:cNvPr>
            <p:cNvSpPr/>
            <p:nvPr/>
          </p:nvSpPr>
          <p:spPr>
            <a:xfrm rot="5400000">
              <a:off x="8387236" y="2173758"/>
              <a:ext cx="249382" cy="818042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119BE7-8D88-DB40-B676-8F3650BD964F}"/>
                </a:ext>
              </a:extLst>
            </p:cNvPr>
            <p:cNvSpPr txBox="1"/>
            <p:nvPr/>
          </p:nvSpPr>
          <p:spPr>
            <a:xfrm>
              <a:off x="7238094" y="2791391"/>
              <a:ext cx="197778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 find it easier to run the </a:t>
              </a:r>
              <a:r>
                <a:rPr lang="en-US" b="1" dirty="0">
                  <a:solidFill>
                    <a:srgbClr val="C00000"/>
                  </a:solidFill>
                </a:rPr>
                <a:t>different workflows </a:t>
              </a:r>
              <a:r>
                <a:rPr lang="en-US" dirty="0"/>
                <a:t>in a </a:t>
              </a:r>
              <a:r>
                <a:rPr lang="en-US" b="1" dirty="0">
                  <a:solidFill>
                    <a:srgbClr val="C00000"/>
                  </a:solidFill>
                </a:rPr>
                <a:t>new history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60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5" grpId="0"/>
      <p:bldP spid="17" grpId="0"/>
      <p:bldP spid="18" grpId="0"/>
      <p:bldP spid="19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COVID-19: consensus construction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AD00D-CF78-0645-9420-D9158679A49D}"/>
              </a:ext>
            </a:extLst>
          </p:cNvPr>
          <p:cNvSpPr txBox="1"/>
          <p:nvPr/>
        </p:nvSpPr>
        <p:spPr>
          <a:xfrm>
            <a:off x="8894618" y="1816504"/>
            <a:ext cx="263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</a:t>
            </a:r>
            <a:r>
              <a:rPr lang="en-US" b="1" dirty="0">
                <a:solidFill>
                  <a:srgbClr val="C00000"/>
                </a:solidFill>
              </a:rPr>
              <a:t>important outputs </a:t>
            </a:r>
            <a:r>
              <a:rPr lang="en-US" dirty="0"/>
              <a:t>from </a:t>
            </a:r>
            <a:r>
              <a:rPr lang="en-US" b="1" dirty="0">
                <a:solidFill>
                  <a:srgbClr val="C00000"/>
                </a:solidFill>
              </a:rPr>
              <a:t>workflow 2</a:t>
            </a:r>
            <a:r>
              <a:rPr lang="en-US" dirty="0"/>
              <a:t>: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Multisample</a:t>
            </a:r>
            <a:r>
              <a:rPr lang="en-US" b="1" dirty="0">
                <a:solidFill>
                  <a:srgbClr val="C00000"/>
                </a:solidFill>
              </a:rPr>
              <a:t> consensus </a:t>
            </a:r>
            <a:r>
              <a:rPr lang="en-US" b="1" dirty="0" err="1">
                <a:solidFill>
                  <a:srgbClr val="C00000"/>
                </a:solidFill>
              </a:rPr>
              <a:t>fasta</a:t>
            </a:r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Consensus sequence with masking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8C29C-D863-8342-A320-44D925BF4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302"/>
          <a:stretch/>
        </p:blipFill>
        <p:spPr>
          <a:xfrm>
            <a:off x="207495" y="1560060"/>
            <a:ext cx="8311166" cy="2035183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E0137B58-B547-7D42-9B88-0DB10238D64A}"/>
              </a:ext>
            </a:extLst>
          </p:cNvPr>
          <p:cNvSpPr/>
          <p:nvPr/>
        </p:nvSpPr>
        <p:spPr>
          <a:xfrm rot="16200000" flipH="1">
            <a:off x="4647408" y="2981678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EC84976-0FFE-9B44-8C77-8B51BA64884B}"/>
              </a:ext>
            </a:extLst>
          </p:cNvPr>
          <p:cNvSpPr/>
          <p:nvPr/>
        </p:nvSpPr>
        <p:spPr>
          <a:xfrm rot="16200000" flipH="1">
            <a:off x="4647408" y="2744143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BE0083-B135-6140-94C9-0C36D4D3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95" y="4893951"/>
            <a:ext cx="11406909" cy="13298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AE1EEA-0817-B34A-BB5E-D7141F380F99}"/>
              </a:ext>
            </a:extLst>
          </p:cNvPr>
          <p:cNvSpPr txBox="1"/>
          <p:nvPr/>
        </p:nvSpPr>
        <p:spPr>
          <a:xfrm>
            <a:off x="762000" y="4391898"/>
            <a:ext cx="106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the </a:t>
            </a:r>
            <a:r>
              <a:rPr lang="en-US" b="1" dirty="0">
                <a:solidFill>
                  <a:srgbClr val="C00000"/>
                </a:solidFill>
              </a:rPr>
              <a:t>consensus sequences </a:t>
            </a:r>
            <a:r>
              <a:rPr lang="en-US" dirty="0"/>
              <a:t>which can be viewed using </a:t>
            </a:r>
            <a:r>
              <a:rPr lang="en-US" b="1" dirty="0" err="1">
                <a:solidFill>
                  <a:srgbClr val="C00000"/>
                </a:solidFill>
              </a:rPr>
              <a:t>AliView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or any other sequence software</a:t>
            </a:r>
          </a:p>
        </p:txBody>
      </p:sp>
    </p:spTree>
    <p:extLst>
      <p:ext uri="{BB962C8B-B14F-4D97-AF65-F5344CB8AC3E}">
        <p14:creationId xmlns:p14="http://schemas.microsoft.com/office/powerpoint/2010/main" val="3270503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B4FC0-F107-6849-8FE3-920BAA724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82" y="1607661"/>
            <a:ext cx="8775700" cy="4038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COVID-19: variation analysis reporting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DAE58-0CB7-D444-968B-E5A591679023}"/>
              </a:ext>
            </a:extLst>
          </p:cNvPr>
          <p:cNvSpPr txBox="1"/>
          <p:nvPr/>
        </p:nvSpPr>
        <p:spPr>
          <a:xfrm>
            <a:off x="9797181" y="1759034"/>
            <a:ext cx="19777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</a:t>
            </a:r>
            <a:r>
              <a:rPr lang="en-US" b="1" dirty="0">
                <a:solidFill>
                  <a:srgbClr val="C00000"/>
                </a:solidFill>
              </a:rPr>
              <a:t>third workflow </a:t>
            </a:r>
            <a:r>
              <a:rPr lang="en-US" dirty="0"/>
              <a:t>you will </a:t>
            </a:r>
            <a:r>
              <a:rPr lang="en-US" b="1" dirty="0">
                <a:solidFill>
                  <a:srgbClr val="C00000"/>
                </a:solidFill>
              </a:rPr>
              <a:t>need</a:t>
            </a:r>
            <a:r>
              <a:rPr lang="en-US" dirty="0"/>
              <a:t> the following </a:t>
            </a:r>
            <a:r>
              <a:rPr lang="en-US" b="1" dirty="0">
                <a:solidFill>
                  <a:srgbClr val="C00000"/>
                </a:solidFill>
              </a:rPr>
              <a:t>files</a:t>
            </a:r>
            <a:r>
              <a:rPr lang="en-US" dirty="0"/>
              <a:t>: 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Amplicon/gene product information </a:t>
            </a:r>
            <a:r>
              <a:rPr lang="en-US" dirty="0"/>
              <a:t>(tabular)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Variant </a:t>
            </a:r>
            <a:r>
              <a:rPr lang="en-US" b="1" dirty="0" err="1">
                <a:solidFill>
                  <a:srgbClr val="C00000"/>
                </a:solidFill>
              </a:rPr>
              <a:t>snpEff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(output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file from workflow 1)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BCA9C6D-F478-F841-BD79-A1032DB451AE}"/>
              </a:ext>
            </a:extLst>
          </p:cNvPr>
          <p:cNvSpPr/>
          <p:nvPr/>
        </p:nvSpPr>
        <p:spPr>
          <a:xfrm rot="5400000">
            <a:off x="3442502" y="2846489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4834F7F-C10E-B643-957D-4CD615CC93DC}"/>
              </a:ext>
            </a:extLst>
          </p:cNvPr>
          <p:cNvSpPr/>
          <p:nvPr/>
        </p:nvSpPr>
        <p:spPr>
          <a:xfrm rot="5400000">
            <a:off x="4735247" y="3323908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AD00D-CF78-0645-9420-D9158679A49D}"/>
              </a:ext>
            </a:extLst>
          </p:cNvPr>
          <p:cNvSpPr txBox="1"/>
          <p:nvPr/>
        </p:nvSpPr>
        <p:spPr>
          <a:xfrm>
            <a:off x="4042903" y="3070844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A832D-4C8E-DA45-A6F9-3BE1F5C9AF79}"/>
              </a:ext>
            </a:extLst>
          </p:cNvPr>
          <p:cNvSpPr txBox="1"/>
          <p:nvPr/>
        </p:nvSpPr>
        <p:spPr>
          <a:xfrm>
            <a:off x="5312393" y="3548263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97EEAAD-E0F8-224F-97C4-57A05596628F}"/>
              </a:ext>
            </a:extLst>
          </p:cNvPr>
          <p:cNvSpPr/>
          <p:nvPr/>
        </p:nvSpPr>
        <p:spPr>
          <a:xfrm rot="15385388">
            <a:off x="6126892" y="2036886"/>
            <a:ext cx="249382" cy="8180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54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COVID-19: variation analysis reporting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66CEF-B133-E64B-AED7-D54D54B4A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372" y="1274069"/>
            <a:ext cx="3581400" cy="494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036F7-D19E-DB44-A347-0810240FEB77}"/>
              </a:ext>
            </a:extLst>
          </p:cNvPr>
          <p:cNvSpPr txBox="1"/>
          <p:nvPr/>
        </p:nvSpPr>
        <p:spPr>
          <a:xfrm>
            <a:off x="6096000" y="1878013"/>
            <a:ext cx="4468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most</a:t>
            </a:r>
            <a:r>
              <a:rPr lang="en-US" b="1" dirty="0">
                <a:solidFill>
                  <a:srgbClr val="C00000"/>
                </a:solidFill>
              </a:rPr>
              <a:t> important output files </a:t>
            </a:r>
            <a:r>
              <a:rPr lang="en-US" dirty="0"/>
              <a:t>are: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Variant Information: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Per-sample variants for plotting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Combined Variant report by Variant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Combined Variant report by Sample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Variant frequency plot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rgbClr val="C00000"/>
              </a:solidFill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27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435FDC-664B-5041-A437-C8FF9C7BF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38" y="1504950"/>
            <a:ext cx="7590012" cy="4370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214E08-7084-6F49-B1A4-16DAC3EB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38" y="1504950"/>
            <a:ext cx="7590012" cy="37672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COVID-19: variation analysis reporting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9079-6E4A-C34C-B270-5CE26ED8E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6" y="1504950"/>
            <a:ext cx="1841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COVID-19: variation analysis reporting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75879-7A5F-5F49-8421-5416F3F8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12" y="1504950"/>
            <a:ext cx="1629928" cy="384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323CD-CB47-4247-99DC-03A2F35FB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"/>
          <a:stretch/>
        </p:blipFill>
        <p:spPr>
          <a:xfrm>
            <a:off x="1968758" y="1504950"/>
            <a:ext cx="10049030" cy="115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6F3763-F772-F244-BD0B-50F9DA70F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426" y="3302571"/>
            <a:ext cx="2519525" cy="33169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93C8A0-3DBC-5247-A8CE-F8CD2FCF542E}"/>
              </a:ext>
            </a:extLst>
          </p:cNvPr>
          <p:cNvCxnSpPr/>
          <p:nvPr/>
        </p:nvCxnSpPr>
        <p:spPr>
          <a:xfrm flipH="1">
            <a:off x="9069355" y="2425959"/>
            <a:ext cx="2183363" cy="8770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879BA6-9FC4-774F-829E-4EB45F29979C}"/>
              </a:ext>
            </a:extLst>
          </p:cNvPr>
          <p:cNvCxnSpPr>
            <a:cxnSpLocks/>
          </p:cNvCxnSpPr>
          <p:nvPr/>
        </p:nvCxnSpPr>
        <p:spPr>
          <a:xfrm flipH="1">
            <a:off x="11597951" y="2371401"/>
            <a:ext cx="419838" cy="9311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7813E27-A357-0F40-B2E3-D3ED524DE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314" y="3547706"/>
            <a:ext cx="4000500" cy="863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97F7C5-FBF8-B140-A6C7-FA1F7EDEBAE2}"/>
              </a:ext>
            </a:extLst>
          </p:cNvPr>
          <p:cNvCxnSpPr>
            <a:cxnSpLocks/>
          </p:cNvCxnSpPr>
          <p:nvPr/>
        </p:nvCxnSpPr>
        <p:spPr>
          <a:xfrm flipH="1">
            <a:off x="2164314" y="2425959"/>
            <a:ext cx="1" cy="11217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8B17E5-6448-AA4D-AFCA-DB7944796204}"/>
              </a:ext>
            </a:extLst>
          </p:cNvPr>
          <p:cNvCxnSpPr>
            <a:cxnSpLocks/>
          </p:cNvCxnSpPr>
          <p:nvPr/>
        </p:nvCxnSpPr>
        <p:spPr>
          <a:xfrm>
            <a:off x="3192132" y="2543110"/>
            <a:ext cx="2972682" cy="10045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02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Conclusions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AD00D-CF78-0645-9420-D9158679A49D}"/>
              </a:ext>
            </a:extLst>
          </p:cNvPr>
          <p:cNvSpPr txBox="1"/>
          <p:nvPr/>
        </p:nvSpPr>
        <p:spPr>
          <a:xfrm>
            <a:off x="420255" y="1607127"/>
            <a:ext cx="113514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Galaxy</a:t>
            </a:r>
            <a:r>
              <a:rPr lang="en-US" dirty="0"/>
              <a:t> is a </a:t>
            </a:r>
            <a:r>
              <a:rPr lang="en-US" b="1" dirty="0">
                <a:solidFill>
                  <a:srgbClr val="C00000"/>
                </a:solidFill>
              </a:rPr>
              <a:t>powerful tool </a:t>
            </a:r>
            <a:r>
              <a:rPr lang="en-US" dirty="0"/>
              <a:t>that allows you to </a:t>
            </a:r>
            <a:r>
              <a:rPr lang="en-US" b="1" dirty="0">
                <a:solidFill>
                  <a:srgbClr val="C00000"/>
                </a:solidFill>
              </a:rPr>
              <a:t>analyze large datasets without</a:t>
            </a:r>
            <a:r>
              <a:rPr lang="en-US" dirty="0"/>
              <a:t> having a lot of </a:t>
            </a:r>
            <a:r>
              <a:rPr lang="en-US" b="1" dirty="0">
                <a:solidFill>
                  <a:srgbClr val="C00000"/>
                </a:solidFill>
              </a:rPr>
              <a:t>bioinformatics background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COVID-19 galaxy project </a:t>
            </a:r>
            <a:r>
              <a:rPr lang="en-US" dirty="0"/>
              <a:t>has many workflows specifically for </a:t>
            </a:r>
            <a:r>
              <a:rPr lang="en-US" b="1" dirty="0">
                <a:solidFill>
                  <a:srgbClr val="C00000"/>
                </a:solidFill>
              </a:rPr>
              <a:t>ARTIC SARS-CoV-2 sequencing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By the end of this module you should be able to: 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Create a </a:t>
            </a:r>
            <a:r>
              <a:rPr lang="en-US" b="1" dirty="0">
                <a:solidFill>
                  <a:srgbClr val="C00000"/>
                </a:solidFill>
              </a:rPr>
              <a:t>galaxy account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Create new </a:t>
            </a:r>
            <a:r>
              <a:rPr lang="en-US" b="1" dirty="0">
                <a:solidFill>
                  <a:srgbClr val="C00000"/>
                </a:solidFill>
              </a:rPr>
              <a:t>histories</a:t>
            </a:r>
            <a:r>
              <a:rPr lang="en-US" dirty="0"/>
              <a:t> 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Upload data </a:t>
            </a:r>
            <a:r>
              <a:rPr lang="en-US" dirty="0"/>
              <a:t>Illumina and other relevant datasets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Navigate between </a:t>
            </a:r>
            <a:r>
              <a:rPr lang="en-US" b="1" dirty="0">
                <a:solidFill>
                  <a:srgbClr val="C00000"/>
                </a:solidFill>
              </a:rPr>
              <a:t>workflows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Start a workflow to </a:t>
            </a:r>
            <a:r>
              <a:rPr lang="en-US" b="1" dirty="0">
                <a:solidFill>
                  <a:srgbClr val="C00000"/>
                </a:solidFill>
              </a:rPr>
              <a:t>map raw data</a:t>
            </a:r>
            <a:r>
              <a:rPr lang="en-US" dirty="0"/>
              <a:t> to a </a:t>
            </a:r>
            <a:r>
              <a:rPr lang="en-US" b="1" dirty="0">
                <a:solidFill>
                  <a:srgbClr val="C00000"/>
                </a:solidFill>
              </a:rPr>
              <a:t>reference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Create a </a:t>
            </a:r>
            <a:r>
              <a:rPr lang="en-US" b="1" dirty="0">
                <a:solidFill>
                  <a:srgbClr val="C00000"/>
                </a:solidFill>
              </a:rPr>
              <a:t>consensus </a:t>
            </a:r>
            <a:r>
              <a:rPr lang="en-US" b="1" dirty="0" err="1">
                <a:solidFill>
                  <a:srgbClr val="C00000"/>
                </a:solidFill>
              </a:rPr>
              <a:t>fasta</a:t>
            </a:r>
            <a:r>
              <a:rPr lang="en-US" dirty="0"/>
              <a:t> file - used for lineage and clade assignments. 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Create </a:t>
            </a:r>
            <a:r>
              <a:rPr lang="en-US" b="1" dirty="0">
                <a:solidFill>
                  <a:srgbClr val="C00000"/>
                </a:solidFill>
              </a:rPr>
              <a:t>variant information files </a:t>
            </a:r>
            <a:r>
              <a:rPr lang="en-US" dirty="0"/>
              <a:t>and variant frequency plots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07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Register</a:t>
            </a:r>
            <a:r>
              <a:rPr lang="en-US" dirty="0"/>
              <a:t> and </a:t>
            </a:r>
            <a:r>
              <a:rPr lang="en-US" b="1" dirty="0">
                <a:solidFill>
                  <a:schemeClr val="bg1"/>
                </a:solidFill>
              </a:rPr>
              <a:t>Login</a:t>
            </a:r>
            <a:r>
              <a:rPr lang="en-US" dirty="0"/>
              <a:t> to Galaxy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5" y="1046036"/>
            <a:ext cx="117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Once </a:t>
            </a:r>
            <a:r>
              <a:rPr lang="en-US" b="1" dirty="0">
                <a:solidFill>
                  <a:srgbClr val="C00000"/>
                </a:solidFill>
              </a:rPr>
              <a:t>registered, login </a:t>
            </a:r>
            <a:r>
              <a:rPr lang="en-US" dirty="0"/>
              <a:t>to galaxy to begin your analyses.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4CF36F-4C2D-E847-9E83-31871F9B8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9"/>
          <a:stretch/>
        </p:blipFill>
        <p:spPr>
          <a:xfrm>
            <a:off x="2316359" y="1875374"/>
            <a:ext cx="6818405" cy="4421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6A327F-C810-774D-B380-F0F7A8BF3D4A}"/>
              </a:ext>
            </a:extLst>
          </p:cNvPr>
          <p:cNvSpPr/>
          <p:nvPr/>
        </p:nvSpPr>
        <p:spPr>
          <a:xfrm>
            <a:off x="4784437" y="3168072"/>
            <a:ext cx="973453" cy="1939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Your details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40DBED-2A37-AB48-9461-82EB6AC68424}"/>
              </a:ext>
            </a:extLst>
          </p:cNvPr>
          <p:cNvSpPr/>
          <p:nvPr/>
        </p:nvSpPr>
        <p:spPr>
          <a:xfrm>
            <a:off x="4784436" y="3791527"/>
            <a:ext cx="973453" cy="1939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Your details</a:t>
            </a:r>
          </a:p>
        </p:txBody>
      </p:sp>
    </p:spTree>
    <p:extLst>
      <p:ext uri="{BB962C8B-B14F-4D97-AF65-F5344CB8AC3E}">
        <p14:creationId xmlns:p14="http://schemas.microsoft.com/office/powerpoint/2010/main" val="257431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Galaxy </a:t>
            </a:r>
            <a:r>
              <a:rPr lang="en-US" dirty="0"/>
              <a:t>Orientation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4" y="878790"/>
            <a:ext cx="117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Galaxy </a:t>
            </a:r>
            <a:r>
              <a:rPr lang="en-US" b="1" dirty="0">
                <a:solidFill>
                  <a:srgbClr val="C00000"/>
                </a:solidFill>
              </a:rPr>
              <a:t>home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0B929-C532-624B-8EA7-5BBF13363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9"/>
          <a:stretch/>
        </p:blipFill>
        <p:spPr>
          <a:xfrm>
            <a:off x="674072" y="1598375"/>
            <a:ext cx="10622001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1384D-5A49-3645-AA42-02387C3F3EB5}"/>
              </a:ext>
            </a:extLst>
          </p:cNvPr>
          <p:cNvSpPr txBox="1"/>
          <p:nvPr/>
        </p:nvSpPr>
        <p:spPr>
          <a:xfrm>
            <a:off x="969818" y="1063456"/>
            <a:ext cx="95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Tool bar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E1C6A44C-D831-8042-A31A-38597EF8ECDA}"/>
              </a:ext>
            </a:extLst>
          </p:cNvPr>
          <p:cNvSpPr/>
          <p:nvPr/>
        </p:nvSpPr>
        <p:spPr>
          <a:xfrm>
            <a:off x="1321828" y="1413709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82A02-671F-1F42-B430-80F951E24F51}"/>
              </a:ext>
            </a:extLst>
          </p:cNvPr>
          <p:cNvSpPr txBox="1"/>
          <p:nvPr/>
        </p:nvSpPr>
        <p:spPr>
          <a:xfrm>
            <a:off x="9485746" y="898898"/>
            <a:ext cx="201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Working History Information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31AC347E-1900-A045-8ACA-5C3AC8F4927F}"/>
              </a:ext>
            </a:extLst>
          </p:cNvPr>
          <p:cNvSpPr/>
          <p:nvPr/>
        </p:nvSpPr>
        <p:spPr>
          <a:xfrm>
            <a:off x="10366630" y="1466877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25639E-2F09-6841-890F-D102222C668B}"/>
              </a:ext>
            </a:extLst>
          </p:cNvPr>
          <p:cNvSpPr txBox="1"/>
          <p:nvPr/>
        </p:nvSpPr>
        <p:spPr>
          <a:xfrm>
            <a:off x="310494" y="1206923"/>
            <a:ext cx="117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COVID-19 galaxy project </a:t>
            </a:r>
            <a:r>
              <a:rPr lang="en-US" dirty="0"/>
              <a:t>(https://covid19.galaxyproject.org/)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12DC2BDD-A489-804F-A735-98564D9FB546}"/>
              </a:ext>
            </a:extLst>
          </p:cNvPr>
          <p:cNvSpPr/>
          <p:nvPr/>
        </p:nvSpPr>
        <p:spPr>
          <a:xfrm rot="2529155">
            <a:off x="3654010" y="1429345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A50BD9-8BC9-8D4D-AF70-5CE8FEE5E730}"/>
              </a:ext>
            </a:extLst>
          </p:cNvPr>
          <p:cNvSpPr/>
          <p:nvPr/>
        </p:nvSpPr>
        <p:spPr>
          <a:xfrm>
            <a:off x="4008582" y="1556147"/>
            <a:ext cx="3639127" cy="3927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8DD3C3-2E22-DB41-A369-ABD30E81F23E}"/>
              </a:ext>
            </a:extLst>
          </p:cNvPr>
          <p:cNvSpPr txBox="1"/>
          <p:nvPr/>
        </p:nvSpPr>
        <p:spPr>
          <a:xfrm>
            <a:off x="7719395" y="1556890"/>
            <a:ext cx="158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Navigation bar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ACC046E3-6316-9248-903D-25446EBA8A04}"/>
              </a:ext>
            </a:extLst>
          </p:cNvPr>
          <p:cNvSpPr/>
          <p:nvPr/>
        </p:nvSpPr>
        <p:spPr>
          <a:xfrm rot="5400000">
            <a:off x="11251926" y="1695182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FDE5AF-87CE-1849-9666-1ED7F516F98A}"/>
              </a:ext>
            </a:extLst>
          </p:cNvPr>
          <p:cNvSpPr txBox="1"/>
          <p:nvPr/>
        </p:nvSpPr>
        <p:spPr>
          <a:xfrm>
            <a:off x="11172880" y="2178848"/>
            <a:ext cx="1081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View All histories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create </a:t>
            </a:r>
            <a:r>
              <a:rPr lang="en-US" dirty="0"/>
              <a:t>new ones</a:t>
            </a:r>
          </a:p>
        </p:txBody>
      </p:sp>
    </p:spTree>
    <p:extLst>
      <p:ext uri="{BB962C8B-B14F-4D97-AF65-F5344CB8AC3E}">
        <p14:creationId xmlns:p14="http://schemas.microsoft.com/office/powerpoint/2010/main" val="2770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  <p:bldP spid="12" grpId="0" animBg="1"/>
      <p:bldP spid="16" grpId="0" animBg="1"/>
      <p:bldP spid="7" grpId="0" animBg="1"/>
      <p:bldP spid="17" grpId="1"/>
      <p:bldP spid="18" grpId="1" animBg="1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dirty="0"/>
              <a:t>Creating a</a:t>
            </a:r>
            <a:r>
              <a:rPr lang="en-US" b="1" dirty="0">
                <a:solidFill>
                  <a:schemeClr val="bg1"/>
                </a:solidFill>
              </a:rPr>
              <a:t> History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4" y="878790"/>
            <a:ext cx="117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Viewing and using </a:t>
            </a:r>
            <a:r>
              <a:rPr lang="en-US" b="1" dirty="0">
                <a:solidFill>
                  <a:srgbClr val="C00000"/>
                </a:solidFill>
              </a:rPr>
              <a:t>histories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A8867-08CF-8241-907A-490416876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85" b="16554"/>
          <a:stretch/>
        </p:blipFill>
        <p:spPr>
          <a:xfrm>
            <a:off x="787413" y="1248122"/>
            <a:ext cx="10606415" cy="33700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055578-6ECD-6544-965E-55620472F689}"/>
              </a:ext>
            </a:extLst>
          </p:cNvPr>
          <p:cNvGrpSpPr/>
          <p:nvPr/>
        </p:nvGrpSpPr>
        <p:grpSpPr>
          <a:xfrm>
            <a:off x="231984" y="1529708"/>
            <a:ext cx="11817080" cy="3864114"/>
            <a:chOff x="231984" y="1529708"/>
            <a:chExt cx="11817080" cy="3864114"/>
          </a:xfrm>
        </p:grpSpPr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63EF2DD3-892E-2446-BDAB-4A551B111224}"/>
                </a:ext>
              </a:extLst>
            </p:cNvPr>
            <p:cNvSpPr/>
            <p:nvPr/>
          </p:nvSpPr>
          <p:spPr>
            <a:xfrm rot="5400000">
              <a:off x="11587519" y="1317544"/>
              <a:ext cx="249382" cy="673709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709B5B-A87C-9444-BE50-6FB8CBB7AA9D}"/>
                </a:ext>
              </a:extLst>
            </p:cNvPr>
            <p:cNvSpPr txBox="1"/>
            <p:nvPr/>
          </p:nvSpPr>
          <p:spPr>
            <a:xfrm>
              <a:off x="231984" y="4747491"/>
              <a:ext cx="1171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Clicking on “</a:t>
              </a:r>
              <a:r>
                <a:rPr lang="en-US" b="1" dirty="0">
                  <a:solidFill>
                    <a:srgbClr val="C00000"/>
                  </a:solidFill>
                </a:rPr>
                <a:t>create new</a:t>
              </a:r>
              <a:r>
                <a:rPr lang="en-US" dirty="0"/>
                <a:t>” will allow you to create a </a:t>
              </a:r>
              <a:r>
                <a:rPr lang="en-US" b="1" dirty="0">
                  <a:solidFill>
                    <a:srgbClr val="C00000"/>
                  </a:solidFill>
                </a:rPr>
                <a:t>new history </a:t>
              </a:r>
              <a:r>
                <a:rPr lang="en-US" dirty="0"/>
                <a:t>and you can </a:t>
              </a:r>
              <a:r>
                <a:rPr lang="en-US" b="1" dirty="0">
                  <a:solidFill>
                    <a:srgbClr val="C00000"/>
                  </a:solidFill>
                </a:rPr>
                <a:t>call it whatever you like</a:t>
              </a:r>
              <a:r>
                <a:rPr lang="en-US" dirty="0"/>
                <a:t>. I have made one called </a:t>
              </a:r>
              <a:r>
                <a:rPr lang="en-US" b="1" dirty="0">
                  <a:solidFill>
                    <a:srgbClr val="C00000"/>
                  </a:solidFill>
                </a:rPr>
                <a:t>SEQ Africa </a:t>
              </a:r>
              <a:r>
                <a:rPr lang="en-US" dirty="0"/>
                <a:t>where we’ll </a:t>
              </a:r>
              <a:r>
                <a:rPr lang="en-US" b="1" dirty="0">
                  <a:solidFill>
                    <a:srgbClr val="C00000"/>
                  </a:solidFill>
                </a:rPr>
                <a:t>load the data </a:t>
              </a:r>
              <a:r>
                <a:rPr lang="en-US" dirty="0"/>
                <a:t>for our new analysis. </a:t>
              </a:r>
            </a:p>
          </p:txBody>
        </p:sp>
      </p:grpSp>
      <p:sp>
        <p:nvSpPr>
          <p:cNvPr id="23" name="Down Arrow 22">
            <a:extLst>
              <a:ext uri="{FF2B5EF4-FFF2-40B4-BE49-F238E27FC236}">
                <a16:creationId xmlns:a16="http://schemas.microsoft.com/office/drawing/2014/main" id="{1EC41BE7-BD55-7E4B-B2E5-06D31B0B2658}"/>
              </a:ext>
            </a:extLst>
          </p:cNvPr>
          <p:cNvSpPr/>
          <p:nvPr/>
        </p:nvSpPr>
        <p:spPr>
          <a:xfrm rot="5400000">
            <a:off x="11476453" y="1606805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5476A3-CD6F-5D4B-B95B-59680AC9D01C}"/>
              </a:ext>
            </a:extLst>
          </p:cNvPr>
          <p:cNvGrpSpPr/>
          <p:nvPr/>
        </p:nvGrpSpPr>
        <p:grpSpPr>
          <a:xfrm>
            <a:off x="10276289" y="1824556"/>
            <a:ext cx="1878767" cy="901700"/>
            <a:chOff x="10200028" y="1811293"/>
            <a:chExt cx="1878767" cy="901700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30AF6571-2ECC-BC48-8BC8-8759DBA4109E}"/>
                </a:ext>
              </a:extLst>
            </p:cNvPr>
            <p:cNvSpPr/>
            <p:nvPr/>
          </p:nvSpPr>
          <p:spPr>
            <a:xfrm rot="5400000">
              <a:off x="11617250" y="1599130"/>
              <a:ext cx="249382" cy="673709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43D5F5-BF90-704E-9789-C752B391B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00028" y="1811293"/>
              <a:ext cx="1193800" cy="9017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D3A0CA6-3529-2340-ABBA-2F31FA5707DF}"/>
              </a:ext>
            </a:extLst>
          </p:cNvPr>
          <p:cNvSpPr/>
          <p:nvPr/>
        </p:nvSpPr>
        <p:spPr>
          <a:xfrm>
            <a:off x="231984" y="5647446"/>
            <a:ext cx="1161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You can also </a:t>
            </a:r>
            <a:r>
              <a:rPr lang="en-US" b="1" dirty="0">
                <a:solidFill>
                  <a:srgbClr val="C00000"/>
                </a:solidFill>
              </a:rPr>
              <a:t>move data </a:t>
            </a:r>
            <a:r>
              <a:rPr lang="en-US" dirty="0"/>
              <a:t>from other </a:t>
            </a:r>
            <a:r>
              <a:rPr lang="en-US" b="1" dirty="0">
                <a:solidFill>
                  <a:srgbClr val="C00000"/>
                </a:solidFill>
              </a:rPr>
              <a:t>histories </a:t>
            </a:r>
            <a:r>
              <a:rPr lang="en-US" dirty="0"/>
              <a:t>into the </a:t>
            </a:r>
            <a:r>
              <a:rPr lang="en-US" b="1" dirty="0">
                <a:solidFill>
                  <a:srgbClr val="C00000"/>
                </a:solidFill>
              </a:rPr>
              <a:t>current history </a:t>
            </a:r>
            <a:r>
              <a:rPr lang="en-US" dirty="0"/>
              <a:t>by</a:t>
            </a:r>
            <a:r>
              <a:rPr lang="en-US" b="1" dirty="0">
                <a:solidFill>
                  <a:srgbClr val="C00000"/>
                </a:solidFill>
              </a:rPr>
              <a:t> dragging </a:t>
            </a:r>
            <a:r>
              <a:rPr lang="en-US" dirty="0"/>
              <a:t>and</a:t>
            </a:r>
            <a:r>
              <a:rPr lang="en-US" b="1" dirty="0">
                <a:solidFill>
                  <a:srgbClr val="C00000"/>
                </a:solidFill>
              </a:rPr>
              <a:t> dropping the files </a:t>
            </a:r>
            <a:r>
              <a:rPr lang="en-US" dirty="0"/>
              <a:t>from one to the other. </a:t>
            </a:r>
          </a:p>
        </p:txBody>
      </p:sp>
    </p:spTree>
    <p:extLst>
      <p:ext uri="{BB962C8B-B14F-4D97-AF65-F5344CB8AC3E}">
        <p14:creationId xmlns:p14="http://schemas.microsoft.com/office/powerpoint/2010/main" val="19945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dirty="0"/>
              <a:t>Loading </a:t>
            </a:r>
            <a:r>
              <a:rPr lang="en-US" b="1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2" y="1068237"/>
            <a:ext cx="117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Once you’re in the right </a:t>
            </a:r>
            <a:r>
              <a:rPr lang="en-US" b="1" dirty="0">
                <a:solidFill>
                  <a:srgbClr val="C00000"/>
                </a:solidFill>
              </a:rPr>
              <a:t>history </a:t>
            </a:r>
            <a:r>
              <a:rPr lang="en-US" dirty="0"/>
              <a:t>select “</a:t>
            </a:r>
            <a:r>
              <a:rPr lang="en-US" b="1" dirty="0">
                <a:solidFill>
                  <a:srgbClr val="C00000"/>
                </a:solidFill>
              </a:rPr>
              <a:t>analyze data</a:t>
            </a:r>
            <a:r>
              <a:rPr lang="en-US" dirty="0"/>
              <a:t>”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A8867-08CF-8241-907A-490416876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85" b="16554"/>
          <a:stretch/>
        </p:blipFill>
        <p:spPr>
          <a:xfrm>
            <a:off x="787413" y="2050371"/>
            <a:ext cx="10606415" cy="3370060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63EF2DD3-892E-2446-BDAB-4A551B111224}"/>
              </a:ext>
            </a:extLst>
          </p:cNvPr>
          <p:cNvSpPr/>
          <p:nvPr/>
        </p:nvSpPr>
        <p:spPr>
          <a:xfrm rot="2110362">
            <a:off x="4613273" y="1391475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37A7E4-FDAC-4B42-B31C-8E8F669FCEB0}"/>
              </a:ext>
            </a:extLst>
          </p:cNvPr>
          <p:cNvSpPr/>
          <p:nvPr/>
        </p:nvSpPr>
        <p:spPr>
          <a:xfrm>
            <a:off x="4115580" y="2093248"/>
            <a:ext cx="652833" cy="2160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909446-5851-5D4F-986C-55C95CD0FB7F}"/>
              </a:ext>
            </a:extLst>
          </p:cNvPr>
          <p:cNvGrpSpPr/>
          <p:nvPr/>
        </p:nvGrpSpPr>
        <p:grpSpPr>
          <a:xfrm>
            <a:off x="765641" y="2050371"/>
            <a:ext cx="10673392" cy="3360722"/>
            <a:chOff x="765641" y="2050371"/>
            <a:chExt cx="10673392" cy="3360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DEFA57-5AAA-574D-B6E4-132412B60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87" y="2050371"/>
              <a:ext cx="10604500" cy="2641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F51A95C-9D95-7F4A-ADE3-51087C376254}"/>
                </a:ext>
              </a:extLst>
            </p:cNvPr>
            <p:cNvSpPr/>
            <p:nvPr/>
          </p:nvSpPr>
          <p:spPr>
            <a:xfrm>
              <a:off x="765641" y="4691971"/>
              <a:ext cx="10673392" cy="719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024A07-5972-C141-8EC5-F34EF092427C}"/>
              </a:ext>
            </a:extLst>
          </p:cNvPr>
          <p:cNvSpPr txBox="1"/>
          <p:nvPr/>
        </p:nvSpPr>
        <p:spPr>
          <a:xfrm>
            <a:off x="0" y="4917497"/>
            <a:ext cx="117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upload your data select “</a:t>
            </a:r>
            <a:r>
              <a:rPr lang="en-US" b="1" dirty="0">
                <a:solidFill>
                  <a:srgbClr val="C00000"/>
                </a:solidFill>
              </a:rPr>
              <a:t>upload data</a:t>
            </a:r>
            <a:r>
              <a:rPr lang="en-US" dirty="0"/>
              <a:t>” in the </a:t>
            </a:r>
            <a:r>
              <a:rPr lang="en-US" b="1" dirty="0">
                <a:solidFill>
                  <a:srgbClr val="C00000"/>
                </a:solidFill>
              </a:rPr>
              <a:t>tool bar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3C2CBDA-282C-5642-A857-D9A5CF791B22}"/>
              </a:ext>
            </a:extLst>
          </p:cNvPr>
          <p:cNvSpPr/>
          <p:nvPr/>
        </p:nvSpPr>
        <p:spPr>
          <a:xfrm rot="5400000">
            <a:off x="2318036" y="2695459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dirty="0"/>
              <a:t>Loading </a:t>
            </a:r>
            <a:r>
              <a:rPr lang="en-US" b="1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2" y="1068237"/>
            <a:ext cx="117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Select “</a:t>
            </a:r>
            <a:r>
              <a:rPr lang="en-US" b="1" dirty="0">
                <a:solidFill>
                  <a:srgbClr val="C00000"/>
                </a:solidFill>
              </a:rPr>
              <a:t>choose local files</a:t>
            </a:r>
            <a:r>
              <a:rPr lang="en-US" dirty="0"/>
              <a:t>” if you have the files on your local machine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9BC9A-C483-1D47-B7B4-AE2B49FCC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66" y="1568886"/>
            <a:ext cx="8403305" cy="5107553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A4CC64D1-FB04-B84E-80CA-902292D1AAC3}"/>
              </a:ext>
            </a:extLst>
          </p:cNvPr>
          <p:cNvSpPr/>
          <p:nvPr/>
        </p:nvSpPr>
        <p:spPr>
          <a:xfrm rot="16200000">
            <a:off x="2973819" y="5850072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68571-F558-1148-AD00-52EE5A37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758" y="1767998"/>
            <a:ext cx="7896497" cy="5270110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A5786A29-75D9-2B48-9FD0-AA3CA240D1DB}"/>
              </a:ext>
            </a:extLst>
          </p:cNvPr>
          <p:cNvSpPr/>
          <p:nvPr/>
        </p:nvSpPr>
        <p:spPr>
          <a:xfrm rot="16200000">
            <a:off x="7236403" y="5813128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FFB69-6ACE-4E40-B824-EB914B69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7"/>
          <a:stretch/>
        </p:blipFill>
        <p:spPr>
          <a:xfrm>
            <a:off x="1311794" y="1638300"/>
            <a:ext cx="9531697" cy="41514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EA66B6-1A9B-7641-95C1-F2041C386022}"/>
              </a:ext>
            </a:extLst>
          </p:cNvPr>
          <p:cNvSpPr/>
          <p:nvPr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2075-A906-3E4E-A132-0DAE789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028"/>
          </a:xfrm>
        </p:spPr>
        <p:txBody>
          <a:bodyPr/>
          <a:lstStyle/>
          <a:p>
            <a:pPr algn="ctr"/>
            <a:r>
              <a:rPr lang="en-US" dirty="0"/>
              <a:t>Loading </a:t>
            </a:r>
            <a:r>
              <a:rPr lang="en-US" b="1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1D1E3-F5CA-4C45-A6E5-AD79FE636B56}"/>
              </a:ext>
            </a:extLst>
          </p:cNvPr>
          <p:cNvSpPr txBox="1"/>
          <p:nvPr/>
        </p:nvSpPr>
        <p:spPr>
          <a:xfrm>
            <a:off x="231982" y="1068237"/>
            <a:ext cx="117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Files will </a:t>
            </a:r>
            <a:r>
              <a:rPr lang="en-US" b="1" dirty="0">
                <a:solidFill>
                  <a:srgbClr val="C00000"/>
                </a:solidFill>
              </a:rPr>
              <a:t>automatically</a:t>
            </a:r>
            <a:r>
              <a:rPr lang="en-US" dirty="0"/>
              <a:t> be </a:t>
            </a:r>
            <a:r>
              <a:rPr lang="en-US" b="1" dirty="0">
                <a:solidFill>
                  <a:srgbClr val="C00000"/>
                </a:solidFill>
              </a:rPr>
              <a:t>added</a:t>
            </a:r>
            <a:r>
              <a:rPr lang="en-US" dirty="0"/>
              <a:t> to your </a:t>
            </a:r>
            <a:r>
              <a:rPr lang="en-US" b="1" dirty="0">
                <a:solidFill>
                  <a:srgbClr val="C00000"/>
                </a:solidFill>
              </a:rPr>
              <a:t>current working directory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4CC64D1-FB04-B84E-80CA-902292D1AAC3}"/>
              </a:ext>
            </a:extLst>
          </p:cNvPr>
          <p:cNvSpPr/>
          <p:nvPr/>
        </p:nvSpPr>
        <p:spPr>
          <a:xfrm rot="17986301">
            <a:off x="8044584" y="2885199"/>
            <a:ext cx="249382" cy="6737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16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1179</Words>
  <Application>Microsoft Office PowerPoint</Application>
  <PresentationFormat>Widescreen</PresentationFormat>
  <Paragraphs>148</Paragraphs>
  <Slides>36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Analyzing SARS-CoV-2 Full Genome Sequences with Galaxy</vt:lpstr>
      <vt:lpstr>What is Galaxy?</vt:lpstr>
      <vt:lpstr>Register and Login to Galaxy</vt:lpstr>
      <vt:lpstr>Register and Login to Galaxy</vt:lpstr>
      <vt:lpstr>Galaxy Orientation</vt:lpstr>
      <vt:lpstr>Creating a History</vt:lpstr>
      <vt:lpstr>Loading Data</vt:lpstr>
      <vt:lpstr>Loading Data</vt:lpstr>
      <vt:lpstr>Loading Data</vt:lpstr>
      <vt:lpstr>Pairing Illumina Data</vt:lpstr>
      <vt:lpstr>Pairing Illumina Data</vt:lpstr>
      <vt:lpstr>Three workflows in Galaxy</vt:lpstr>
      <vt:lpstr>Three workflows in Galaxy</vt:lpstr>
      <vt:lpstr>Three workflows in Galaxy</vt:lpstr>
      <vt:lpstr>Three workflows in Galaxy</vt:lpstr>
      <vt:lpstr>Three workflows in Galaxy</vt:lpstr>
      <vt:lpstr>Editing workflows in Galaxy</vt:lpstr>
      <vt:lpstr>Getting workflows</vt:lpstr>
      <vt:lpstr>Running workflows in Galaxy</vt:lpstr>
      <vt:lpstr>COVID-19: variation analysis on ARTIC PE data</vt:lpstr>
      <vt:lpstr>COVID-19: variation analysis on ARTIC PE data</vt:lpstr>
      <vt:lpstr>Navigating output files</vt:lpstr>
      <vt:lpstr>Navigating output files</vt:lpstr>
      <vt:lpstr>Quality Files</vt:lpstr>
      <vt:lpstr>Quality Files</vt:lpstr>
      <vt:lpstr>Quality Files</vt:lpstr>
      <vt:lpstr>Good vs Bad Quality</vt:lpstr>
      <vt:lpstr>BAM Files</vt:lpstr>
      <vt:lpstr>snpEff Files</vt:lpstr>
      <vt:lpstr>COVID-19: consensus construction</vt:lpstr>
      <vt:lpstr>COVID-19: consensus construction</vt:lpstr>
      <vt:lpstr>COVID-19: variation analysis reporting</vt:lpstr>
      <vt:lpstr>COVID-19: variation analysis reporting</vt:lpstr>
      <vt:lpstr>COVID-19: variation analysis reporting</vt:lpstr>
      <vt:lpstr>COVID-19: variation analysis reporting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Cathrine Scheepers</dc:creator>
  <cp:lastModifiedBy>Sidsel Addington Bang</cp:lastModifiedBy>
  <cp:revision>58</cp:revision>
  <dcterms:created xsi:type="dcterms:W3CDTF">2021-05-17T09:27:17Z</dcterms:created>
  <dcterms:modified xsi:type="dcterms:W3CDTF">2024-09-10T10:00:19Z</dcterms:modified>
</cp:coreProperties>
</file>