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300" r:id="rId6"/>
    <p:sldId id="301" r:id="rId7"/>
    <p:sldId id="324" r:id="rId8"/>
    <p:sldId id="316" r:id="rId9"/>
    <p:sldId id="315" r:id="rId10"/>
    <p:sldId id="307" r:id="rId11"/>
    <p:sldId id="320" r:id="rId12"/>
    <p:sldId id="322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" id="{D6ECE79C-B90E-4ECB-BA7E-D6C109F7B5A9}">
          <p14:sldIdLst>
            <p14:sldId id="300"/>
            <p14:sldId id="301"/>
            <p14:sldId id="324"/>
            <p14:sldId id="316"/>
            <p14:sldId id="315"/>
            <p14:sldId id="307"/>
            <p14:sldId id="320"/>
            <p14:sldId id="322"/>
            <p14:sldId id="302"/>
          </p14:sldIdLst>
        </p14:section>
        <p14:section name="Template" id="{52AAE88A-2F3F-4599-9095-58EA3358102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4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77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0E1DC-C607-4A34-9288-6E0FCF74016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1204-CABE-46CB-8A7F-F1716316A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8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E1C-4A46-4B58-9BD9-1F0FC95E2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00" y="1364400"/>
            <a:ext cx="7295378" cy="1724400"/>
          </a:xfrm>
        </p:spPr>
        <p:txBody>
          <a:bodyPr anchor="ctr" anchorCtr="0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Fleming Fund Regional Grants</a:t>
            </a:r>
            <a:br>
              <a:rPr lang="en-US" dirty="0"/>
            </a:br>
            <a:r>
              <a:rPr lang="en-US" dirty="0"/>
              <a:t>Title slide – 2 lines max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7B279-44E3-4EC2-AD61-6DC09BCDAD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00" y="3416400"/>
            <a:ext cx="5742000" cy="53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Project title</a:t>
            </a:r>
            <a:endParaRPr lang="en-GB" dirty="0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B81FDD3F-ED01-41F6-94DB-CC914AF62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4377634"/>
            <a:ext cx="2895923" cy="84600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656B7E53-EECF-4203-A947-3E3150C989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653" y="5456146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</a:t>
            </a:r>
            <a:endParaRPr lang="en-GB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70D67C3-B2DE-49F2-965D-1F9A5E188E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653" y="5787882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 (DD Month YYYY)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024856E-5B06-491E-B101-22DAEA370B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653" y="6119618"/>
            <a:ext cx="2003425" cy="19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E91CB9-223A-4758-B128-31EBD26D11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2707200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break slide</a:t>
            </a:r>
            <a:endParaRPr lang="en-GB" dirty="0"/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76688EB1-484C-466D-A66C-7C4658C11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F RG Text/Bulle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43E-2DB9-4351-AC51-CA7F0417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A0592-D346-4216-922C-92814070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00" y="2329200"/>
            <a:ext cx="108288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4F333C30-FAAD-42F3-8D30-F0B12548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May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78AFA0-D5E0-4E2A-B707-145EA5D3AE93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SEQAFRICA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CA22A1-DFF5-44C4-9BBE-E1658ED176FC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F RG 2 Columns text/bul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379A-3B1F-431A-B568-3B2D231014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00" y="1188000"/>
            <a:ext cx="10828800" cy="1040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A6AA-B7E8-4DAA-9A44-1B6404C6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E52FA-129E-4706-80FB-045F8DD7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600" y="2329200"/>
            <a:ext cx="5328000" cy="378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Placeholder 2">
            <a:extLst>
              <a:ext uri="{FF2B5EF4-FFF2-40B4-BE49-F238E27FC236}">
                <a16:creationId xmlns:a16="http://schemas.microsoft.com/office/drawing/2014/main" id="{6AE8A47C-3DC8-4B89-B051-0D6A804AD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4B0038-94E5-4ECE-9623-DA2F191E3C38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 err="1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EQAsia</a:t>
            </a:r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33B3D-C9F0-46A5-A042-B8898E256C57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May 2021</a:t>
            </a:r>
          </a:p>
        </p:txBody>
      </p:sp>
    </p:spTree>
    <p:extLst>
      <p:ext uri="{BB962C8B-B14F-4D97-AF65-F5344CB8AC3E}">
        <p14:creationId xmlns:p14="http://schemas.microsoft.com/office/powerpoint/2010/main" val="9373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680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8" name="SmartArt Placeholder 12">
            <a:extLst>
              <a:ext uri="{FF2B5EF4-FFF2-40B4-BE49-F238E27FC236}">
                <a16:creationId xmlns:a16="http://schemas.microsoft.com/office/drawing/2014/main" id="{E515E0F0-EADB-4B84-9E2A-6FA4684B66BC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38601" y="24993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680" y="1876196"/>
            <a:ext cx="3782223" cy="4457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164680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1938FC1-F504-4285-8AEF-D434AA2687F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78491-4FD7-4901-9F47-FA481C43E5AA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May 2021</a:t>
            </a:r>
          </a:p>
        </p:txBody>
      </p:sp>
    </p:spTree>
    <p:extLst>
      <p:ext uri="{BB962C8B-B14F-4D97-AF65-F5344CB8AC3E}">
        <p14:creationId xmlns:p14="http://schemas.microsoft.com/office/powerpoint/2010/main" val="5072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2 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6CBC-9032-4ECF-ADE4-DE9B498A2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2226" y="1281600"/>
            <a:ext cx="3780920" cy="54000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 / Title (one line)</a:t>
            </a:r>
            <a:endParaRPr lang="en-GB" dirty="0"/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B12B6996-DF44-4983-BED6-19BE29A607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2226" y="1876196"/>
            <a:ext cx="3782223" cy="44562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Placeholder 2">
            <a:extLst>
              <a:ext uri="{FF2B5EF4-FFF2-40B4-BE49-F238E27FC236}">
                <a16:creationId xmlns:a16="http://schemas.microsoft.com/office/drawing/2014/main" id="{0DA217DC-FBDF-4101-937D-465C307D0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27" y="249902"/>
            <a:ext cx="2292092" cy="669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12B353-14C9-4748-BBCC-05F0A6FD0864}"/>
              </a:ext>
            </a:extLst>
          </p:cNvPr>
          <p:cNvCxnSpPr/>
          <p:nvPr userDrawn="1"/>
        </p:nvCxnSpPr>
        <p:spPr>
          <a:xfrm>
            <a:off x="8312226" y="1821600"/>
            <a:ext cx="378092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CA24412A-CE58-4A68-A8DC-508E769098E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154616" y="248400"/>
            <a:ext cx="8046903" cy="6084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483FB5-AD7E-4B20-899D-117AA30F933D}"/>
              </a:ext>
            </a:extLst>
          </p:cNvPr>
          <p:cNvSpPr txBox="1"/>
          <p:nvPr userDrawn="1"/>
        </p:nvSpPr>
        <p:spPr>
          <a:xfrm>
            <a:off x="4039200" y="6400899"/>
            <a:ext cx="41148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Fleming Fund |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B9688-98EA-42C9-B863-D0E779E22414}"/>
              </a:ext>
            </a:extLst>
          </p:cNvPr>
          <p:cNvSpPr txBox="1"/>
          <p:nvPr userDrawn="1"/>
        </p:nvSpPr>
        <p:spPr>
          <a:xfrm>
            <a:off x="8744400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C27DD853-BF8B-4D35-BBF3-14773727F43D}" type="slidenum">
              <a:rPr lang="en-GB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0C4E4-ACF2-4994-A106-FFD232F131F7}"/>
              </a:ext>
            </a:extLst>
          </p:cNvPr>
          <p:cNvSpPr txBox="1"/>
          <p:nvPr userDrawn="1"/>
        </p:nvSpPr>
        <p:spPr>
          <a:xfrm>
            <a:off x="658653" y="6400900"/>
            <a:ext cx="27432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2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May 2021</a:t>
            </a:r>
          </a:p>
        </p:txBody>
      </p:sp>
    </p:spTree>
    <p:extLst>
      <p:ext uri="{BB962C8B-B14F-4D97-AF65-F5344CB8AC3E}">
        <p14:creationId xmlns:p14="http://schemas.microsoft.com/office/powerpoint/2010/main" val="42119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 RG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AFF7B028-EA92-4950-8053-D56FDCDE6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4" y="249930"/>
            <a:ext cx="2292092" cy="66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AB2B71-CBFA-42CD-AF00-72787A7F6C94}"/>
              </a:ext>
            </a:extLst>
          </p:cNvPr>
          <p:cNvSpPr/>
          <p:nvPr userDrawn="1"/>
        </p:nvSpPr>
        <p:spPr>
          <a:xfrm>
            <a:off x="735643" y="1356551"/>
            <a:ext cx="7693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5400" b="1" cap="none" spc="0" dirty="0">
                <a:ln w="0"/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7AE3E-566F-4DEC-8B0F-DE611735D117}"/>
              </a:ext>
            </a:extLst>
          </p:cNvPr>
          <p:cNvSpPr txBox="1"/>
          <p:nvPr userDrawn="1"/>
        </p:nvSpPr>
        <p:spPr>
          <a:xfrm>
            <a:off x="658653" y="5661200"/>
            <a:ext cx="5621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This programme is being funded by the UK Department </a:t>
            </a:r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of Health and Social Care.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do not necessarily reflect the UK Government’s official policies.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899DF-97CF-44AE-B569-A64C0850CA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75" y="4209936"/>
            <a:ext cx="1206302" cy="1067205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13133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E36A2C-72C8-4CDC-A8DE-5A6A060168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8" y="4194062"/>
            <a:ext cx="1021001" cy="108308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CA065A5-D959-4F19-86A6-09E554F414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3189" y="4209937"/>
            <a:ext cx="1257300" cy="909637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 logo here</a:t>
            </a:r>
          </a:p>
        </p:txBody>
      </p:sp>
    </p:spTree>
    <p:extLst>
      <p:ext uri="{BB962C8B-B14F-4D97-AF65-F5344CB8AC3E}">
        <p14:creationId xmlns:p14="http://schemas.microsoft.com/office/powerpoint/2010/main" val="3828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9FFA8-D2CC-4C93-9288-53DDF31F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2A17-F469-46AA-9EE2-8995AD5D0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47A0-BD01-49A9-8C69-F44093AF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2A1FE6-762E-4C1C-9985-6C4CD4657C4F}" type="datetime3">
              <a:rPr lang="en-US" smtClean="0"/>
              <a:pPr/>
              <a:t>11 October 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4825B-4A28-4380-9A43-33A536FE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The Fleming Fund |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1FA3-2289-4CAA-BD77-AB03BF2E7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F7A707-2465-454E-8F9A-B4807B445D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7" r:id="rId5"/>
    <p:sldLayoutId id="2147483658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F1455D-5BD9-4F7A-907C-B43D938FC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547" y="958530"/>
            <a:ext cx="7986948" cy="1788375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Module 3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SARS-CoV-2 whole genome sequencing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7547" y="3007887"/>
            <a:ext cx="7036228" cy="536400"/>
          </a:xfrm>
        </p:spPr>
        <p:txBody>
          <a:bodyPr>
            <a:normAutofit fontScale="55000" lnSpcReduction="20000"/>
          </a:bodyPr>
          <a:lstStyle/>
          <a:p>
            <a:r>
              <a:rPr lang="en-ZA" sz="5100" b="1" dirty="0">
                <a:ea typeface="+mj-ea"/>
              </a:rPr>
              <a:t>Library Preparation using </a:t>
            </a:r>
            <a:r>
              <a:rPr lang="en-ZA" sz="5100" b="1" dirty="0" err="1">
                <a:ea typeface="+mj-ea"/>
              </a:rPr>
              <a:t>CovidSeq</a:t>
            </a:r>
            <a:r>
              <a:rPr lang="en-ZA" sz="5100" b="1" dirty="0">
                <a:ea typeface="+mj-ea"/>
              </a:rPr>
              <a:t> kits</a:t>
            </a:r>
            <a:endParaRPr lang="en-US" sz="5100" b="1" dirty="0">
              <a:ea typeface="+mj-ea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671901" y="6615666"/>
            <a:ext cx="2003425" cy="198201"/>
          </a:xfrm>
        </p:spPr>
        <p:txBody>
          <a:bodyPr/>
          <a:lstStyle/>
          <a:p>
            <a:r>
              <a:rPr lang="en-US" dirty="0"/>
              <a:t>Date : 17 May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71777" y="5662318"/>
            <a:ext cx="4096227" cy="338199"/>
          </a:xfrm>
        </p:spPr>
        <p:txBody>
          <a:bodyPr/>
          <a:lstStyle/>
          <a:p>
            <a:r>
              <a:rPr lang="en-US" sz="1800" b="1" dirty="0"/>
              <a:t>Zama Khumalo  </a:t>
            </a:r>
          </a:p>
          <a:p>
            <a:r>
              <a:rPr lang="en-US" sz="1800" b="1" dirty="0"/>
              <a:t>Thabo Mohale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468881" y="6446567"/>
            <a:ext cx="6224952" cy="338199"/>
          </a:xfrm>
        </p:spPr>
        <p:txBody>
          <a:bodyPr/>
          <a:lstStyle/>
          <a:p>
            <a:r>
              <a:rPr lang="en-US" sz="1600" b="1" dirty="0"/>
              <a:t>National Institute for Communicable Diseases, South Africa</a:t>
            </a:r>
          </a:p>
        </p:txBody>
      </p:sp>
    </p:spTree>
    <p:extLst>
      <p:ext uri="{BB962C8B-B14F-4D97-AF65-F5344CB8AC3E}">
        <p14:creationId xmlns:p14="http://schemas.microsoft.com/office/powerpoint/2010/main" val="425321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6086" y="498683"/>
            <a:ext cx="10828800" cy="1040400"/>
          </a:xfrm>
        </p:spPr>
        <p:txBody>
          <a:bodyPr/>
          <a:lstStyle/>
          <a:p>
            <a:r>
              <a:rPr lang="en-ZA" dirty="0"/>
              <a:t>CoviSeq Library Prep Kit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87792" y="1969477"/>
            <a:ext cx="60832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Illumina </a:t>
            </a:r>
            <a:r>
              <a:rPr lang="en-GB" sz="2400" dirty="0" err="1"/>
              <a:t>COVIDSeq</a:t>
            </a:r>
            <a:r>
              <a:rPr lang="en-GB" sz="2400" dirty="0"/>
              <a:t>™ (RUO) is a high-throughput amplicon-based NGS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 Is designed to sequence the whole genome of SARS-CoV-2 using a tiling PCR approach with overlapping primers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98 primers (20-30bp)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Is based on a publicly available ARTIC protocol</a:t>
            </a:r>
          </a:p>
          <a:p>
            <a:r>
              <a:rPr lang="en-GB" dirty="0"/>
              <a:t>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14" y="820132"/>
            <a:ext cx="459068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10" y="179166"/>
            <a:ext cx="10828800" cy="1040400"/>
          </a:xfrm>
        </p:spPr>
        <p:txBody>
          <a:bodyPr/>
          <a:lstStyle/>
          <a:p>
            <a:r>
              <a:rPr lang="en-GB" dirty="0"/>
              <a:t>Library Preparation Workflow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75657" y="1529115"/>
            <a:ext cx="2442079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Tagment PCR Amplicons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0690" y="2280651"/>
            <a:ext cx="308911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Post </a:t>
            </a:r>
            <a:r>
              <a:rPr lang="en-GB" dirty="0" err="1"/>
              <a:t>Tagmentation</a:t>
            </a:r>
            <a:r>
              <a:rPr lang="en-GB" dirty="0"/>
              <a:t>  &amp; Clean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6457" y="2992317"/>
            <a:ext cx="3831755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Amplification of </a:t>
            </a:r>
            <a:r>
              <a:rPr lang="en-GB" dirty="0" err="1"/>
              <a:t>Tagmented</a:t>
            </a:r>
            <a:r>
              <a:rPr lang="en-GB" dirty="0"/>
              <a:t>  Amplicons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7925" y="3670299"/>
            <a:ext cx="356161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/>
              <a:t>Pooling  and Purification of Libraries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83597" y="4293759"/>
            <a:ext cx="4202561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/>
              <a:t>Quantification &amp; Normalization of Libraries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47768" y="5034313"/>
            <a:ext cx="3086358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/>
              <a:t>Pooling &amp; Dilution of Libraries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68433" y="5794619"/>
            <a:ext cx="126829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/>
              <a:t>Sequencing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17823" y="1941609"/>
            <a:ext cx="7425" cy="32518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45528" y="2634345"/>
            <a:ext cx="7425" cy="32518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3243" y="3410187"/>
            <a:ext cx="11635" cy="23240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14804" y="4061357"/>
            <a:ext cx="11635" cy="23240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28655" y="4740233"/>
            <a:ext cx="11635" cy="23240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6360" y="5488380"/>
            <a:ext cx="11635" cy="23240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8668701" y="1254243"/>
            <a:ext cx="318654" cy="2272145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122433" y="2244851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1</a:t>
            </a:r>
            <a:endParaRPr lang="en-GB" dirty="0"/>
          </a:p>
        </p:txBody>
      </p:sp>
      <p:sp>
        <p:nvSpPr>
          <p:cNvPr id="21" name="Right Brace 20"/>
          <p:cNvSpPr/>
          <p:nvPr/>
        </p:nvSpPr>
        <p:spPr>
          <a:xfrm>
            <a:off x="8765276" y="3642589"/>
            <a:ext cx="125505" cy="418768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9122433" y="3670299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2</a:t>
            </a:r>
            <a:endParaRPr lang="en-GB" dirty="0"/>
          </a:p>
        </p:txBody>
      </p:sp>
      <p:sp>
        <p:nvSpPr>
          <p:cNvPr id="23" name="Right Brace 22"/>
          <p:cNvSpPr/>
          <p:nvPr/>
        </p:nvSpPr>
        <p:spPr>
          <a:xfrm>
            <a:off x="8720775" y="4300047"/>
            <a:ext cx="170006" cy="440186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9115207" y="4335474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3</a:t>
            </a:r>
            <a:endParaRPr lang="en-GB" dirty="0"/>
          </a:p>
        </p:txBody>
      </p:sp>
      <p:sp>
        <p:nvSpPr>
          <p:cNvPr id="25" name="Right Brace 24"/>
          <p:cNvSpPr/>
          <p:nvPr/>
        </p:nvSpPr>
        <p:spPr>
          <a:xfrm>
            <a:off x="8720775" y="4972635"/>
            <a:ext cx="125505" cy="418768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9115206" y="5001414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4</a:t>
            </a:r>
            <a:endParaRPr lang="en-GB" dirty="0"/>
          </a:p>
        </p:txBody>
      </p:sp>
      <p:sp>
        <p:nvSpPr>
          <p:cNvPr id="2" name="Left Brace 1"/>
          <p:cNvSpPr/>
          <p:nvPr/>
        </p:nvSpPr>
        <p:spPr>
          <a:xfrm>
            <a:off x="3713871" y="1364566"/>
            <a:ext cx="140677" cy="37045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10709" y="2884510"/>
            <a:ext cx="139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Day 1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232325" y="5722777"/>
            <a:ext cx="139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Day 2</a:t>
            </a:r>
            <a:endParaRPr lang="en-GB" dirty="0"/>
          </a:p>
        </p:txBody>
      </p:sp>
      <p:sp>
        <p:nvSpPr>
          <p:cNvPr id="28" name="Left Brace 27"/>
          <p:cNvSpPr/>
          <p:nvPr/>
        </p:nvSpPr>
        <p:spPr>
          <a:xfrm>
            <a:off x="3628367" y="5843511"/>
            <a:ext cx="280210" cy="4971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Brace 28"/>
          <p:cNvSpPr/>
          <p:nvPr/>
        </p:nvSpPr>
        <p:spPr>
          <a:xfrm>
            <a:off x="8718427" y="5758080"/>
            <a:ext cx="125505" cy="418768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155062" y="5730585"/>
            <a:ext cx="77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Step 5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A42206-53C6-F048-8014-DC44A8609043}"/>
              </a:ext>
            </a:extLst>
          </p:cNvPr>
          <p:cNvSpPr txBox="1"/>
          <p:nvPr/>
        </p:nvSpPr>
        <p:spPr>
          <a:xfrm>
            <a:off x="2071667" y="3272109"/>
            <a:ext cx="131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Library Prep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FE817D-6AF0-064C-A9D8-B7A88EB9F108}"/>
              </a:ext>
            </a:extLst>
          </p:cNvPr>
          <p:cNvSpPr txBox="1"/>
          <p:nvPr/>
        </p:nvSpPr>
        <p:spPr>
          <a:xfrm>
            <a:off x="1950683" y="5959016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Loading the Run</a:t>
            </a:r>
          </a:p>
        </p:txBody>
      </p:sp>
    </p:spTree>
    <p:extLst>
      <p:ext uri="{BB962C8B-B14F-4D97-AF65-F5344CB8AC3E}">
        <p14:creationId xmlns:p14="http://schemas.microsoft.com/office/powerpoint/2010/main" val="260754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" grpId="0" animBg="1"/>
      <p:bldP spid="3" grpId="0"/>
      <p:bldP spid="27" grpId="0"/>
      <p:bldP spid="28" grpId="0" animBg="1"/>
      <p:bldP spid="29" grpId="0" animBg="1"/>
      <p:bldP spid="3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962" y="974383"/>
            <a:ext cx="2442079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Tagment PCR Amplicons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8855" y="2990510"/>
            <a:ext cx="3089115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Post </a:t>
            </a:r>
            <a:r>
              <a:rPr lang="en-GB" dirty="0" err="1"/>
              <a:t>Tagmentation</a:t>
            </a:r>
            <a:r>
              <a:rPr lang="en-GB" dirty="0"/>
              <a:t>  &amp; Clean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201" y="5380769"/>
            <a:ext cx="3854197" cy="36933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Amplification of </a:t>
            </a:r>
            <a:r>
              <a:rPr lang="en-GB" dirty="0" err="1"/>
              <a:t>Tagmented</a:t>
            </a:r>
            <a:r>
              <a:rPr lang="en-GB" dirty="0"/>
              <a:t>  Amplicons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9300" y="2185680"/>
            <a:ext cx="7425" cy="325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86725" y="4600433"/>
            <a:ext cx="7425" cy="325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819" y="1534546"/>
            <a:ext cx="486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Process that fragments and tags the PCR amplicons with adapter sequences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407" y="3487329"/>
            <a:ext cx="486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This step washes the adapter-tagged amplicons before PCR amplification (TSB – </a:t>
            </a:r>
            <a:r>
              <a:rPr lang="en-GB" dirty="0" err="1"/>
              <a:t>Tagmentation</a:t>
            </a:r>
            <a:r>
              <a:rPr lang="en-GB" dirty="0"/>
              <a:t> Stop Buffer)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70954" y="5883617"/>
            <a:ext cx="590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PCR amplification using unique index adapters </a:t>
            </a:r>
          </a:p>
          <a:p>
            <a:pPr algn="ctr"/>
            <a:r>
              <a:rPr lang="en-GB" dirty="0"/>
              <a:t>(Set 1-4 -multiplexing)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421" y="8359"/>
            <a:ext cx="10828800" cy="1040400"/>
          </a:xfrm>
        </p:spPr>
        <p:txBody>
          <a:bodyPr/>
          <a:lstStyle/>
          <a:p>
            <a:r>
              <a:rPr lang="en-GB" dirty="0"/>
              <a:t>STEP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55204" r="56848"/>
          <a:stretch/>
        </p:blipFill>
        <p:spPr>
          <a:xfrm>
            <a:off x="4800568" y="916872"/>
            <a:ext cx="2813609" cy="1521362"/>
          </a:xfrm>
          <a:prstGeom prst="flowChartConnector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6636" t="7887" b="48078"/>
          <a:stretch/>
        </p:blipFill>
        <p:spPr>
          <a:xfrm>
            <a:off x="4782804" y="5182755"/>
            <a:ext cx="3102800" cy="1465474"/>
          </a:xfrm>
          <a:prstGeom prst="flowChartConnector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02E03-89A5-904B-978B-2CA9CC240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560" y="0"/>
            <a:ext cx="2060623" cy="2003383"/>
          </a:xfrm>
          <a:prstGeom prst="ellipse">
            <a:avLst/>
          </a:prstGeom>
        </p:spPr>
      </p:pic>
      <p:pic>
        <p:nvPicPr>
          <p:cNvPr id="1026" name="Picture 2" descr="T100™ Thermal Cycler | Life Science Education | Bio-Rad">
            <a:extLst>
              <a:ext uri="{FF2B5EF4-FFF2-40B4-BE49-F238E27FC236}">
                <a16:creationId xmlns:a16="http://schemas.microsoft.com/office/drawing/2014/main" id="{74B2C840-D438-6C46-B000-D4A1C41C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07101"/>
            <a:ext cx="3556000" cy="228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E85E5E-89D0-AA42-9D0A-E08B8E0520BD}"/>
              </a:ext>
            </a:extLst>
          </p:cNvPr>
          <p:cNvCxnSpPr/>
          <p:nvPr/>
        </p:nvCxnSpPr>
        <p:spPr>
          <a:xfrm>
            <a:off x="8022336" y="5915492"/>
            <a:ext cx="339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0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3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8021" y="1821757"/>
            <a:ext cx="2914948" cy="64633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Pooling  &amp;</a:t>
            </a:r>
          </a:p>
          <a:p>
            <a:pPr algn="ctr"/>
            <a:r>
              <a:rPr lang="en-ZA" dirty="0"/>
              <a:t> Purification of Libraries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357259" y="4531541"/>
            <a:ext cx="355070" cy="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8" descr="FisherbrandPremium Microcentrifuge Tubes: 1.5mL Natural; 1.5mL; O.D. x |  Fisher Scient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43" y="4830296"/>
            <a:ext cx="782079" cy="8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FisherbrandPremium Microcentrifuge Tubes: 1.5mL Natural; 1.5mL; O.D. x |  Fisher Scient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977" y="1410148"/>
            <a:ext cx="782079" cy="8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isherbrandPremium Microcentrifuge Tubes: 1.5mL Natural; 1.5mL; O.D. x |  Fisher Scient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217" y="2545807"/>
            <a:ext cx="782079" cy="8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FisherbrandPremium Microcentrifuge Tubes: 1.5mL Natural; 1.5mL; O.D. x |  Fisher Scient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217" y="3681466"/>
            <a:ext cx="782079" cy="8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079308" y="1559990"/>
            <a:ext cx="65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40486" y="2818284"/>
            <a:ext cx="65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77317" y="3963921"/>
            <a:ext cx="65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89761" y="5077640"/>
            <a:ext cx="65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9215471" y="3466559"/>
            <a:ext cx="355070" cy="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969" y="64630"/>
            <a:ext cx="10828800" cy="1040400"/>
          </a:xfrm>
        </p:spPr>
        <p:txBody>
          <a:bodyPr/>
          <a:lstStyle/>
          <a:p>
            <a:r>
              <a:rPr lang="en-GB" dirty="0"/>
              <a:t>STEP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881" y="2861649"/>
            <a:ext cx="4863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Pool libraries from each 96-well plate into an Eppendorf tube</a:t>
            </a:r>
          </a:p>
          <a:p>
            <a:pPr algn="ctr"/>
            <a:endParaRPr lang="en-GB" dirty="0"/>
          </a:p>
          <a:p>
            <a:pPr algn="ctr"/>
            <a:endParaRPr lang="en-ZA" dirty="0"/>
          </a:p>
          <a:p>
            <a:pPr algn="ctr"/>
            <a:endParaRPr lang="en-ZA" dirty="0"/>
          </a:p>
          <a:p>
            <a:pPr algn="ctr"/>
            <a:endParaRPr lang="en-GB" dirty="0"/>
          </a:p>
          <a:p>
            <a:pPr algn="ctr"/>
            <a:r>
              <a:rPr lang="en-GB" dirty="0"/>
              <a:t>Libraries of optimal size are then bound to magnetic beads, and fragments that are too small or large are wash away (80%  </a:t>
            </a:r>
            <a:r>
              <a:rPr lang="en-GB" dirty="0" err="1"/>
              <a:t>EtoH</a:t>
            </a:r>
            <a:r>
              <a:rPr lang="en-GB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01" y="1231642"/>
            <a:ext cx="3012800" cy="4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1" b="2328"/>
          <a:stretch/>
        </p:blipFill>
        <p:spPr>
          <a:xfrm>
            <a:off x="7171246" y="3404063"/>
            <a:ext cx="1367787" cy="29474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3362" y="1254832"/>
            <a:ext cx="4202561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/>
              <a:t>Quantification &amp; Normalization of Libraries</a:t>
            </a:r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5" y="908422"/>
            <a:ext cx="3336587" cy="1788236"/>
          </a:xfrm>
          <a:prstGeom prst="flowChartConnector">
            <a:avLst/>
          </a:prstGeom>
        </p:spPr>
      </p:pic>
      <p:sp>
        <p:nvSpPr>
          <p:cNvPr id="3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969" y="64630"/>
            <a:ext cx="10828800" cy="1040400"/>
          </a:xfrm>
        </p:spPr>
        <p:txBody>
          <a:bodyPr/>
          <a:lstStyle/>
          <a:p>
            <a:r>
              <a:rPr lang="en-GB" dirty="0"/>
              <a:t>STEP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362" y="218067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Quantification of library pool using a Qubit dsDNA HS Assay kit.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3362" y="397533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Fragment analysis using </a:t>
            </a:r>
            <a:r>
              <a:rPr lang="en-ZA" dirty="0" err="1"/>
              <a:t>TapeStation</a:t>
            </a:r>
            <a:r>
              <a:rPr lang="en-ZA" dirty="0"/>
              <a:t> 4200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7824664" y="3019945"/>
            <a:ext cx="2835089" cy="3317550"/>
            <a:chOff x="3635344" y="1331152"/>
            <a:chExt cx="3319513" cy="4141181"/>
          </a:xfrm>
        </p:grpSpPr>
        <p:grpSp>
          <p:nvGrpSpPr>
            <p:cNvPr id="49" name="Group 48"/>
            <p:cNvGrpSpPr/>
            <p:nvPr/>
          </p:nvGrpSpPr>
          <p:grpSpPr>
            <a:xfrm>
              <a:off x="4287710" y="1842869"/>
              <a:ext cx="2667147" cy="3629464"/>
              <a:chOff x="4287710" y="1842869"/>
              <a:chExt cx="2667147" cy="3629464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"/>
              <a:srcRect t="761" b="1229"/>
              <a:stretch/>
            </p:blipFill>
            <p:spPr>
              <a:xfrm>
                <a:off x="4287710" y="1842869"/>
                <a:ext cx="1310821" cy="3629464"/>
              </a:xfrm>
              <a:prstGeom prst="rect">
                <a:avLst/>
              </a:prstGeom>
            </p:spPr>
          </p:pic>
          <p:cxnSp>
            <p:nvCxnSpPr>
              <p:cNvPr id="59" name="Straight Arrow Connector 58"/>
              <p:cNvCxnSpPr/>
              <p:nvPr/>
            </p:nvCxnSpPr>
            <p:spPr>
              <a:xfrm>
                <a:off x="5598531" y="4402183"/>
                <a:ext cx="44957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5978491" y="4217517"/>
                <a:ext cx="976366" cy="461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350 </a:t>
                </a:r>
                <a:r>
                  <a:rPr lang="en-ZA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:r>
                  <a:rPr lang="en-ZA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635344" y="1331152"/>
              <a:ext cx="2886385" cy="861031"/>
              <a:chOff x="3635344" y="1331152"/>
              <a:chExt cx="2886385" cy="86103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635344" y="1331152"/>
                <a:ext cx="1954236" cy="511715"/>
                <a:chOff x="3635344" y="1331152"/>
                <a:chExt cx="1954236" cy="511715"/>
              </a:xfrm>
            </p:grpSpPr>
            <p:pic>
              <p:nvPicPr>
                <p:cNvPr id="54" name="Picture 8" descr="FisherbrandPremium Microcentrifuge Tubes: 1.5mL Natural; 1.5mL; O.D. x |  Fisher Scientific"/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0891" y="1349915"/>
                  <a:ext cx="648689" cy="492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8" descr="FisherbrandPremium Microcentrifuge Tubes: 1.5mL Natural; 1.5mL; O.D. x |  Fisher Scientific"/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0704" y="1349915"/>
                  <a:ext cx="468318" cy="492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8" descr="FisherbrandPremium Microcentrifuge Tubes: 1.5mL Natural; 1.5mL; O.D. x |  Fisher Scientific"/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1923" y="1333499"/>
                  <a:ext cx="468318" cy="492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8" descr="FisherbrandPremium Microcentrifuge Tubes: 1.5mL Natural; 1.5mL; O.D. x |  Fisher Scientific"/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5344" y="1331152"/>
                  <a:ext cx="468318" cy="492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3" name="TextBox 52"/>
              <p:cNvSpPr txBox="1"/>
              <p:nvPr/>
            </p:nvSpPr>
            <p:spPr>
              <a:xfrm>
                <a:off x="3899406" y="1769578"/>
                <a:ext cx="2622323" cy="42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1       2      3    4</a:t>
                </a:r>
                <a:endParaRPr lang="en-GB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0424151" y="2134512"/>
            <a:ext cx="85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ng/</a:t>
            </a:r>
            <a:r>
              <a:rPr lang="en-Z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91" y="4749365"/>
            <a:ext cx="5272741" cy="899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6969" y="589769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Concentration = 4nM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2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969" y="64630"/>
            <a:ext cx="10828800" cy="1040400"/>
          </a:xfrm>
        </p:spPr>
        <p:txBody>
          <a:bodyPr/>
          <a:lstStyle/>
          <a:p>
            <a:r>
              <a:rPr lang="en-GB" dirty="0"/>
              <a:t>STEP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8758" y="1439498"/>
            <a:ext cx="3127651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ZA" dirty="0">
                <a:solidFill>
                  <a:srgbClr val="000000"/>
                </a:solidFill>
              </a:rPr>
              <a:t>Pooling of normalized Libraries </a:t>
            </a: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76044" y="1254832"/>
            <a:ext cx="3964717" cy="1958061"/>
            <a:chOff x="7470806" y="4720630"/>
            <a:chExt cx="3964717" cy="1958061"/>
          </a:xfrm>
        </p:grpSpPr>
        <p:grpSp>
          <p:nvGrpSpPr>
            <p:cNvPr id="7" name="Group 6"/>
            <p:cNvGrpSpPr/>
            <p:nvPr/>
          </p:nvGrpSpPr>
          <p:grpSpPr>
            <a:xfrm>
              <a:off x="7470806" y="4741977"/>
              <a:ext cx="2455817" cy="1936714"/>
              <a:chOff x="7470806" y="4741977"/>
              <a:chExt cx="2455817" cy="193671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l="634" r="37191"/>
              <a:stretch/>
            </p:blipFill>
            <p:spPr>
              <a:xfrm>
                <a:off x="7470806" y="4741977"/>
                <a:ext cx="1881051" cy="192802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81590" r="-588" b="19049"/>
              <a:stretch/>
            </p:blipFill>
            <p:spPr>
              <a:xfrm>
                <a:off x="9351857" y="4741977"/>
                <a:ext cx="574766" cy="156075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338794" y="6309359"/>
                <a:ext cx="57476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63384"/>
            <a:stretch/>
          </p:blipFill>
          <p:spPr>
            <a:xfrm>
              <a:off x="10327756" y="4720630"/>
              <a:ext cx="1107767" cy="19280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84029" y="5457729"/>
              <a:ext cx="259036" cy="3763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76044" y="1254832"/>
            <a:ext cx="24427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    1        2         3          4  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20934" y="2368275"/>
            <a:ext cx="41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Pool normalized  libraries into 1 tube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0934" y="3390027"/>
            <a:ext cx="438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step produces a final pool of 384 samples diluted to a </a:t>
            </a:r>
            <a:r>
              <a:rPr lang="en-GB" b="1" dirty="0"/>
              <a:t>starting concentration of 4 </a:t>
            </a:r>
            <a:r>
              <a:rPr lang="en-GB" b="1" dirty="0" err="1"/>
              <a:t>nM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0934" y="4903252"/>
            <a:ext cx="413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Libraries are ready to be denatured and diluted to the </a:t>
            </a:r>
            <a:r>
              <a:rPr lang="en-GB" b="1" dirty="0"/>
              <a:t>final loading concentration (1.4 </a:t>
            </a:r>
            <a:r>
              <a:rPr lang="en-GB" b="1" dirty="0" err="1"/>
              <a:t>pM</a:t>
            </a:r>
            <a:r>
              <a:rPr lang="en-GB" b="1" dirty="0"/>
              <a:t>)</a:t>
            </a:r>
          </a:p>
        </p:txBody>
      </p:sp>
      <p:sp>
        <p:nvSpPr>
          <p:cNvPr id="18" name="Oval 17"/>
          <p:cNvSpPr/>
          <p:nvPr/>
        </p:nvSpPr>
        <p:spPr>
          <a:xfrm>
            <a:off x="8279213" y="717453"/>
            <a:ext cx="1821389" cy="327777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66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C1CDC-99EB-410A-A021-B32A576A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969" y="64630"/>
            <a:ext cx="10828800" cy="1040400"/>
          </a:xfrm>
        </p:spPr>
        <p:txBody>
          <a:bodyPr/>
          <a:lstStyle/>
          <a:p>
            <a:r>
              <a:rPr lang="en-GB" dirty="0"/>
              <a:t>STEP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164" y="1123691"/>
            <a:ext cx="126829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ZA" dirty="0">
                <a:solidFill>
                  <a:srgbClr val="000000"/>
                </a:solidFill>
              </a:rPr>
              <a:t>Sequencing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799" y="2030651"/>
            <a:ext cx="4837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Denaturation</a:t>
            </a:r>
          </a:p>
          <a:p>
            <a:endParaRPr lang="en-ZA" dirty="0"/>
          </a:p>
          <a:p>
            <a:r>
              <a:rPr lang="en-US" dirty="0"/>
              <a:t>Pooled libraries are denatured (0.2N </a:t>
            </a:r>
            <a:r>
              <a:rPr lang="en-US" dirty="0" err="1"/>
              <a:t>NaOH</a:t>
            </a:r>
            <a:r>
              <a:rPr lang="en-US" dirty="0"/>
              <a:t>) to create single strands ready for sequencing</a:t>
            </a:r>
          </a:p>
          <a:p>
            <a:endParaRPr lang="en-US" dirty="0"/>
          </a:p>
          <a:p>
            <a:endParaRPr lang="en-US" dirty="0"/>
          </a:p>
          <a:p>
            <a:r>
              <a:rPr lang="en-GB" dirty="0"/>
              <a:t>Dilute denatured libraries to 20 </a:t>
            </a:r>
            <a:r>
              <a:rPr lang="en-GB" dirty="0" err="1"/>
              <a:t>pM</a:t>
            </a:r>
            <a:r>
              <a:rPr lang="en-GB" dirty="0"/>
              <a:t> using Hybridization Buffer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The 20 </a:t>
            </a:r>
            <a:r>
              <a:rPr lang="en-ZA" dirty="0" err="1"/>
              <a:t>pM</a:t>
            </a:r>
            <a:r>
              <a:rPr lang="en-ZA" dirty="0"/>
              <a:t> is further diluted to  1.4pM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31070"/>
              </p:ext>
            </p:extLst>
          </p:nvPr>
        </p:nvGraphicFramePr>
        <p:xfrm>
          <a:off x="6020972" y="1889972"/>
          <a:ext cx="5880295" cy="3139322"/>
        </p:xfrm>
        <a:graphic>
          <a:graphicData uri="http://schemas.openxmlformats.org/drawingml/2006/table">
            <a:tbl>
              <a:tblPr firstRow="1" firstCol="1" bandRow="1"/>
              <a:tblGrid>
                <a:gridCol w="3882683">
                  <a:extLst>
                    <a:ext uri="{9D8B030D-6E8A-4147-A177-3AD203B41FA5}">
                      <a16:colId xmlns:a16="http://schemas.microsoft.com/office/drawing/2014/main" val="1482447599"/>
                    </a:ext>
                  </a:extLst>
                </a:gridCol>
                <a:gridCol w="1997612">
                  <a:extLst>
                    <a:ext uri="{9D8B030D-6E8A-4147-A177-3AD203B41FA5}">
                      <a16:colId xmlns:a16="http://schemas.microsoft.com/office/drawing/2014/main" val="2507851772"/>
                    </a:ext>
                  </a:extLst>
                </a:gridCol>
              </a:tblGrid>
              <a:tr h="3900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Concentration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44010"/>
                  </a:ext>
                </a:extLst>
              </a:tr>
              <a:tr h="7651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pM </a:t>
                      </a: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(µL)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89670"/>
                  </a:ext>
                </a:extLst>
              </a:tr>
              <a:tr h="406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pM denatured DNA library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977524"/>
                  </a:ext>
                </a:extLst>
              </a:tr>
              <a:tr h="406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Pre-chilled HT1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394160"/>
                  </a:ext>
                </a:extLst>
              </a:tr>
              <a:tr h="765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ZA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20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PhiX</a:t>
                      </a: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control spike-in (2%)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83287"/>
                  </a:ext>
                </a:extLst>
              </a:tr>
              <a:tr h="406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Volume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446496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20972" y="5106762"/>
            <a:ext cx="482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*</a:t>
            </a:r>
            <a:r>
              <a:rPr lang="en-ZA" dirty="0" err="1"/>
              <a:t>PhiX</a:t>
            </a:r>
            <a:r>
              <a:rPr lang="en-ZA" dirty="0"/>
              <a:t>- </a:t>
            </a:r>
            <a:r>
              <a:rPr lang="en-GB" dirty="0"/>
              <a:t>well-characterized bacteriophage genome</a:t>
            </a:r>
            <a:r>
              <a:rPr lang="en-ZA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02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82" y="3392540"/>
            <a:ext cx="1422659" cy="800932"/>
          </a:xfrm>
          <a:prstGeom prst="rect">
            <a:avLst/>
          </a:prstGeom>
        </p:spPr>
      </p:pic>
      <p:pic>
        <p:nvPicPr>
          <p:cNvPr id="9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59" y="4302693"/>
            <a:ext cx="1596121" cy="910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46" y="4317802"/>
            <a:ext cx="576481" cy="840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1" y="2433000"/>
            <a:ext cx="2826133" cy="811464"/>
          </a:xfrm>
          <a:prstGeom prst="rect">
            <a:avLst/>
          </a:prstGeom>
        </p:spPr>
      </p:pic>
      <p:pic>
        <p:nvPicPr>
          <p:cNvPr id="12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9" y="2157461"/>
            <a:ext cx="1024532" cy="1125858"/>
          </a:xfrm>
          <a:prstGeom prst="rect">
            <a:avLst/>
          </a:prstGeom>
        </p:spPr>
      </p:pic>
      <p:pic>
        <p:nvPicPr>
          <p:cNvPr id="13" name="Bille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83" y="3407930"/>
            <a:ext cx="2356625" cy="7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2.2"/>
</p:tagLst>
</file>

<file path=ppt/theme/theme1.xml><?xml version="1.0" encoding="utf-8"?>
<a:theme xmlns:a="http://schemas.openxmlformats.org/drawingml/2006/main" name="Office Theme">
  <a:themeElements>
    <a:clrScheme name="Fleming Fund">
      <a:dk1>
        <a:srgbClr val="000000"/>
      </a:dk1>
      <a:lt1>
        <a:srgbClr val="FFFFFF"/>
      </a:lt1>
      <a:dk2>
        <a:srgbClr val="A5BE23"/>
      </a:dk2>
      <a:lt2>
        <a:srgbClr val="EDECEB"/>
      </a:lt2>
      <a:accent1>
        <a:srgbClr val="05784B"/>
      </a:accent1>
      <a:accent2>
        <a:srgbClr val="286E9B"/>
      </a:accent2>
      <a:accent3>
        <a:srgbClr val="2D8CC8"/>
      </a:accent3>
      <a:accent4>
        <a:srgbClr val="28BEBE"/>
      </a:accent4>
      <a:accent5>
        <a:srgbClr val="41B45A"/>
      </a:accent5>
      <a:accent6>
        <a:srgbClr val="00A09B"/>
      </a:accent6>
      <a:hlink>
        <a:srgbClr val="2FB6BC"/>
      </a:hlink>
      <a:folHlink>
        <a:srgbClr val="8E3F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0F33D22483C4AA8B05FEFDCAC600F" ma:contentTypeVersion="99" ma:contentTypeDescription="Create a new document." ma:contentTypeScope="" ma:versionID="f314073a9d633b425b8f928ec3cbc93f">
  <xsd:schema xmlns:xsd="http://www.w3.org/2001/XMLSchema" xmlns:xs="http://www.w3.org/2001/XMLSchema" xmlns:p="http://schemas.microsoft.com/office/2006/metadata/properties" xmlns:ns1="http://schemas.microsoft.com/sharepoint/v3" xmlns:ns2="980b2c76-4eb4-4926-991a-bb246786b55e" xmlns:ns3="9e34f59f-22da-4d35-944c-fdee973dcf4e" xmlns:ns4="ce402152-2197-44ed-a9fb-34168d3d8bb3" targetNamespace="http://schemas.microsoft.com/office/2006/metadata/properties" ma:root="true" ma:fieldsID="fc548d8d6a0eb642f52fe16560b5b46b" ns1:_="" ns2:_="" ns3:_="" ns4:_="">
    <xsd:import namespace="http://schemas.microsoft.com/sharepoint/v3"/>
    <xsd:import namespace="980b2c76-4eb4-4926-991a-bb246786b55e"/>
    <xsd:import namespace="9e34f59f-22da-4d35-944c-fdee973dcf4e"/>
    <xsd:import namespace="ce402152-2197-44ed-a9fb-34168d3d8b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76-4eb4-4926-991a-bb246786b5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4f59f-22da-4d35-944c-fdee973dc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02152-2197-44ed-a9fb-34168d3d8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0b2c76-4eb4-4926-991a-bb246786b55e">371809-520408861-3994</_dlc_DocId>
    <_dlc_DocIdUrl xmlns="980b2c76-4eb4-4926-991a-bb246786b55e">
      <Url>https://mottmac.sharepoint.com/teams/pj-b0049/_layouts/15/DocIdRedir.aspx?ID=371809-520408861-3994</Url>
      <Description>371809-520408861-3994</Description>
    </_dlc_DocIdUr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C6ED8-1E29-4A0F-A0D6-D8993E9D48A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6B266AC-7785-4980-99BC-715BDF1BF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0b2c76-4eb4-4926-991a-bb246786b55e"/>
    <ds:schemaRef ds:uri="9e34f59f-22da-4d35-944c-fdee973dcf4e"/>
    <ds:schemaRef ds:uri="ce402152-2197-44ed-a9fb-34168d3d8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972765-B413-4993-9FCC-F44B4E3C9FBA}">
  <ds:schemaRefs>
    <ds:schemaRef ds:uri="http://schemas.microsoft.com/office/2006/documentManagement/types"/>
    <ds:schemaRef ds:uri="9e34f59f-22da-4d35-944c-fdee973dcf4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80b2c76-4eb4-4926-991a-bb246786b55e"/>
    <ds:schemaRef ds:uri="http://purl.org/dc/terms/"/>
    <ds:schemaRef ds:uri="ce402152-2197-44ed-a9fb-34168d3d8bb3"/>
    <ds:schemaRef ds:uri="http://schemas.microsoft.com/sharepoint/v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68FE1BB-5914-4D5E-A061-6700C38959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2062</TotalTime>
  <Words>390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Module 3   SARS-CoV-2 whole genome sequencing</vt:lpstr>
      <vt:lpstr>CoviSeq Library Prep Kit</vt:lpstr>
      <vt:lpstr>Library Preparation Workflow</vt:lpstr>
      <vt:lpstr>STEP 1</vt:lpstr>
      <vt:lpstr>STEP 2</vt:lpstr>
      <vt:lpstr>STEP 3</vt:lpstr>
      <vt:lpstr>STEP 4</vt:lpstr>
      <vt:lpstr>STEP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Cuny, Nathalie</dc:creator>
  <cp:lastModifiedBy>Colette June Weese</cp:lastModifiedBy>
  <cp:revision>191</cp:revision>
  <dcterms:created xsi:type="dcterms:W3CDTF">2017-12-29T05:01:18Z</dcterms:created>
  <dcterms:modified xsi:type="dcterms:W3CDTF">2024-10-11T11:28:55Z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0x01010081E0F33D22483C4AA8B05FEFDCAC600F</vt:lpwstr>
  </property>
  <property fmtid="{D5CDD505-2E9C-101B-9397-08002B2CF9AE}" pid="3" name="_dlc_DocIdItemGuid">
    <vt:lpwstr>b755da39-e2b3-474f-8a66-a1793c752ff0</vt:lpwstr>
  </property>
</Properties>
</file>