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99" r:id="rId3"/>
    <p:sldId id="413" r:id="rId4"/>
    <p:sldId id="311" r:id="rId5"/>
    <p:sldId id="359" r:id="rId6"/>
    <p:sldId id="400" r:id="rId7"/>
    <p:sldId id="401" r:id="rId8"/>
    <p:sldId id="403" r:id="rId9"/>
    <p:sldId id="407" r:id="rId10"/>
    <p:sldId id="408" r:id="rId11"/>
    <p:sldId id="405" r:id="rId12"/>
    <p:sldId id="409" r:id="rId13"/>
    <p:sldId id="412" r:id="rId14"/>
    <p:sldId id="411" r:id="rId15"/>
    <p:sldId id="392" r:id="rId16"/>
    <p:sldId id="393" r:id="rId17"/>
    <p:sldId id="385" r:id="rId18"/>
    <p:sldId id="414" r:id="rId19"/>
    <p:sldId id="406" r:id="rId20"/>
    <p:sldId id="397" r:id="rId21"/>
    <p:sldId id="415" r:id="rId22"/>
    <p:sldId id="375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520" userDrawn="1">
          <p15:clr>
            <a:srgbClr val="A4A3A4"/>
          </p15:clr>
        </p15:guide>
        <p15:guide id="3" orient="horz" pos="26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CE39"/>
    <a:srgbClr val="A6A6A6"/>
    <a:srgbClr val="63A537"/>
    <a:srgbClr val="8DAA51"/>
    <a:srgbClr val="00B351"/>
    <a:srgbClr val="EDF4FC"/>
    <a:srgbClr val="ECF5FB"/>
    <a:srgbClr val="A3B77B"/>
    <a:srgbClr val="FF0000"/>
    <a:srgbClr val="CA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96"/>
  </p:normalViewPr>
  <p:slideViewPr>
    <p:cSldViewPr snapToGrid="0" snapToObjects="1">
      <p:cViewPr varScale="1">
        <p:scale>
          <a:sx n="129" d="100"/>
          <a:sy n="129" d="100"/>
        </p:scale>
        <p:origin x="990" y="114"/>
      </p:cViewPr>
      <p:guideLst>
        <p:guide pos="5520"/>
        <p:guide orient="horz" pos="26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9254E1-5AB7-443B-A299-BF4C306615D3}" type="doc">
      <dgm:prSet loTypeId="urn:microsoft.com/office/officeart/2005/8/layout/process2" loCatId="process" qsTypeId="urn:microsoft.com/office/officeart/2005/8/quickstyle/simple1" qsCatId="simple" csTypeId="urn:microsoft.com/office/officeart/2005/8/colors/accent3_1" csCatId="accent3" phldr="1"/>
      <dgm:spPr/>
    </dgm:pt>
    <dgm:pt modelId="{483B3996-6018-4D71-9421-4AD110DF27B6}">
      <dgm:prSet phldrT="[Text]"/>
      <dgm:spPr/>
      <dgm:t>
        <a:bodyPr/>
        <a:lstStyle/>
        <a:p>
          <a:r>
            <a:rPr lang="en-US" dirty="0"/>
            <a:t>Variant calling</a:t>
          </a:r>
        </a:p>
      </dgm:t>
    </dgm:pt>
    <dgm:pt modelId="{E037BCDB-E962-44AA-B7C0-C7AFF4B1ABE2}" type="parTrans" cxnId="{E4E9A4DC-479D-43DC-9C10-AF819708452C}">
      <dgm:prSet/>
      <dgm:spPr/>
      <dgm:t>
        <a:bodyPr/>
        <a:lstStyle/>
        <a:p>
          <a:endParaRPr lang="en-US"/>
        </a:p>
      </dgm:t>
    </dgm:pt>
    <dgm:pt modelId="{3EA3EFBC-A5F7-4D59-9A71-D22CC1544AA5}" type="sibTrans" cxnId="{E4E9A4DC-479D-43DC-9C10-AF819708452C}">
      <dgm:prSet/>
      <dgm:spPr/>
      <dgm:t>
        <a:bodyPr/>
        <a:lstStyle/>
        <a:p>
          <a:endParaRPr lang="en-US"/>
        </a:p>
      </dgm:t>
    </dgm:pt>
    <dgm:pt modelId="{EB781908-D9A1-4642-9FBF-32AA3FE6A185}">
      <dgm:prSet phldrT="[Text]"/>
      <dgm:spPr/>
      <dgm:t>
        <a:bodyPr/>
        <a:lstStyle/>
        <a:p>
          <a:r>
            <a:rPr lang="en-US" dirty="0"/>
            <a:t>Consensus </a:t>
          </a:r>
          <a:r>
            <a:rPr lang="en-US" dirty="0" err="1"/>
            <a:t>fasta</a:t>
          </a:r>
          <a:r>
            <a:rPr lang="en-US" dirty="0"/>
            <a:t> file generation</a:t>
          </a:r>
        </a:p>
      </dgm:t>
    </dgm:pt>
    <dgm:pt modelId="{7CCBBB03-C2EB-44F4-BD32-CCC1F355D58C}" type="parTrans" cxnId="{532228A9-3360-4DB6-AFFE-1BB93F326FB7}">
      <dgm:prSet/>
      <dgm:spPr/>
      <dgm:t>
        <a:bodyPr/>
        <a:lstStyle/>
        <a:p>
          <a:endParaRPr lang="en-US"/>
        </a:p>
      </dgm:t>
    </dgm:pt>
    <dgm:pt modelId="{F4DBBE38-2BF9-4897-8AE2-525557F49D38}" type="sibTrans" cxnId="{532228A9-3360-4DB6-AFFE-1BB93F326FB7}">
      <dgm:prSet/>
      <dgm:spPr/>
      <dgm:t>
        <a:bodyPr/>
        <a:lstStyle/>
        <a:p>
          <a:endParaRPr lang="en-US"/>
        </a:p>
      </dgm:t>
    </dgm:pt>
    <dgm:pt modelId="{9370FCD5-D46C-41D1-B486-FBFB6BBBF7FF}">
      <dgm:prSet phldrT="[Text]"/>
      <dgm:spPr/>
      <dgm:t>
        <a:bodyPr/>
        <a:lstStyle/>
        <a:p>
          <a:r>
            <a:rPr lang="en-US" dirty="0"/>
            <a:t>Clade assignments and identification of mutations</a:t>
          </a:r>
        </a:p>
      </dgm:t>
    </dgm:pt>
    <dgm:pt modelId="{E9E9D71F-7B00-4D3D-A8D1-EC49E4B6134F}" type="parTrans" cxnId="{30260633-4E8E-4523-BED3-9A01EE433009}">
      <dgm:prSet/>
      <dgm:spPr/>
      <dgm:t>
        <a:bodyPr/>
        <a:lstStyle/>
        <a:p>
          <a:endParaRPr lang="en-US"/>
        </a:p>
      </dgm:t>
    </dgm:pt>
    <dgm:pt modelId="{9FAC1D89-C655-4C06-8BE7-40A244509F65}" type="sibTrans" cxnId="{30260633-4E8E-4523-BED3-9A01EE433009}">
      <dgm:prSet/>
      <dgm:spPr/>
      <dgm:t>
        <a:bodyPr/>
        <a:lstStyle/>
        <a:p>
          <a:endParaRPr lang="en-US"/>
        </a:p>
      </dgm:t>
    </dgm:pt>
    <dgm:pt modelId="{8B33DFB7-6C50-49D5-9353-4D55316763A8}" type="pres">
      <dgm:prSet presAssocID="{249254E1-5AB7-443B-A299-BF4C306615D3}" presName="linearFlow" presStyleCnt="0">
        <dgm:presLayoutVars>
          <dgm:resizeHandles val="exact"/>
        </dgm:presLayoutVars>
      </dgm:prSet>
      <dgm:spPr/>
    </dgm:pt>
    <dgm:pt modelId="{63FF6E50-65B8-4D32-ADA2-6E7E3ACA37E3}" type="pres">
      <dgm:prSet presAssocID="{483B3996-6018-4D71-9421-4AD110DF27B6}" presName="node" presStyleLbl="node1" presStyleIdx="0" presStyleCnt="3">
        <dgm:presLayoutVars>
          <dgm:bulletEnabled val="1"/>
        </dgm:presLayoutVars>
      </dgm:prSet>
      <dgm:spPr/>
    </dgm:pt>
    <dgm:pt modelId="{5CC9ABDB-7C3D-48FF-B7D6-60330EE28391}" type="pres">
      <dgm:prSet presAssocID="{3EA3EFBC-A5F7-4D59-9A71-D22CC1544AA5}" presName="sibTrans" presStyleLbl="sibTrans2D1" presStyleIdx="0" presStyleCnt="2"/>
      <dgm:spPr/>
    </dgm:pt>
    <dgm:pt modelId="{15EC98F9-BF5A-45F9-94D4-DBD60B6B36C2}" type="pres">
      <dgm:prSet presAssocID="{3EA3EFBC-A5F7-4D59-9A71-D22CC1544AA5}" presName="connectorText" presStyleLbl="sibTrans2D1" presStyleIdx="0" presStyleCnt="2"/>
      <dgm:spPr/>
    </dgm:pt>
    <dgm:pt modelId="{CA50D13F-9EBA-450F-8060-25562D19893A}" type="pres">
      <dgm:prSet presAssocID="{EB781908-D9A1-4642-9FBF-32AA3FE6A185}" presName="node" presStyleLbl="node1" presStyleIdx="1" presStyleCnt="3">
        <dgm:presLayoutVars>
          <dgm:bulletEnabled val="1"/>
        </dgm:presLayoutVars>
      </dgm:prSet>
      <dgm:spPr/>
    </dgm:pt>
    <dgm:pt modelId="{3443AA85-2F88-4CAC-9A38-DD672B260B88}" type="pres">
      <dgm:prSet presAssocID="{F4DBBE38-2BF9-4897-8AE2-525557F49D38}" presName="sibTrans" presStyleLbl="sibTrans2D1" presStyleIdx="1" presStyleCnt="2"/>
      <dgm:spPr/>
    </dgm:pt>
    <dgm:pt modelId="{7DB42D03-6C1C-4755-9922-016FF9E7FB00}" type="pres">
      <dgm:prSet presAssocID="{F4DBBE38-2BF9-4897-8AE2-525557F49D38}" presName="connectorText" presStyleLbl="sibTrans2D1" presStyleIdx="1" presStyleCnt="2"/>
      <dgm:spPr/>
    </dgm:pt>
    <dgm:pt modelId="{5DC87809-1BC9-4814-8615-18D3170D5C3E}" type="pres">
      <dgm:prSet presAssocID="{9370FCD5-D46C-41D1-B486-FBFB6BBBF7FF}" presName="node" presStyleLbl="node1" presStyleIdx="2" presStyleCnt="3">
        <dgm:presLayoutVars>
          <dgm:bulletEnabled val="1"/>
        </dgm:presLayoutVars>
      </dgm:prSet>
      <dgm:spPr/>
    </dgm:pt>
  </dgm:ptLst>
  <dgm:cxnLst>
    <dgm:cxn modelId="{30260633-4E8E-4523-BED3-9A01EE433009}" srcId="{249254E1-5AB7-443B-A299-BF4C306615D3}" destId="{9370FCD5-D46C-41D1-B486-FBFB6BBBF7FF}" srcOrd="2" destOrd="0" parTransId="{E9E9D71F-7B00-4D3D-A8D1-EC49E4B6134F}" sibTransId="{9FAC1D89-C655-4C06-8BE7-40A244509F65}"/>
    <dgm:cxn modelId="{7173C261-4FFF-4FE2-9EF5-C6046D102086}" type="presOf" srcId="{3EA3EFBC-A5F7-4D59-9A71-D22CC1544AA5}" destId="{5CC9ABDB-7C3D-48FF-B7D6-60330EE28391}" srcOrd="0" destOrd="0" presId="urn:microsoft.com/office/officeart/2005/8/layout/process2"/>
    <dgm:cxn modelId="{BAC9A84A-0A2C-4B42-99C4-84A7166524E5}" type="presOf" srcId="{3EA3EFBC-A5F7-4D59-9A71-D22CC1544AA5}" destId="{15EC98F9-BF5A-45F9-94D4-DBD60B6B36C2}" srcOrd="1" destOrd="0" presId="urn:microsoft.com/office/officeart/2005/8/layout/process2"/>
    <dgm:cxn modelId="{97EA834F-A2B0-49FE-80DC-77CB3E225E8E}" type="presOf" srcId="{483B3996-6018-4D71-9421-4AD110DF27B6}" destId="{63FF6E50-65B8-4D32-ADA2-6E7E3ACA37E3}" srcOrd="0" destOrd="0" presId="urn:microsoft.com/office/officeart/2005/8/layout/process2"/>
    <dgm:cxn modelId="{43EE5F59-D85E-4300-8D07-ACF5469322F3}" type="presOf" srcId="{249254E1-5AB7-443B-A299-BF4C306615D3}" destId="{8B33DFB7-6C50-49D5-9353-4D55316763A8}" srcOrd="0" destOrd="0" presId="urn:microsoft.com/office/officeart/2005/8/layout/process2"/>
    <dgm:cxn modelId="{FF7E018C-3178-40E5-A205-AEF70E28B20F}" type="presOf" srcId="{9370FCD5-D46C-41D1-B486-FBFB6BBBF7FF}" destId="{5DC87809-1BC9-4814-8615-18D3170D5C3E}" srcOrd="0" destOrd="0" presId="urn:microsoft.com/office/officeart/2005/8/layout/process2"/>
    <dgm:cxn modelId="{ECFFE097-B7CB-463C-8541-4C27FFAAC1F5}" type="presOf" srcId="{F4DBBE38-2BF9-4897-8AE2-525557F49D38}" destId="{3443AA85-2F88-4CAC-9A38-DD672B260B88}" srcOrd="0" destOrd="0" presId="urn:microsoft.com/office/officeart/2005/8/layout/process2"/>
    <dgm:cxn modelId="{32204D9A-B5FA-4C42-A14E-19DB783DED3B}" type="presOf" srcId="{EB781908-D9A1-4642-9FBF-32AA3FE6A185}" destId="{CA50D13F-9EBA-450F-8060-25562D19893A}" srcOrd="0" destOrd="0" presId="urn:microsoft.com/office/officeart/2005/8/layout/process2"/>
    <dgm:cxn modelId="{532228A9-3360-4DB6-AFFE-1BB93F326FB7}" srcId="{249254E1-5AB7-443B-A299-BF4C306615D3}" destId="{EB781908-D9A1-4642-9FBF-32AA3FE6A185}" srcOrd="1" destOrd="0" parTransId="{7CCBBB03-C2EB-44F4-BD32-CCC1F355D58C}" sibTransId="{F4DBBE38-2BF9-4897-8AE2-525557F49D38}"/>
    <dgm:cxn modelId="{BFA8EAD1-0E69-4EEA-90E3-052B8F8671A4}" type="presOf" srcId="{F4DBBE38-2BF9-4897-8AE2-525557F49D38}" destId="{7DB42D03-6C1C-4755-9922-016FF9E7FB00}" srcOrd="1" destOrd="0" presId="urn:microsoft.com/office/officeart/2005/8/layout/process2"/>
    <dgm:cxn modelId="{E4E9A4DC-479D-43DC-9C10-AF819708452C}" srcId="{249254E1-5AB7-443B-A299-BF4C306615D3}" destId="{483B3996-6018-4D71-9421-4AD110DF27B6}" srcOrd="0" destOrd="0" parTransId="{E037BCDB-E962-44AA-B7C0-C7AFF4B1ABE2}" sibTransId="{3EA3EFBC-A5F7-4D59-9A71-D22CC1544AA5}"/>
    <dgm:cxn modelId="{FC32105C-E17A-4F9B-9E5E-ACEB41B1EC88}" type="presParOf" srcId="{8B33DFB7-6C50-49D5-9353-4D55316763A8}" destId="{63FF6E50-65B8-4D32-ADA2-6E7E3ACA37E3}" srcOrd="0" destOrd="0" presId="urn:microsoft.com/office/officeart/2005/8/layout/process2"/>
    <dgm:cxn modelId="{5CE6663B-8679-460E-A6AC-0E8065BA6D5B}" type="presParOf" srcId="{8B33DFB7-6C50-49D5-9353-4D55316763A8}" destId="{5CC9ABDB-7C3D-48FF-B7D6-60330EE28391}" srcOrd="1" destOrd="0" presId="urn:microsoft.com/office/officeart/2005/8/layout/process2"/>
    <dgm:cxn modelId="{0757286F-AED3-49D3-AAC7-6C318C7F63CB}" type="presParOf" srcId="{5CC9ABDB-7C3D-48FF-B7D6-60330EE28391}" destId="{15EC98F9-BF5A-45F9-94D4-DBD60B6B36C2}" srcOrd="0" destOrd="0" presId="urn:microsoft.com/office/officeart/2005/8/layout/process2"/>
    <dgm:cxn modelId="{03C2F30C-46D5-43E3-94E1-4E50124254F8}" type="presParOf" srcId="{8B33DFB7-6C50-49D5-9353-4D55316763A8}" destId="{CA50D13F-9EBA-450F-8060-25562D19893A}" srcOrd="2" destOrd="0" presId="urn:microsoft.com/office/officeart/2005/8/layout/process2"/>
    <dgm:cxn modelId="{CB51571E-CEEE-4BEF-BC9B-38D4F60E945E}" type="presParOf" srcId="{8B33DFB7-6C50-49D5-9353-4D55316763A8}" destId="{3443AA85-2F88-4CAC-9A38-DD672B260B88}" srcOrd="3" destOrd="0" presId="urn:microsoft.com/office/officeart/2005/8/layout/process2"/>
    <dgm:cxn modelId="{FEE912FE-485D-4058-8119-C45F2DBA88CC}" type="presParOf" srcId="{3443AA85-2F88-4CAC-9A38-DD672B260B88}" destId="{7DB42D03-6C1C-4755-9922-016FF9E7FB00}" srcOrd="0" destOrd="0" presId="urn:microsoft.com/office/officeart/2005/8/layout/process2"/>
    <dgm:cxn modelId="{9080CE9A-BE6C-4B41-991A-1FE1229DAB09}" type="presParOf" srcId="{8B33DFB7-6C50-49D5-9353-4D55316763A8}" destId="{5DC87809-1BC9-4814-8615-18D3170D5C3E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F6E50-65B8-4D32-ADA2-6E7E3ACA37E3}">
      <dsp:nvSpPr>
        <dsp:cNvPr id="0" name=""/>
        <dsp:cNvSpPr/>
      </dsp:nvSpPr>
      <dsp:spPr>
        <a:xfrm>
          <a:off x="1320770" y="0"/>
          <a:ext cx="2719775" cy="9378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Variant calling</a:t>
          </a:r>
        </a:p>
      </dsp:txBody>
      <dsp:txXfrm>
        <a:off x="1348239" y="27469"/>
        <a:ext cx="2664837" cy="882915"/>
      </dsp:txXfrm>
    </dsp:sp>
    <dsp:sp modelId="{5CC9ABDB-7C3D-48FF-B7D6-60330EE28391}">
      <dsp:nvSpPr>
        <dsp:cNvPr id="0" name=""/>
        <dsp:cNvSpPr/>
      </dsp:nvSpPr>
      <dsp:spPr>
        <a:xfrm rot="5400000">
          <a:off x="2504810" y="961300"/>
          <a:ext cx="351695" cy="4220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554048" y="996469"/>
        <a:ext cx="253220" cy="246187"/>
      </dsp:txXfrm>
    </dsp:sp>
    <dsp:sp modelId="{CA50D13F-9EBA-450F-8060-25562D19893A}">
      <dsp:nvSpPr>
        <dsp:cNvPr id="0" name=""/>
        <dsp:cNvSpPr/>
      </dsp:nvSpPr>
      <dsp:spPr>
        <a:xfrm>
          <a:off x="1320770" y="1406780"/>
          <a:ext cx="2719775" cy="9378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Consensus </a:t>
          </a:r>
          <a:r>
            <a:rPr lang="en-US" sz="1800" kern="1200" dirty="0" err="1"/>
            <a:t>fasta</a:t>
          </a:r>
          <a:r>
            <a:rPr lang="en-US" sz="1800" kern="1200" dirty="0"/>
            <a:t> file generation</a:t>
          </a:r>
        </a:p>
      </dsp:txBody>
      <dsp:txXfrm>
        <a:off x="1348239" y="1434249"/>
        <a:ext cx="2664837" cy="882915"/>
      </dsp:txXfrm>
    </dsp:sp>
    <dsp:sp modelId="{3443AA85-2F88-4CAC-9A38-DD672B260B88}">
      <dsp:nvSpPr>
        <dsp:cNvPr id="0" name=""/>
        <dsp:cNvSpPr/>
      </dsp:nvSpPr>
      <dsp:spPr>
        <a:xfrm rot="5400000">
          <a:off x="2504810" y="2368080"/>
          <a:ext cx="351695" cy="4220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-5400000">
        <a:off x="2554048" y="2403249"/>
        <a:ext cx="253220" cy="246187"/>
      </dsp:txXfrm>
    </dsp:sp>
    <dsp:sp modelId="{5DC87809-1BC9-4814-8615-18D3170D5C3E}">
      <dsp:nvSpPr>
        <dsp:cNvPr id="0" name=""/>
        <dsp:cNvSpPr/>
      </dsp:nvSpPr>
      <dsp:spPr>
        <a:xfrm>
          <a:off x="1320770" y="2813561"/>
          <a:ext cx="2719775" cy="9378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Clade assignments and identification of mutations</a:t>
          </a:r>
        </a:p>
      </dsp:txBody>
      <dsp:txXfrm>
        <a:off x="1348239" y="2841030"/>
        <a:ext cx="2664837" cy="882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18D38-4BAC-4B00-AB9E-65C36BD0787F}" type="datetimeFigureOut">
              <a:rPr lang="en-GB" smtClean="0"/>
              <a:t>25/09/2024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75943-8682-4FFF-8CF8-13F6663D53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55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675943-8682-4FFF-8CF8-13F6663D53D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585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39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2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154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68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712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82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48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30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95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89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783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EB414EBC-22F6-4F02-80EC-18353FA9F1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050719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416" imgH="416" progId="TCLayout.ActiveDocument.1">
                  <p:embed/>
                </p:oleObj>
              </mc:Choice>
              <mc:Fallback>
                <p:oleObj name="think-cell Slide" r:id="rId16" imgW="416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46374C0-E977-482B-85C8-7AD7F4D9F663}"/>
              </a:ext>
            </a:extLst>
          </p:cNvPr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300" b="0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00E-4B41-6B44-9C66-FDAFA42533A3}" type="datetimeFigureOut">
              <a:rPr lang="en-US" smtClean="0"/>
              <a:t>9/25/2024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170E4-1D71-0049-AC81-907CB81A64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24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655" y="1456023"/>
            <a:ext cx="85764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A6CE39"/>
                </a:solidFill>
                <a:latin typeface="+mj-lt"/>
              </a:rPr>
              <a:t>SARS-CoV-2 genomic surveillance</a:t>
            </a:r>
          </a:p>
          <a:p>
            <a:r>
              <a:rPr lang="en-US" sz="2700" b="1" dirty="0">
                <a:solidFill>
                  <a:srgbClr val="A6CE39"/>
                </a:solidFill>
                <a:latin typeface="+mj-lt"/>
              </a:rPr>
              <a:t>From respiratory sample to SARS-CoV-2 genome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17 May 2021</a:t>
            </a: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1400" b="1" dirty="0">
                <a:solidFill>
                  <a:srgbClr val="A6CE39"/>
                </a:solidFill>
                <a:latin typeface="+mj-lt"/>
              </a:rPr>
              <a:t>SEQAFRICA Module 3</a:t>
            </a:r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Jinal N. Bhiman, PhD</a:t>
            </a:r>
          </a:p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r>
              <a:rPr lang="en-US" sz="1400" b="1" dirty="0">
                <a:solidFill>
                  <a:srgbClr val="A6CE39"/>
                </a:solidFill>
                <a:latin typeface="+mj-lt"/>
              </a:rPr>
              <a:t>Centre for Respiratory Diseases and Meningitis,</a:t>
            </a:r>
          </a:p>
          <a:p>
            <a:r>
              <a:rPr lang="en-US" sz="1400" b="1" dirty="0">
                <a:solidFill>
                  <a:srgbClr val="A6CE39"/>
                </a:solidFill>
                <a:latin typeface="+mj-lt"/>
              </a:rPr>
              <a:t>National Institute for Communicable Diseases,</a:t>
            </a:r>
          </a:p>
          <a:p>
            <a:r>
              <a:rPr lang="en-US" sz="1400" b="1" dirty="0">
                <a:solidFill>
                  <a:srgbClr val="A6CE39"/>
                </a:solidFill>
                <a:latin typeface="+mj-lt"/>
              </a:rPr>
              <a:t>A division of the National Health Laboratory Service</a:t>
            </a:r>
            <a:endParaRPr lang="en-US" sz="2000" b="1" dirty="0">
              <a:solidFill>
                <a:srgbClr val="A6CE39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19" t="18694" r="23563" b="32334"/>
          <a:stretch/>
        </p:blipFill>
        <p:spPr>
          <a:xfrm>
            <a:off x="4597120" y="2544640"/>
            <a:ext cx="1727200" cy="18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7688" y="4379417"/>
            <a:ext cx="1866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Image: Monica Birkhead, CEZPD, NICD</a:t>
            </a:r>
          </a:p>
        </p:txBody>
      </p:sp>
    </p:spTree>
    <p:extLst>
      <p:ext uri="{BB962C8B-B14F-4D97-AF65-F5344CB8AC3E}">
        <p14:creationId xmlns:p14="http://schemas.microsoft.com/office/powerpoint/2010/main" val="2320749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Variant of concern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Working Definition of “SARS-CoV-2 Variant of Concern” </a:t>
            </a:r>
            <a:endParaRPr lang="en-US" dirty="0"/>
          </a:p>
          <a:p>
            <a:r>
              <a:rPr lang="en-US" dirty="0"/>
              <a:t>A VOI (as defined above) is a variant of concern (VOC) if, through a comparative assessment, it has been demonstrated to be associated with </a:t>
            </a:r>
          </a:p>
          <a:p>
            <a:pPr lvl="1"/>
            <a:r>
              <a:rPr lang="en-US" dirty="0"/>
              <a:t>Increase in transmissibility or detrimental change in COVID-19 epidemiology; </a:t>
            </a:r>
          </a:p>
          <a:p>
            <a:pPr lvl="1"/>
            <a:r>
              <a:rPr lang="en-US" dirty="0"/>
              <a:t>Increase in virulence or change in clinical disease presentation; or </a:t>
            </a:r>
          </a:p>
          <a:p>
            <a:pPr lvl="1"/>
            <a:r>
              <a:rPr lang="en-US" dirty="0"/>
              <a:t>Decrease in effectiveness of public health and social measures or available diagnostics, vaccines, therapeutics.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OR </a:t>
            </a:r>
          </a:p>
          <a:p>
            <a:r>
              <a:rPr lang="en-US" dirty="0"/>
              <a:t>assessed to be a VOC by WHO in consultation with the WHO SARS-CoV-2 Virus Evolution Working Group.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57" t="25590" r="58356" b="63179"/>
          <a:stretch/>
        </p:blipFill>
        <p:spPr>
          <a:xfrm>
            <a:off x="457200" y="400291"/>
            <a:ext cx="1665516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8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383240"/>
            <a:ext cx="8229600" cy="45831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SARS-CoV-2 Variants of Concern (</a:t>
            </a:r>
            <a:r>
              <a:rPr lang="en-US" sz="3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VoCs</a:t>
            </a:r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052CD1-69D9-4546-8703-04D2ACF659DE}"/>
              </a:ext>
            </a:extLst>
          </p:cNvPr>
          <p:cNvSpPr txBox="1"/>
          <p:nvPr/>
        </p:nvSpPr>
        <p:spPr>
          <a:xfrm>
            <a:off x="48169" y="3796648"/>
            <a:ext cx="1915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6F45"/>
                </a:solidFill>
              </a:rPr>
              <a:t>First detected in UK</a:t>
            </a:r>
          </a:p>
          <a:p>
            <a:pPr algn="ctr"/>
            <a:r>
              <a:rPr lang="en-US" sz="1100" b="1" dirty="0">
                <a:solidFill>
                  <a:srgbClr val="006F45"/>
                </a:solidFill>
              </a:rPr>
              <a:t>Now present in 124 countries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CB9B4-C947-4185-82A2-2FF3690B4F5D}"/>
              </a:ext>
            </a:extLst>
          </p:cNvPr>
          <p:cNvSpPr txBox="1"/>
          <p:nvPr/>
        </p:nvSpPr>
        <p:spPr>
          <a:xfrm>
            <a:off x="3466543" y="3796648"/>
            <a:ext cx="2071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6F45"/>
                </a:solidFill>
              </a:rPr>
              <a:t>First detected in South Africa</a:t>
            </a:r>
          </a:p>
          <a:p>
            <a:pPr algn="ctr"/>
            <a:r>
              <a:rPr lang="en-US" sz="1100" b="1" dirty="0">
                <a:solidFill>
                  <a:srgbClr val="006F45"/>
                </a:solidFill>
              </a:rPr>
              <a:t>Now present in 84 countries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35C67F-35C6-4CA3-B7ED-F1131DA2A12D}"/>
              </a:ext>
            </a:extLst>
          </p:cNvPr>
          <p:cNvSpPr txBox="1"/>
          <p:nvPr/>
        </p:nvSpPr>
        <p:spPr>
          <a:xfrm>
            <a:off x="6891786" y="3796648"/>
            <a:ext cx="19156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06F45"/>
                </a:solidFill>
              </a:rPr>
              <a:t>First detected in Brazil</a:t>
            </a:r>
          </a:p>
          <a:p>
            <a:pPr algn="ctr"/>
            <a:r>
              <a:rPr lang="en-US" sz="1100" b="1" dirty="0">
                <a:solidFill>
                  <a:srgbClr val="006F45"/>
                </a:solidFill>
              </a:rPr>
              <a:t>Now detected in 45 countries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69CF7C-E8C1-46F3-AD46-6B9F35138E92}"/>
              </a:ext>
            </a:extLst>
          </p:cNvPr>
          <p:cNvSpPr txBox="1"/>
          <p:nvPr/>
        </p:nvSpPr>
        <p:spPr>
          <a:xfrm>
            <a:off x="10041" y="1774042"/>
            <a:ext cx="4121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006F45"/>
                </a:solidFill>
              </a:rPr>
              <a:t>Lineage of concern</a:t>
            </a:r>
          </a:p>
          <a:p>
            <a:r>
              <a:rPr lang="en-US" sz="1100" dirty="0">
                <a:solidFill>
                  <a:srgbClr val="006F45"/>
                </a:solidFill>
              </a:rPr>
              <a:t>11 May 2021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D9FDA1-B29D-4B6A-A048-DB63B64F53F5}"/>
              </a:ext>
            </a:extLst>
          </p:cNvPr>
          <p:cNvSpPr/>
          <p:nvPr/>
        </p:nvSpPr>
        <p:spPr>
          <a:xfrm>
            <a:off x="2956932" y="2382220"/>
            <a:ext cx="572694" cy="302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85C457-7BF0-424C-8889-690F91B0B60F}"/>
              </a:ext>
            </a:extLst>
          </p:cNvPr>
          <p:cNvSpPr/>
          <p:nvPr/>
        </p:nvSpPr>
        <p:spPr>
          <a:xfrm>
            <a:off x="6327826" y="2383151"/>
            <a:ext cx="572694" cy="3029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2434D1-FF64-4B1A-B16D-ACBF23F609EF}"/>
              </a:ext>
            </a:extLst>
          </p:cNvPr>
          <p:cNvCxnSpPr>
            <a:cxnSpLocks/>
          </p:cNvCxnSpPr>
          <p:nvPr/>
        </p:nvCxnSpPr>
        <p:spPr>
          <a:xfrm>
            <a:off x="6023872" y="2525067"/>
            <a:ext cx="0" cy="1008000"/>
          </a:xfrm>
          <a:prstGeom prst="line">
            <a:avLst/>
          </a:prstGeom>
          <a:ln w="12700">
            <a:solidFill>
              <a:srgbClr val="006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1782A7-0A7D-4E9D-80D2-7D6B9BA2E2D8}"/>
              </a:ext>
            </a:extLst>
          </p:cNvPr>
          <p:cNvCxnSpPr>
            <a:cxnSpLocks/>
          </p:cNvCxnSpPr>
          <p:nvPr/>
        </p:nvCxnSpPr>
        <p:spPr>
          <a:xfrm>
            <a:off x="2594872" y="2525067"/>
            <a:ext cx="0" cy="1008000"/>
          </a:xfrm>
          <a:prstGeom prst="line">
            <a:avLst/>
          </a:prstGeom>
          <a:ln w="12700">
            <a:solidFill>
              <a:srgbClr val="006F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F3BA88-A87C-4BAE-A1A8-F1A550678D67}"/>
              </a:ext>
            </a:extLst>
          </p:cNvPr>
          <p:cNvSpPr/>
          <p:nvPr/>
        </p:nvSpPr>
        <p:spPr>
          <a:xfrm>
            <a:off x="7431218" y="1731583"/>
            <a:ext cx="126000" cy="126000"/>
          </a:xfrm>
          <a:prstGeom prst="roundRect">
            <a:avLst/>
          </a:prstGeom>
          <a:solidFill>
            <a:srgbClr val="839E4D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2F4D28-91D2-42BC-B9CF-2F257B19E6D5}"/>
              </a:ext>
            </a:extLst>
          </p:cNvPr>
          <p:cNvSpPr/>
          <p:nvPr/>
        </p:nvSpPr>
        <p:spPr>
          <a:xfrm>
            <a:off x="7431218" y="1951221"/>
            <a:ext cx="126000" cy="126000"/>
          </a:xfrm>
          <a:prstGeom prst="roundRect">
            <a:avLst/>
          </a:prstGeom>
          <a:solidFill>
            <a:srgbClr val="B3C492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DA1B3E-C54C-4B15-A0FA-21A5439D2E33}"/>
              </a:ext>
            </a:extLst>
          </p:cNvPr>
          <p:cNvSpPr txBox="1"/>
          <p:nvPr/>
        </p:nvSpPr>
        <p:spPr>
          <a:xfrm>
            <a:off x="7552247" y="1663778"/>
            <a:ext cx="191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Community transmission</a:t>
            </a:r>
            <a:endParaRPr lang="en-US" sz="1100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71F836-5B56-40EB-AFC9-BCBE9192555E}"/>
              </a:ext>
            </a:extLst>
          </p:cNvPr>
          <p:cNvSpPr txBox="1"/>
          <p:nvPr/>
        </p:nvSpPr>
        <p:spPr>
          <a:xfrm>
            <a:off x="7552247" y="1883416"/>
            <a:ext cx="19156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Imported transmission</a:t>
            </a:r>
            <a:endParaRPr lang="en-US" sz="1100" baseline="-25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872BCA-D5C9-479D-9759-E7DC3A0F2036}"/>
              </a:ext>
            </a:extLst>
          </p:cNvPr>
          <p:cNvSpPr txBox="1"/>
          <p:nvPr/>
        </p:nvSpPr>
        <p:spPr>
          <a:xfrm>
            <a:off x="48169" y="3501373"/>
            <a:ext cx="191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6F45"/>
                </a:solidFill>
              </a:rPr>
              <a:t>20I.501Y.V1 </a:t>
            </a:r>
            <a:r>
              <a:rPr lang="en-US" sz="1400" b="1" baseline="-25000" dirty="0">
                <a:solidFill>
                  <a:srgbClr val="006F45"/>
                </a:solidFill>
              </a:rPr>
              <a:t>B.1.1.7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EE768C-1F7B-429B-8CCA-59662F89D5EC}"/>
              </a:ext>
            </a:extLst>
          </p:cNvPr>
          <p:cNvSpPr txBox="1"/>
          <p:nvPr/>
        </p:nvSpPr>
        <p:spPr>
          <a:xfrm>
            <a:off x="3466543" y="3501373"/>
            <a:ext cx="191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6F45"/>
                </a:solidFill>
              </a:rPr>
              <a:t>20H.501Y.V2 </a:t>
            </a:r>
            <a:r>
              <a:rPr lang="en-US" sz="1400" b="1" baseline="-25000" dirty="0">
                <a:solidFill>
                  <a:srgbClr val="006F45"/>
                </a:solidFill>
              </a:rPr>
              <a:t>B.1.351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39198-C40F-4DFA-B02B-5A19420A6592}"/>
              </a:ext>
            </a:extLst>
          </p:cNvPr>
          <p:cNvSpPr txBox="1"/>
          <p:nvPr/>
        </p:nvSpPr>
        <p:spPr>
          <a:xfrm>
            <a:off x="6891786" y="3501373"/>
            <a:ext cx="1915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6F45"/>
                </a:solidFill>
              </a:rPr>
              <a:t>20J.501Y.V3 </a:t>
            </a:r>
            <a:r>
              <a:rPr lang="en-US" sz="1400" b="1" baseline="-25000" dirty="0">
                <a:solidFill>
                  <a:srgbClr val="006F45"/>
                </a:solidFill>
              </a:rPr>
              <a:t>P.1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E62D24-E8F1-42A1-96D4-FA5706E7C652}"/>
              </a:ext>
            </a:extLst>
          </p:cNvPr>
          <p:cNvSpPr txBox="1"/>
          <p:nvPr/>
        </p:nvSpPr>
        <p:spPr>
          <a:xfrm>
            <a:off x="257175" y="923228"/>
            <a:ext cx="863917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Three major </a:t>
            </a:r>
            <a:r>
              <a:rPr lang="en-US" sz="1700" dirty="0" err="1"/>
              <a:t>VoCs</a:t>
            </a:r>
            <a:r>
              <a:rPr lang="en-US" sz="1700" dirty="0"/>
              <a:t> have been first detected in the UK, South Africa, and Brazil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967FA-AD3C-4DBE-9C12-1E695FE452B5}"/>
              </a:ext>
            </a:extLst>
          </p:cNvPr>
          <p:cNvSpPr txBox="1"/>
          <p:nvPr/>
        </p:nvSpPr>
        <p:spPr>
          <a:xfrm>
            <a:off x="33913" y="4171253"/>
            <a:ext cx="249428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Enhanced transmissibility</a:t>
            </a:r>
          </a:p>
          <a:p>
            <a:r>
              <a:rPr lang="en-US" sz="1700" dirty="0"/>
              <a:t>Increased disease severity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2473D7-EFD1-4803-976D-AFE96D31DB8B}"/>
              </a:ext>
            </a:extLst>
          </p:cNvPr>
          <p:cNvSpPr txBox="1"/>
          <p:nvPr/>
        </p:nvSpPr>
        <p:spPr>
          <a:xfrm>
            <a:off x="3205776" y="4171253"/>
            <a:ext cx="25187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Enhanced transmissibility</a:t>
            </a:r>
          </a:p>
          <a:p>
            <a:r>
              <a:rPr lang="en-US" sz="1700" dirty="0"/>
              <a:t>Immune evasion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25995A-A58F-4D9C-A52B-E9CFB49A427E}"/>
              </a:ext>
            </a:extLst>
          </p:cNvPr>
          <p:cNvSpPr txBox="1"/>
          <p:nvPr/>
        </p:nvSpPr>
        <p:spPr>
          <a:xfrm>
            <a:off x="6625251" y="4171253"/>
            <a:ext cx="251874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/>
              <a:t>Immune evasion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22242" y="4912520"/>
            <a:ext cx="5073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Volz et al, </a:t>
            </a:r>
            <a:r>
              <a:rPr lang="en-US" sz="1200" dirty="0" err="1"/>
              <a:t>medRXiv</a:t>
            </a:r>
            <a:r>
              <a:rPr lang="en-US" sz="1200" dirty="0"/>
              <a:t>; Tegally et al, Nat Med 2021 in press; </a:t>
            </a:r>
            <a:r>
              <a:rPr lang="en-US" sz="1200" dirty="0" err="1"/>
              <a:t>Faria</a:t>
            </a:r>
            <a:r>
              <a:rPr lang="en-US" sz="1200" dirty="0"/>
              <a:t> et al, </a:t>
            </a:r>
            <a:r>
              <a:rPr lang="en-US" sz="1200" dirty="0" err="1"/>
              <a:t>Virological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61584" t="19851" r="15373" b="60713"/>
          <a:stretch/>
        </p:blipFill>
        <p:spPr>
          <a:xfrm>
            <a:off x="3395552" y="2232578"/>
            <a:ext cx="2213877" cy="1204477"/>
          </a:xfrm>
          <a:prstGeom prst="rect">
            <a:avLst/>
          </a:prstGeom>
          <a:solidFill>
            <a:srgbClr val="A6CE39"/>
          </a:solidFill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4112" t="59323" r="52484" b="20963"/>
          <a:stretch/>
        </p:blipFill>
        <p:spPr>
          <a:xfrm>
            <a:off x="6494654" y="2325841"/>
            <a:ext cx="2248526" cy="1221699"/>
          </a:xfrm>
          <a:prstGeom prst="rect">
            <a:avLst/>
          </a:prstGeom>
          <a:solidFill>
            <a:srgbClr val="A6CE39"/>
          </a:solidFill>
          <a:ln>
            <a:noFill/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4503" t="22183" r="52718" b="61358"/>
          <a:stretch/>
        </p:blipFill>
        <p:spPr>
          <a:xfrm>
            <a:off x="97959" y="2368446"/>
            <a:ext cx="2188564" cy="1019964"/>
          </a:xfrm>
          <a:prstGeom prst="rect">
            <a:avLst/>
          </a:prstGeom>
          <a:solidFill>
            <a:srgbClr val="A6CE39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02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Variants of Interest (VOIs)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detected in</a:t>
            </a:r>
          </a:p>
          <a:p>
            <a:pPr lvl="1"/>
            <a:r>
              <a:rPr lang="en-US" dirty="0"/>
              <a:t>Multiple locations: B.1.525</a:t>
            </a:r>
          </a:p>
          <a:p>
            <a:pPr lvl="1"/>
            <a:r>
              <a:rPr lang="en-US" dirty="0"/>
              <a:t>Brazil: P.2</a:t>
            </a:r>
          </a:p>
          <a:p>
            <a:pPr lvl="1"/>
            <a:r>
              <a:rPr lang="en-US" dirty="0"/>
              <a:t>Senegal/Gambia: B.1.416</a:t>
            </a:r>
          </a:p>
          <a:p>
            <a:pPr lvl="1"/>
            <a:r>
              <a:rPr lang="en-US" dirty="0"/>
              <a:t>US:  B.1.526, B.1.526.1, B.1.427 and B.1.429</a:t>
            </a:r>
          </a:p>
          <a:p>
            <a:pPr lvl="1"/>
            <a:r>
              <a:rPr lang="en-US" dirty="0"/>
              <a:t>India: B.1.617, B.1.617.1, B.1.617.2 and B.1.617.3</a:t>
            </a:r>
          </a:p>
          <a:p>
            <a:pPr lvl="2"/>
            <a:r>
              <a:rPr lang="en-US" dirty="0"/>
              <a:t>B.1.617.2 under consideration for classification as a VOC</a:t>
            </a:r>
          </a:p>
        </p:txBody>
      </p:sp>
    </p:spTree>
    <p:extLst>
      <p:ext uri="{BB962C8B-B14F-4D97-AF65-F5344CB8AC3E}">
        <p14:creationId xmlns:p14="http://schemas.microsoft.com/office/powerpoint/2010/main" val="2714251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Temporal sampling of viral genomes in Africa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4715B05-4497-E54A-945A-F0A3FE3C0C2F}"/>
              </a:ext>
            </a:extLst>
          </p:cNvPr>
          <p:cNvSpPr>
            <a:spLocks noGrp="1"/>
          </p:cNvSpPr>
          <p:nvPr/>
        </p:nvSpPr>
        <p:spPr bwMode="auto">
          <a:xfrm>
            <a:off x="983034" y="3981698"/>
            <a:ext cx="77724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99F58F-C740-ED4B-9037-30557ACBF388}"/>
              </a:ext>
            </a:extLst>
          </p:cNvPr>
          <p:cNvSpPr>
            <a:spLocks noGrp="1"/>
          </p:cNvSpPr>
          <p:nvPr/>
        </p:nvSpPr>
        <p:spPr bwMode="auto">
          <a:xfrm>
            <a:off x="983034" y="2481511"/>
            <a:ext cx="7772400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8F0306-88A9-4440-A3C0-44969D916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48754"/>
          <a:stretch/>
        </p:blipFill>
        <p:spPr bwMode="auto">
          <a:xfrm>
            <a:off x="659674" y="1397726"/>
            <a:ext cx="7565740" cy="36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0037061-A05C-E34D-A4E1-98C6D44074BC}"/>
              </a:ext>
            </a:extLst>
          </p:cNvPr>
          <p:cNvSpPr txBox="1">
            <a:spLocks/>
          </p:cNvSpPr>
          <p:nvPr/>
        </p:nvSpPr>
        <p:spPr bwMode="auto">
          <a:xfrm>
            <a:off x="929614" y="-380578"/>
            <a:ext cx="7916264" cy="56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endParaRPr lang="en-US" sz="1050" kern="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869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9F58F-C740-ED4B-9037-30557ACBF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8619" y="3144148"/>
            <a:ext cx="5829300" cy="112514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1800" dirty="0"/>
              <a:t>Maximum likelihood tree topology containing 8,214 high quality African genotypes analyzed against a backdrop of global reference sequences. Variants of interest and concern are highlighted on the phylogeny.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0037061-A05C-E34D-A4E1-98C6D44074BC}"/>
              </a:ext>
            </a:extLst>
          </p:cNvPr>
          <p:cNvSpPr txBox="1">
            <a:spLocks/>
          </p:cNvSpPr>
          <p:nvPr/>
        </p:nvSpPr>
        <p:spPr bwMode="auto">
          <a:xfrm>
            <a:off x="411479" y="253065"/>
            <a:ext cx="7896497" cy="77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600" cap="none" dirty="0">
                <a:solidFill>
                  <a:schemeClr val="tx1"/>
                </a:solidFill>
              </a:rPr>
              <a:t>Major diversity of lineages in Africa</a:t>
            </a:r>
            <a:endParaRPr lang="en-US" sz="1000" kern="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BEB4063-1A5F-494F-8531-648C57D5C7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6"/>
          <a:stretch/>
        </p:blipFill>
        <p:spPr bwMode="auto">
          <a:xfrm>
            <a:off x="1054381" y="973183"/>
            <a:ext cx="6896432" cy="20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0132" y="4783565"/>
            <a:ext cx="2939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Slide courtesy of Tulio de Oliveira</a:t>
            </a:r>
          </a:p>
        </p:txBody>
      </p:sp>
    </p:spTree>
    <p:extLst>
      <p:ext uri="{BB962C8B-B14F-4D97-AF65-F5344CB8AC3E}">
        <p14:creationId xmlns:p14="http://schemas.microsoft.com/office/powerpoint/2010/main" val="2432366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Wet lab sequencing method</a:t>
            </a:r>
          </a:p>
        </p:txBody>
      </p:sp>
      <p:pic>
        <p:nvPicPr>
          <p:cNvPr id="2058" name="Picture 10" descr="Frontiers | Rapid Genomic Characterization of SARS-CoV-2 by Direct  Amplicon-Based Sequencing Through Comparison of MinION and Illumina  iSeq100TM System | Microbiology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21543" r="81107" b="52530"/>
          <a:stretch/>
        </p:blipFill>
        <p:spPr bwMode="auto">
          <a:xfrm>
            <a:off x="1355619" y="1488241"/>
            <a:ext cx="943897" cy="87998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EDF4FC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3540" y="3606477"/>
            <a:ext cx="1133231" cy="728506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 descr="Frontiers | Rapid Genomic Characterization of SARS-CoV-2 by Direct  Amplicon-Based Sequencing Through Comparison of MinION and Illumina  iSeq100TM System | Microbiolo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t="23606" r="30643" b="51191"/>
          <a:stretch/>
        </p:blipFill>
        <p:spPr bwMode="auto">
          <a:xfrm>
            <a:off x="3604445" y="1478595"/>
            <a:ext cx="1769807" cy="85540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Frontiers | Rapid Genomic Characterization of SARS-CoV-2 by Direct  Amplicon-Based Sequencing Through Comparison of MinION and Illumina  iSeq100TM System | Microbiolo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6" t="28860" r="1078" b="45885"/>
          <a:stretch/>
        </p:blipFill>
        <p:spPr bwMode="auto">
          <a:xfrm>
            <a:off x="6656473" y="1475917"/>
            <a:ext cx="1322438" cy="85719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rontiers | Rapid Genomic Characterization of SARS-CoV-2 by Direct  Amplicon-Based Sequencing Through Comparison of MinION and Illumina  iSeq100TM System | Microbiolog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38" r="86114" b="421"/>
          <a:stretch/>
        </p:blipFill>
        <p:spPr bwMode="auto">
          <a:xfrm>
            <a:off x="3059365" y="3663762"/>
            <a:ext cx="708846" cy="619163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27800" y="1351935"/>
            <a:ext cx="299884" cy="288706"/>
          </a:xfrm>
          <a:prstGeom prst="ellipse">
            <a:avLst/>
          </a:prstGeom>
          <a:solidFill>
            <a:srgbClr val="ECF5FB"/>
          </a:solidFill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83555" y="2399024"/>
            <a:ext cx="11651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SARS-CoV-2 PCR</a:t>
            </a:r>
            <a:r>
              <a:rPr lang="en-US" sz="1100" baseline="30000" dirty="0"/>
              <a:t>+</a:t>
            </a:r>
            <a:r>
              <a:rPr lang="en-US" sz="1100" dirty="0"/>
              <a:t> respiratory specimen</a:t>
            </a:r>
          </a:p>
        </p:txBody>
      </p:sp>
      <p:sp>
        <p:nvSpPr>
          <p:cNvPr id="15" name="Oval 14"/>
          <p:cNvSpPr/>
          <p:nvPr/>
        </p:nvSpPr>
        <p:spPr>
          <a:xfrm>
            <a:off x="3401961" y="1351935"/>
            <a:ext cx="299884" cy="288706"/>
          </a:xfrm>
          <a:prstGeom prst="ellipse">
            <a:avLst/>
          </a:prstGeom>
          <a:solidFill>
            <a:srgbClr val="ECF5FB"/>
          </a:solidFill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04445" y="2376607"/>
            <a:ext cx="1769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RNA extraction</a:t>
            </a:r>
          </a:p>
          <a:p>
            <a:pPr algn="ctr"/>
            <a:r>
              <a:rPr lang="en-US" sz="900" dirty="0" err="1"/>
              <a:t>QIAamp</a:t>
            </a:r>
            <a:r>
              <a:rPr lang="en-US" sz="900" dirty="0"/>
              <a:t> viral RNA mini kit</a:t>
            </a:r>
          </a:p>
        </p:txBody>
      </p:sp>
      <p:sp>
        <p:nvSpPr>
          <p:cNvPr id="17" name="Oval 16"/>
          <p:cNvSpPr/>
          <p:nvPr/>
        </p:nvSpPr>
        <p:spPr>
          <a:xfrm>
            <a:off x="6400834" y="1351935"/>
            <a:ext cx="299884" cy="288706"/>
          </a:xfrm>
          <a:prstGeom prst="ellipse">
            <a:avLst/>
          </a:prstGeom>
          <a:solidFill>
            <a:srgbClr val="ECF5FB"/>
          </a:solidFill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41299" y="2376607"/>
            <a:ext cx="17698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cDNA synthesis and tiling PCR</a:t>
            </a:r>
          </a:p>
          <a:p>
            <a:pPr algn="ctr"/>
            <a:r>
              <a:rPr lang="en-US" sz="900" dirty="0" err="1"/>
              <a:t>SuperScript</a:t>
            </a:r>
            <a:r>
              <a:rPr lang="en-US" sz="900" dirty="0"/>
              <a:t> IV</a:t>
            </a:r>
          </a:p>
          <a:p>
            <a:pPr algn="ctr"/>
            <a:r>
              <a:rPr lang="en-US" sz="900" dirty="0"/>
              <a:t>Q5 Hot Start High Fidelity</a:t>
            </a:r>
          </a:p>
          <a:p>
            <a:pPr algn="ctr"/>
            <a:r>
              <a:rPr lang="en-US" sz="900" dirty="0"/>
              <a:t>OR </a:t>
            </a:r>
            <a:r>
              <a:rPr lang="en-US" sz="900" dirty="0" err="1"/>
              <a:t>COVIDSeq</a:t>
            </a:r>
            <a:endParaRPr lang="en-US" sz="900" dirty="0"/>
          </a:p>
        </p:txBody>
      </p:sp>
      <p:sp>
        <p:nvSpPr>
          <p:cNvPr id="19" name="Oval 18"/>
          <p:cNvSpPr/>
          <p:nvPr/>
        </p:nvSpPr>
        <p:spPr>
          <a:xfrm>
            <a:off x="2926079" y="3519409"/>
            <a:ext cx="299884" cy="288706"/>
          </a:xfrm>
          <a:prstGeom prst="ellipse">
            <a:avLst/>
          </a:prstGeom>
          <a:solidFill>
            <a:srgbClr val="ECF5FB"/>
          </a:solidFill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95076" y="4334983"/>
            <a:ext cx="176980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Library prep</a:t>
            </a:r>
          </a:p>
          <a:p>
            <a:pPr algn="ctr"/>
            <a:r>
              <a:rPr lang="en-US" sz="900" dirty="0" err="1"/>
              <a:t>Nextera</a:t>
            </a:r>
            <a:r>
              <a:rPr lang="en-US" sz="900" dirty="0"/>
              <a:t> DNA Flex</a:t>
            </a:r>
          </a:p>
          <a:p>
            <a:pPr algn="ctr"/>
            <a:r>
              <a:rPr lang="en-US" sz="900" dirty="0"/>
              <a:t>OR</a:t>
            </a:r>
          </a:p>
          <a:p>
            <a:pPr algn="ctr"/>
            <a:r>
              <a:rPr lang="en-US" sz="900" dirty="0" err="1"/>
              <a:t>COVIDSeq</a:t>
            </a:r>
            <a:endParaRPr lang="en-US" sz="900" dirty="0"/>
          </a:p>
        </p:txBody>
      </p:sp>
      <p:sp>
        <p:nvSpPr>
          <p:cNvPr id="21" name="Oval 20"/>
          <p:cNvSpPr/>
          <p:nvPr/>
        </p:nvSpPr>
        <p:spPr>
          <a:xfrm>
            <a:off x="4803339" y="3503027"/>
            <a:ext cx="299884" cy="288706"/>
          </a:xfrm>
          <a:prstGeom prst="ellipse">
            <a:avLst/>
          </a:prstGeom>
          <a:solidFill>
            <a:srgbClr val="ECF5FB"/>
          </a:solidFill>
          <a:ln w="28575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83196" y="4318601"/>
            <a:ext cx="1769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Sequencing</a:t>
            </a:r>
          </a:p>
          <a:p>
            <a:pPr algn="ctr"/>
            <a:r>
              <a:rPr lang="en-US" sz="900" dirty="0"/>
              <a:t>Illumina </a:t>
            </a:r>
            <a:r>
              <a:rPr lang="en-US" sz="900" dirty="0" err="1"/>
              <a:t>NextSeq</a:t>
            </a:r>
            <a:endParaRPr lang="en-US" sz="900" dirty="0"/>
          </a:p>
        </p:txBody>
      </p:sp>
      <p:sp>
        <p:nvSpPr>
          <p:cNvPr id="5" name="TextBox 4"/>
          <p:cNvSpPr txBox="1"/>
          <p:nvPr/>
        </p:nvSpPr>
        <p:spPr>
          <a:xfrm>
            <a:off x="5374252" y="4874946"/>
            <a:ext cx="38491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Figure adapted from </a:t>
            </a:r>
            <a:r>
              <a:rPr lang="en-US" sz="1050" dirty="0" err="1"/>
              <a:t>Hourdel</a:t>
            </a:r>
            <a:r>
              <a:rPr lang="en-US" sz="1050" dirty="0"/>
              <a:t> et al, Frontiers in Microbiology, 2020 </a:t>
            </a:r>
          </a:p>
        </p:txBody>
      </p:sp>
    </p:spTree>
    <p:extLst>
      <p:ext uri="{BB962C8B-B14F-4D97-AF65-F5344CB8AC3E}">
        <p14:creationId xmlns:p14="http://schemas.microsoft.com/office/powerpoint/2010/main" val="1837348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88376259"/>
              </p:ext>
            </p:extLst>
          </p:nvPr>
        </p:nvGraphicFramePr>
        <p:xfrm>
          <a:off x="-553085" y="1270899"/>
          <a:ext cx="5361317" cy="3751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Bioinformatics sequencing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D6F8F4-0FBC-EE4C-B159-E6CEB99B5C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0989"/>
          <a:stretch/>
        </p:blipFill>
        <p:spPr>
          <a:xfrm>
            <a:off x="5795423" y="3418113"/>
            <a:ext cx="2509209" cy="16735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316945-22B4-864F-83E3-D52026A2AF93}"/>
              </a:ext>
            </a:extLst>
          </p:cNvPr>
          <p:cNvSpPr txBox="1"/>
          <p:nvPr/>
        </p:nvSpPr>
        <p:spPr>
          <a:xfrm>
            <a:off x="5154390" y="2983246"/>
            <a:ext cx="36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External online (</a:t>
            </a:r>
            <a:r>
              <a:rPr lang="en-US" dirty="0" err="1"/>
              <a:t>Exatype</a:t>
            </a:r>
            <a:r>
              <a:rPr lang="en-US" dirty="0"/>
              <a:t>) pipeline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C99797-C614-E246-9FB5-2A69C22668F3}"/>
              </a:ext>
            </a:extLst>
          </p:cNvPr>
          <p:cNvSpPr txBox="1"/>
          <p:nvPr/>
        </p:nvSpPr>
        <p:spPr>
          <a:xfrm>
            <a:off x="4898520" y="928486"/>
            <a:ext cx="4081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Galaxy pipeline (online or local)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98520" y="1299479"/>
            <a:ext cx="4081074" cy="1542490"/>
            <a:chOff x="4943183" y="1014341"/>
            <a:chExt cx="4081074" cy="15424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4D74C5-1639-F64F-B12E-C204CF2FB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7687" r="18097" b="25175"/>
            <a:stretch/>
          </p:blipFill>
          <p:spPr>
            <a:xfrm>
              <a:off x="4943183" y="1014341"/>
              <a:ext cx="4081074" cy="154249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4D74C5-1639-F64F-B12E-C204CF2FB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92139" b="90217"/>
            <a:stretch/>
          </p:blipFill>
          <p:spPr>
            <a:xfrm>
              <a:off x="4943183" y="1014341"/>
              <a:ext cx="499623" cy="201684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3D6F8F4-0FBC-EE4C-B159-E6CEB99B5C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8092" b="91300"/>
          <a:stretch/>
        </p:blipFill>
        <p:spPr>
          <a:xfrm>
            <a:off x="5780321" y="3374423"/>
            <a:ext cx="549728" cy="16358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70603" y="1155126"/>
            <a:ext cx="299884" cy="288706"/>
          </a:xfrm>
          <a:prstGeom prst="ellipse">
            <a:avLst/>
          </a:prstGeom>
          <a:solidFill>
            <a:schemeClr val="bg1"/>
          </a:solidFill>
          <a:ln w="38100">
            <a:solidFill>
              <a:srgbClr val="8DAA5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770603" y="2563764"/>
            <a:ext cx="299884" cy="288706"/>
          </a:xfrm>
          <a:prstGeom prst="ellipse">
            <a:avLst/>
          </a:prstGeom>
          <a:solidFill>
            <a:schemeClr val="bg1"/>
          </a:solidFill>
          <a:ln w="38100">
            <a:solidFill>
              <a:srgbClr val="8DAA5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770603" y="3966190"/>
            <a:ext cx="299884" cy="288706"/>
          </a:xfrm>
          <a:prstGeom prst="ellipse">
            <a:avLst/>
          </a:prstGeom>
          <a:solidFill>
            <a:schemeClr val="bg1"/>
          </a:solidFill>
          <a:ln w="38100">
            <a:solidFill>
              <a:srgbClr val="8DAA5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95437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Galaxy vs </a:t>
            </a:r>
            <a:r>
              <a:rPr lang="en-US" b="1" dirty="0" err="1"/>
              <a:t>Exatype</a:t>
            </a:r>
            <a:r>
              <a:rPr lang="en-US" b="1" dirty="0"/>
              <a:t> workflows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0C9CD4-9CAD-6749-999D-6B6F6EEC0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36" b="49928"/>
          <a:stretch/>
        </p:blipFill>
        <p:spPr>
          <a:xfrm>
            <a:off x="2192594" y="1063229"/>
            <a:ext cx="4546228" cy="1692470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060C9CD4-9CAD-6749-999D-6B6F6EEC0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453" r="200"/>
          <a:stretch/>
        </p:blipFill>
        <p:spPr>
          <a:xfrm>
            <a:off x="2242226" y="3014933"/>
            <a:ext cx="4537116" cy="1692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1149" y="4734716"/>
            <a:ext cx="2292597" cy="300082"/>
          </a:xfrm>
          <a:prstGeom prst="rect">
            <a:avLst/>
          </a:prstGeom>
          <a:solidFill>
            <a:srgbClr val="70AD4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Overall similar outputs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2297" y="1485135"/>
            <a:ext cx="752168" cy="997509"/>
          </a:xfrm>
          <a:prstGeom prst="rect">
            <a:avLst/>
          </a:prstGeom>
          <a:solidFill>
            <a:srgbClr val="63A537"/>
          </a:solidFill>
          <a:ln>
            <a:solidFill>
              <a:srgbClr val="63A5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71446" y="1818965"/>
            <a:ext cx="752168" cy="663680"/>
          </a:xfrm>
          <a:prstGeom prst="rect">
            <a:avLst/>
          </a:prstGeom>
          <a:solidFill>
            <a:srgbClr val="63A537"/>
          </a:solidFill>
          <a:ln>
            <a:solidFill>
              <a:srgbClr val="63A5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28233" y="3612949"/>
            <a:ext cx="224495" cy="823834"/>
          </a:xfrm>
          <a:prstGeom prst="rect">
            <a:avLst/>
          </a:prstGeom>
          <a:solidFill>
            <a:srgbClr val="63A537"/>
          </a:solidFill>
          <a:ln>
            <a:solidFill>
              <a:srgbClr val="63A5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31149" y="4114799"/>
            <a:ext cx="232228" cy="317501"/>
          </a:xfrm>
          <a:prstGeom prst="rect">
            <a:avLst/>
          </a:prstGeom>
          <a:solidFill>
            <a:srgbClr val="63A537"/>
          </a:solidFill>
          <a:ln>
            <a:solidFill>
              <a:srgbClr val="63A5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52031" y="4273551"/>
            <a:ext cx="222420" cy="158750"/>
          </a:xfrm>
          <a:prstGeom prst="rect">
            <a:avLst/>
          </a:prstGeom>
          <a:solidFill>
            <a:srgbClr val="63A537"/>
          </a:solidFill>
          <a:ln>
            <a:solidFill>
              <a:srgbClr val="63A5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62680" y="3612949"/>
            <a:ext cx="232228" cy="823834"/>
          </a:xfrm>
          <a:prstGeom prst="rect">
            <a:avLst/>
          </a:prstGeom>
          <a:solidFill>
            <a:srgbClr val="63A537"/>
          </a:solidFill>
          <a:ln>
            <a:solidFill>
              <a:srgbClr val="63A5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73754" y="3111297"/>
            <a:ext cx="224070" cy="1325485"/>
          </a:xfrm>
          <a:prstGeom prst="rect">
            <a:avLst/>
          </a:prstGeom>
          <a:solidFill>
            <a:srgbClr val="63A537"/>
          </a:solidFill>
          <a:ln>
            <a:solidFill>
              <a:srgbClr val="63A5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97127" y="3613049"/>
            <a:ext cx="224914" cy="823733"/>
          </a:xfrm>
          <a:prstGeom prst="rect">
            <a:avLst/>
          </a:prstGeom>
          <a:solidFill>
            <a:srgbClr val="63A537"/>
          </a:solidFill>
          <a:ln>
            <a:solidFill>
              <a:srgbClr val="63A5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83630" y="1870709"/>
            <a:ext cx="106680" cy="99061"/>
          </a:xfrm>
          <a:prstGeom prst="rect">
            <a:avLst/>
          </a:prstGeom>
          <a:solidFill>
            <a:srgbClr val="00B3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07349" y="3826223"/>
            <a:ext cx="106680" cy="99061"/>
          </a:xfrm>
          <a:prstGeom prst="rect">
            <a:avLst/>
          </a:prstGeom>
          <a:solidFill>
            <a:srgbClr val="00B35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07349" y="3714750"/>
            <a:ext cx="106680" cy="1047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83630" y="1752370"/>
            <a:ext cx="106680" cy="11159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630129" y="1147853"/>
            <a:ext cx="752168" cy="132934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08391" y="1814462"/>
            <a:ext cx="752168" cy="6681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502694" y="3939459"/>
            <a:ext cx="225538" cy="49732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05611" y="4111904"/>
            <a:ext cx="225538" cy="3248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27380" y="4112418"/>
            <a:ext cx="225538" cy="3248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37142" y="3604674"/>
            <a:ext cx="225538" cy="83262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546904" y="3939459"/>
            <a:ext cx="225538" cy="49783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051528" y="3604674"/>
            <a:ext cx="225538" cy="8321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565342" y="3604963"/>
            <a:ext cx="225538" cy="83210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91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A8F627C-28A6-4D67-AB66-A0B7165CB8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41"/>
          <a:stretch/>
        </p:blipFill>
        <p:spPr>
          <a:xfrm>
            <a:off x="0" y="898189"/>
            <a:ext cx="7862810" cy="3910031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383240"/>
            <a:ext cx="8229600" cy="458318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Immunodominant</a:t>
            </a:r>
            <a:r>
              <a:rPr lang="en-US" sz="3600" b="1" dirty="0">
                <a:latin typeface="Calibri" panose="020F0502020204030204" pitchFamily="34" charset="0"/>
                <a:cs typeface="Times New Roman" panose="02020603050405020304" pitchFamily="18" charset="0"/>
              </a:rPr>
              <a:t> neutralizing targets spike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67847" y="4877560"/>
            <a:ext cx="3276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of Constantinos Kurt Wibmer, NICD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3100D7-DB83-4778-9B54-348968C69224}"/>
              </a:ext>
            </a:extLst>
          </p:cNvPr>
          <p:cNvSpPr txBox="1"/>
          <p:nvPr/>
        </p:nvSpPr>
        <p:spPr>
          <a:xfrm>
            <a:off x="73959" y="2454471"/>
            <a:ext cx="2353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rgbClr val="00D7D2"/>
                </a:solidFill>
              </a:rPr>
              <a:t>N-Terminal Domain</a:t>
            </a:r>
          </a:p>
          <a:p>
            <a:pPr algn="r"/>
            <a:r>
              <a:rPr lang="en-US" sz="2100" dirty="0">
                <a:solidFill>
                  <a:srgbClr val="00D7D2"/>
                </a:solidFill>
              </a:rPr>
              <a:t>NTD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1FD1F-6128-4965-ADB8-D486F115388C}"/>
              </a:ext>
            </a:extLst>
          </p:cNvPr>
          <p:cNvSpPr txBox="1"/>
          <p:nvPr/>
        </p:nvSpPr>
        <p:spPr>
          <a:xfrm>
            <a:off x="5424116" y="1886519"/>
            <a:ext cx="29831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DFDA00"/>
                </a:solidFill>
              </a:rPr>
              <a:t>Receptor Binding Domain</a:t>
            </a:r>
          </a:p>
          <a:p>
            <a:r>
              <a:rPr lang="en-US" sz="2100" dirty="0">
                <a:solidFill>
                  <a:srgbClr val="DFDA00"/>
                </a:solidFill>
              </a:rPr>
              <a:t>RBD</a:t>
            </a:r>
          </a:p>
        </p:txBody>
      </p:sp>
      <p:pic>
        <p:nvPicPr>
          <p:cNvPr id="11" name="Picture 10" descr="Chart, bubble chart&#10;&#10;Description automatically generated">
            <a:extLst>
              <a:ext uri="{FF2B5EF4-FFF2-40B4-BE49-F238E27FC236}">
                <a16:creationId xmlns:a16="http://schemas.microsoft.com/office/drawing/2014/main" id="{87D200A8-B5C7-4F8B-84E6-D2609E8E5E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4" t="90367" r="59974" b="-1"/>
          <a:stretch/>
        </p:blipFill>
        <p:spPr>
          <a:xfrm>
            <a:off x="1522765" y="1485900"/>
            <a:ext cx="269169" cy="320039"/>
          </a:xfrm>
          <a:prstGeom prst="rect">
            <a:avLst/>
          </a:prstGeom>
        </p:spPr>
      </p:pic>
      <p:pic>
        <p:nvPicPr>
          <p:cNvPr id="12" name="Picture 11" descr="Chart, bubble chart&#10;&#10;Description automatically generated">
            <a:extLst>
              <a:ext uri="{FF2B5EF4-FFF2-40B4-BE49-F238E27FC236}">
                <a16:creationId xmlns:a16="http://schemas.microsoft.com/office/drawing/2014/main" id="{09B211CE-A798-4621-AC71-30C988F03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4" t="90367" r="59974" b="-1"/>
          <a:stretch/>
        </p:blipFill>
        <p:spPr>
          <a:xfrm rot="19914379">
            <a:off x="1678976" y="2001082"/>
            <a:ext cx="269169" cy="320039"/>
          </a:xfrm>
          <a:prstGeom prst="rect">
            <a:avLst/>
          </a:prstGeom>
        </p:spPr>
      </p:pic>
      <p:pic>
        <p:nvPicPr>
          <p:cNvPr id="13" name="Picture 12" descr="Chart, bubble chart&#10;&#10;Description automatically generated">
            <a:extLst>
              <a:ext uri="{FF2B5EF4-FFF2-40B4-BE49-F238E27FC236}">
                <a16:creationId xmlns:a16="http://schemas.microsoft.com/office/drawing/2014/main" id="{66A6744D-3C27-4B5F-A660-1D4D2BCC7D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4" t="90367" r="59974" b="-1"/>
          <a:stretch/>
        </p:blipFill>
        <p:spPr>
          <a:xfrm rot="4232206">
            <a:off x="2292892" y="1145668"/>
            <a:ext cx="269169" cy="320039"/>
          </a:xfrm>
          <a:prstGeom prst="rect">
            <a:avLst/>
          </a:prstGeom>
        </p:spPr>
      </p:pic>
      <p:pic>
        <p:nvPicPr>
          <p:cNvPr id="14" name="Picture 13" descr="Chart, bubble chart&#10;&#10;Description automatically generated">
            <a:extLst>
              <a:ext uri="{FF2B5EF4-FFF2-40B4-BE49-F238E27FC236}">
                <a16:creationId xmlns:a16="http://schemas.microsoft.com/office/drawing/2014/main" id="{54CE1EFE-320B-43FF-8224-1C50C5CB6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4" t="90367" r="59974" b="-1"/>
          <a:stretch/>
        </p:blipFill>
        <p:spPr>
          <a:xfrm rot="5400000">
            <a:off x="3984531" y="826970"/>
            <a:ext cx="269169" cy="320039"/>
          </a:xfrm>
          <a:prstGeom prst="rect">
            <a:avLst/>
          </a:prstGeom>
        </p:spPr>
      </p:pic>
      <p:pic>
        <p:nvPicPr>
          <p:cNvPr id="16" name="Picture 15" descr="Chart, bubble chart&#10;&#10;Description automatically generated">
            <a:extLst>
              <a:ext uri="{FF2B5EF4-FFF2-40B4-BE49-F238E27FC236}">
                <a16:creationId xmlns:a16="http://schemas.microsoft.com/office/drawing/2014/main" id="{D4FF1A4F-1192-4ECD-8D8B-374EE3B86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4" t="90367" r="59974" b="-1"/>
          <a:stretch/>
        </p:blipFill>
        <p:spPr>
          <a:xfrm rot="7765302">
            <a:off x="4353629" y="1129524"/>
            <a:ext cx="269169" cy="320039"/>
          </a:xfrm>
          <a:prstGeom prst="rect">
            <a:avLst/>
          </a:prstGeom>
        </p:spPr>
      </p:pic>
      <p:pic>
        <p:nvPicPr>
          <p:cNvPr id="17" name="Picture 16" descr="Chart, bubble chart&#10;&#10;Description automatically generated">
            <a:extLst>
              <a:ext uri="{FF2B5EF4-FFF2-40B4-BE49-F238E27FC236}">
                <a16:creationId xmlns:a16="http://schemas.microsoft.com/office/drawing/2014/main" id="{F8F8A6DD-72E4-4626-9A3E-C05225AEA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54" t="90367" r="59974" b="-1"/>
          <a:stretch/>
        </p:blipFill>
        <p:spPr>
          <a:xfrm rot="1558820">
            <a:off x="3392843" y="1187694"/>
            <a:ext cx="269169" cy="32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43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018534-51FD-46C6-B810-BBB604878652}"/>
              </a:ext>
            </a:extLst>
          </p:cNvPr>
          <p:cNvCxnSpPr>
            <a:cxnSpLocks/>
          </p:cNvCxnSpPr>
          <p:nvPr/>
        </p:nvCxnSpPr>
        <p:spPr>
          <a:xfrm flipH="1">
            <a:off x="4154674" y="1734671"/>
            <a:ext cx="993589" cy="224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F503D9-4B3E-424B-9C23-FCDDDF3B7B3A}"/>
              </a:ext>
            </a:extLst>
          </p:cNvPr>
          <p:cNvCxnSpPr>
            <a:cxnSpLocks/>
          </p:cNvCxnSpPr>
          <p:nvPr/>
        </p:nvCxnSpPr>
        <p:spPr>
          <a:xfrm flipH="1">
            <a:off x="3972392" y="1308846"/>
            <a:ext cx="117587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CA6677-D315-40AE-BC07-623152585710}"/>
              </a:ext>
            </a:extLst>
          </p:cNvPr>
          <p:cNvCxnSpPr>
            <a:cxnSpLocks/>
          </p:cNvCxnSpPr>
          <p:nvPr/>
        </p:nvCxnSpPr>
        <p:spPr>
          <a:xfrm flipH="1">
            <a:off x="1439863" y="1883822"/>
            <a:ext cx="71173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E613BB96-8730-4ADC-A905-70A885F0C1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67" r="24873"/>
          <a:stretch/>
        </p:blipFill>
        <p:spPr>
          <a:xfrm>
            <a:off x="1663022" y="898188"/>
            <a:ext cx="3998192" cy="3921461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383240"/>
            <a:ext cx="8229600" cy="45831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6F4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Mutations Specific to 501Y.V2 (B.1.351)</a:t>
            </a:r>
            <a:endParaRPr lang="en-US" dirty="0">
              <a:solidFill>
                <a:srgbClr val="006F4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1C59C-FD94-48C8-A1A0-7726D5914515}"/>
              </a:ext>
            </a:extLst>
          </p:cNvPr>
          <p:cNvSpPr txBox="1"/>
          <p:nvPr/>
        </p:nvSpPr>
        <p:spPr>
          <a:xfrm>
            <a:off x="820271" y="1155571"/>
            <a:ext cx="6881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100" dirty="0">
                <a:solidFill>
                  <a:srgbClr val="00D7D2"/>
                </a:solidFill>
              </a:rPr>
              <a:t>NTD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08A82-16C3-43CF-ABAA-C81B74F3E0B6}"/>
              </a:ext>
            </a:extLst>
          </p:cNvPr>
          <p:cNvSpPr txBox="1"/>
          <p:nvPr/>
        </p:nvSpPr>
        <p:spPr>
          <a:xfrm>
            <a:off x="5085443" y="1957312"/>
            <a:ext cx="8517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DFDA00"/>
                </a:solidFill>
              </a:rPr>
              <a:t>RBD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B52193-FEBD-4E25-91CD-39BBD8683ED4}"/>
              </a:ext>
            </a:extLst>
          </p:cNvPr>
          <p:cNvCxnSpPr>
            <a:cxnSpLocks/>
          </p:cNvCxnSpPr>
          <p:nvPr/>
        </p:nvCxnSpPr>
        <p:spPr>
          <a:xfrm flipH="1">
            <a:off x="1439863" y="1734671"/>
            <a:ext cx="8663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B3FDDC-379F-410F-82FF-AEFA86F15DE3}"/>
              </a:ext>
            </a:extLst>
          </p:cNvPr>
          <p:cNvCxnSpPr>
            <a:cxnSpLocks/>
          </p:cNvCxnSpPr>
          <p:nvPr/>
        </p:nvCxnSpPr>
        <p:spPr>
          <a:xfrm flipH="1">
            <a:off x="1439863" y="2032973"/>
            <a:ext cx="9986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939E9E-0357-4D7F-AF75-2E83225359BE}"/>
              </a:ext>
            </a:extLst>
          </p:cNvPr>
          <p:cNvCxnSpPr>
            <a:cxnSpLocks/>
          </p:cNvCxnSpPr>
          <p:nvPr/>
        </p:nvCxnSpPr>
        <p:spPr>
          <a:xfrm flipH="1">
            <a:off x="1439863" y="2387079"/>
            <a:ext cx="998608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BBD4FE-A23B-4D5A-92FF-A4AD868A559E}"/>
              </a:ext>
            </a:extLst>
          </p:cNvPr>
          <p:cNvCxnSpPr>
            <a:cxnSpLocks/>
          </p:cNvCxnSpPr>
          <p:nvPr/>
        </p:nvCxnSpPr>
        <p:spPr>
          <a:xfrm flipH="1">
            <a:off x="1439863" y="3420261"/>
            <a:ext cx="1864916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F8E42A2-EB7C-4348-86F8-3040F34968C4}"/>
              </a:ext>
            </a:extLst>
          </p:cNvPr>
          <p:cNvCxnSpPr>
            <a:cxnSpLocks/>
          </p:cNvCxnSpPr>
          <p:nvPr/>
        </p:nvCxnSpPr>
        <p:spPr>
          <a:xfrm flipH="1">
            <a:off x="1439863" y="3236484"/>
            <a:ext cx="179876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FB78BD-21EC-4884-BE65-7915AE7E9681}"/>
              </a:ext>
            </a:extLst>
          </p:cNvPr>
          <p:cNvCxnSpPr>
            <a:cxnSpLocks/>
          </p:cNvCxnSpPr>
          <p:nvPr/>
        </p:nvCxnSpPr>
        <p:spPr>
          <a:xfrm flipH="1">
            <a:off x="4651468" y="1463489"/>
            <a:ext cx="49679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406EB5C-7F98-43C7-8AAF-86AE5D0D6514}"/>
              </a:ext>
            </a:extLst>
          </p:cNvPr>
          <p:cNvSpPr txBox="1"/>
          <p:nvPr/>
        </p:nvSpPr>
        <p:spPr>
          <a:xfrm>
            <a:off x="777755" y="1580113"/>
            <a:ext cx="66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L18F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A7E958-6252-4606-A045-279BF4C532A7}"/>
              </a:ext>
            </a:extLst>
          </p:cNvPr>
          <p:cNvSpPr txBox="1"/>
          <p:nvPr/>
        </p:nvSpPr>
        <p:spPr>
          <a:xfrm>
            <a:off x="0" y="1725789"/>
            <a:ext cx="1441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R246I / </a:t>
            </a:r>
            <a:r>
              <a:rPr lang="el-GR" sz="1400" dirty="0"/>
              <a:t>Δ</a:t>
            </a:r>
            <a:r>
              <a:rPr lang="en-US" sz="1400" dirty="0"/>
              <a:t>242-244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41F827-532B-4F18-B048-76F18BB64F6D}"/>
              </a:ext>
            </a:extLst>
          </p:cNvPr>
          <p:cNvSpPr txBox="1"/>
          <p:nvPr/>
        </p:nvSpPr>
        <p:spPr>
          <a:xfrm>
            <a:off x="777755" y="1878188"/>
            <a:ext cx="66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D80A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CFA0D85-AB55-4BD7-B28E-6131DE584708}"/>
              </a:ext>
            </a:extLst>
          </p:cNvPr>
          <p:cNvSpPr txBox="1"/>
          <p:nvPr/>
        </p:nvSpPr>
        <p:spPr>
          <a:xfrm>
            <a:off x="564776" y="2205405"/>
            <a:ext cx="874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D215G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B7B981-5B4F-4B84-B94C-9CA0053E4DDE}"/>
              </a:ext>
            </a:extLst>
          </p:cNvPr>
          <p:cNvSpPr txBox="1"/>
          <p:nvPr/>
        </p:nvSpPr>
        <p:spPr>
          <a:xfrm>
            <a:off x="564776" y="3057057"/>
            <a:ext cx="871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D614G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3AF7949-C8E7-4E99-921D-D0D0D2482222}"/>
              </a:ext>
            </a:extLst>
          </p:cNvPr>
          <p:cNvSpPr txBox="1"/>
          <p:nvPr/>
        </p:nvSpPr>
        <p:spPr>
          <a:xfrm>
            <a:off x="777744" y="3249801"/>
            <a:ext cx="66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A701V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27F38A-DDD8-49D7-B184-8260A4D5F531}"/>
              </a:ext>
            </a:extLst>
          </p:cNvPr>
          <p:cNvSpPr txBox="1"/>
          <p:nvPr/>
        </p:nvSpPr>
        <p:spPr>
          <a:xfrm>
            <a:off x="5159256" y="1154957"/>
            <a:ext cx="66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N501Y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312397-AD96-4C78-B001-99A452CADC9E}"/>
              </a:ext>
            </a:extLst>
          </p:cNvPr>
          <p:cNvSpPr txBox="1"/>
          <p:nvPr/>
        </p:nvSpPr>
        <p:spPr>
          <a:xfrm>
            <a:off x="5159256" y="1307357"/>
            <a:ext cx="66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E484K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104911-F7EC-430A-9063-EF1ABC3A69E7}"/>
              </a:ext>
            </a:extLst>
          </p:cNvPr>
          <p:cNvSpPr txBox="1"/>
          <p:nvPr/>
        </p:nvSpPr>
        <p:spPr>
          <a:xfrm>
            <a:off x="5159256" y="1574059"/>
            <a:ext cx="663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K417N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2F85711-25EC-4DC4-BEFB-7FE556014680}"/>
              </a:ext>
            </a:extLst>
          </p:cNvPr>
          <p:cNvSpPr/>
          <p:nvPr/>
        </p:nvSpPr>
        <p:spPr>
          <a:xfrm>
            <a:off x="60512" y="1580112"/>
            <a:ext cx="1376139" cy="933069"/>
          </a:xfrm>
          <a:prstGeom prst="roundRect">
            <a:avLst/>
          </a:prstGeom>
          <a:solidFill>
            <a:srgbClr val="00D7D2">
              <a:alpha val="10000"/>
            </a:srgb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B177A61-1EB9-47F4-9091-8C70011F39AD}"/>
              </a:ext>
            </a:extLst>
          </p:cNvPr>
          <p:cNvSpPr/>
          <p:nvPr/>
        </p:nvSpPr>
        <p:spPr>
          <a:xfrm>
            <a:off x="5148534" y="1135843"/>
            <a:ext cx="1000982" cy="813981"/>
          </a:xfrm>
          <a:prstGeom prst="roundRect">
            <a:avLst/>
          </a:prstGeom>
          <a:solidFill>
            <a:srgbClr val="DFDA00">
              <a:alpha val="10000"/>
            </a:srgbClr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867847" y="4877560"/>
            <a:ext cx="3276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courtesy of Constantinos Kurt Wibmer, NICD</a:t>
            </a:r>
          </a:p>
        </p:txBody>
      </p:sp>
    </p:spTree>
    <p:extLst>
      <p:ext uri="{BB962C8B-B14F-4D97-AF65-F5344CB8AC3E}">
        <p14:creationId xmlns:p14="http://schemas.microsoft.com/office/powerpoint/2010/main" val="402521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08" y="918880"/>
            <a:ext cx="3505504" cy="3529890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383240"/>
            <a:ext cx="8229600" cy="45831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Coronavirus phylogeny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01437" y="4836267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Chan </a:t>
            </a:r>
            <a:r>
              <a:rPr lang="en-US" sz="1100" i="1" dirty="0"/>
              <a:t>et al 2015 </a:t>
            </a:r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Micobiol</a:t>
            </a:r>
            <a:r>
              <a:rPr lang="en-US" sz="1100" dirty="0"/>
              <a:t> Rev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107872" y="1200151"/>
            <a:ext cx="4320511" cy="3248619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Nidovirus</a:t>
            </a:r>
            <a:r>
              <a:rPr lang="en-US" dirty="0"/>
              <a:t> family</a:t>
            </a:r>
          </a:p>
          <a:p>
            <a:endParaRPr lang="en-US" dirty="0"/>
          </a:p>
          <a:p>
            <a:r>
              <a:rPr lang="en-US" dirty="0" err="1"/>
              <a:t>Coronaviridae</a:t>
            </a:r>
            <a:endParaRPr lang="en-US" dirty="0"/>
          </a:p>
          <a:p>
            <a:pPr lvl="1"/>
            <a:r>
              <a:rPr lang="en-US" dirty="0"/>
              <a:t>Alpha, beta and gamma</a:t>
            </a:r>
          </a:p>
          <a:p>
            <a:pPr lvl="1"/>
            <a:r>
              <a:rPr lang="en-US" dirty="0"/>
              <a:t>Single strand positive sense RNA</a:t>
            </a:r>
          </a:p>
          <a:p>
            <a:pPr lvl="1"/>
            <a:r>
              <a:rPr lang="en-US" dirty="0"/>
              <a:t>26-32 </a:t>
            </a:r>
            <a:r>
              <a:rPr lang="en-US" dirty="0" err="1"/>
              <a:t>kbp</a:t>
            </a:r>
            <a:r>
              <a:rPr lang="en-US" dirty="0"/>
              <a:t> genomes</a:t>
            </a:r>
          </a:p>
          <a:p>
            <a:endParaRPr lang="en-US" dirty="0"/>
          </a:p>
          <a:p>
            <a:r>
              <a:rPr lang="en-US" dirty="0"/>
              <a:t>Human coronaviruses pre-2019</a:t>
            </a:r>
          </a:p>
          <a:p>
            <a:pPr lvl="1"/>
            <a:r>
              <a:rPr lang="en-US" dirty="0"/>
              <a:t>Common cold coronaviruses “CCC” (HKU1, OC43, 229E, NL63)</a:t>
            </a:r>
          </a:p>
          <a:p>
            <a:pPr lvl="1"/>
            <a:r>
              <a:rPr lang="en-US" dirty="0"/>
              <a:t>SARS-</a:t>
            </a:r>
            <a:r>
              <a:rPr lang="en-US" dirty="0" err="1"/>
              <a:t>CoV</a:t>
            </a:r>
            <a:r>
              <a:rPr lang="en-US" dirty="0"/>
              <a:t> and MERS-</a:t>
            </a:r>
            <a:r>
              <a:rPr lang="en-US" dirty="0" err="1"/>
              <a:t>CoV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03103">
            <a:off x="604911" y="3179089"/>
            <a:ext cx="472463" cy="187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357788" y="3702405"/>
            <a:ext cx="409935" cy="1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72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Importance of genomic surveillance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0977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Contribute to understanding transmission dynamics and epidemiology</a:t>
            </a:r>
          </a:p>
          <a:p>
            <a:pPr lvl="1"/>
            <a:r>
              <a:rPr lang="en-US" dirty="0"/>
              <a:t>Estimate R0, outbreak size</a:t>
            </a:r>
          </a:p>
          <a:p>
            <a:pPr lvl="1"/>
            <a:endParaRPr lang="en-US" dirty="0"/>
          </a:p>
          <a:p>
            <a:r>
              <a:rPr lang="en-US" b="1" dirty="0"/>
              <a:t>Identify, characterize and monitor the spread of new variants</a:t>
            </a:r>
          </a:p>
          <a:p>
            <a:pPr lvl="1"/>
            <a:r>
              <a:rPr lang="en-US" dirty="0"/>
              <a:t>Mechanistic changes and biological implications of mutations</a:t>
            </a:r>
          </a:p>
          <a:p>
            <a:pPr lvl="1"/>
            <a:r>
              <a:rPr lang="en-US" dirty="0"/>
              <a:t>Preliminary data on impact on effectiveness of vaccines/therapeutics</a:t>
            </a:r>
          </a:p>
          <a:p>
            <a:pPr lvl="1"/>
            <a:r>
              <a:rPr lang="en-US" dirty="0"/>
              <a:t>Understanding changes in transmissibility and impact on clinical outcomes</a:t>
            </a:r>
          </a:p>
          <a:p>
            <a:pPr lvl="1"/>
            <a:endParaRPr lang="en-US" dirty="0"/>
          </a:p>
          <a:p>
            <a:r>
              <a:rPr lang="en-US" b="1" dirty="0"/>
              <a:t>Managing and controlling epidemic</a:t>
            </a:r>
          </a:p>
          <a:p>
            <a:pPr lvl="1"/>
            <a:r>
              <a:rPr lang="en-US" dirty="0"/>
              <a:t>Identification of transmission clusters and virus mutations</a:t>
            </a:r>
          </a:p>
          <a:p>
            <a:pPr lvl="1"/>
            <a:r>
              <a:rPr lang="en-US" dirty="0"/>
              <a:t>Informing the updating of vaccine </a:t>
            </a:r>
            <a:r>
              <a:rPr lang="en-US" dirty="0" err="1"/>
              <a:t>immunogens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47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172" y="2913490"/>
            <a:ext cx="1438139" cy="1438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Acknowledgments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8" t="29653" r="36510" b="35242"/>
          <a:stretch/>
        </p:blipFill>
        <p:spPr>
          <a:xfrm>
            <a:off x="361284" y="1005091"/>
            <a:ext cx="1380801" cy="14448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745" y="1005092"/>
            <a:ext cx="1463103" cy="1444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524" y="1002165"/>
            <a:ext cx="1070089" cy="14477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1833" y="992031"/>
            <a:ext cx="1458495" cy="14781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0359" y="992031"/>
            <a:ext cx="1457874" cy="14578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7" b="29270"/>
          <a:stretch/>
        </p:blipFill>
        <p:spPr>
          <a:xfrm>
            <a:off x="295475" y="2781969"/>
            <a:ext cx="2893219" cy="21161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1520" y="2395248"/>
            <a:ext cx="8491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Thabo Mohale          Arshad Ismail   Cathrine Scheepers           Mushal Allam          Stanford Kwenda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4414" y="2781969"/>
            <a:ext cx="21991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Daniel Amoako</a:t>
            </a:r>
          </a:p>
          <a:p>
            <a:r>
              <a:rPr lang="en-US" sz="1600" dirty="0"/>
              <a:t>Noxolo Ntuli</a:t>
            </a:r>
          </a:p>
          <a:p>
            <a:r>
              <a:rPr lang="en-US" sz="1600" dirty="0" err="1"/>
              <a:t>Boishoko</a:t>
            </a:r>
            <a:r>
              <a:rPr lang="en-US" sz="1600" dirty="0"/>
              <a:t> Mahlangu</a:t>
            </a:r>
          </a:p>
          <a:p>
            <a:r>
              <a:rPr lang="en-US" sz="1600" dirty="0"/>
              <a:t>Anele Mnguni</a:t>
            </a:r>
          </a:p>
          <a:p>
            <a:r>
              <a:rPr lang="en-US" sz="1600" dirty="0"/>
              <a:t>Zamantungwa Khumalo </a:t>
            </a:r>
          </a:p>
          <a:p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4414" y="4006566"/>
            <a:ext cx="32052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Amelia Buys</a:t>
            </a:r>
          </a:p>
          <a:p>
            <a:r>
              <a:rPr lang="en-US" sz="1600" dirty="0"/>
              <a:t>Linda de Gouveia</a:t>
            </a:r>
          </a:p>
          <a:p>
            <a:r>
              <a:rPr lang="en-US" sz="1600" dirty="0"/>
              <a:t>Noluthando Duma</a:t>
            </a:r>
          </a:p>
          <a:p>
            <a:r>
              <a:rPr lang="en-US" sz="1600" dirty="0"/>
              <a:t>NICD SARS-CoV-2 Sequencing Group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5612" y="2913490"/>
            <a:ext cx="1435023" cy="14414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86544" y="4308009"/>
            <a:ext cx="3129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Anne von Gottberg       Lynn Morris</a:t>
            </a:r>
          </a:p>
        </p:txBody>
      </p:sp>
    </p:spTree>
    <p:extLst>
      <p:ext uri="{BB962C8B-B14F-4D97-AF65-F5344CB8AC3E}">
        <p14:creationId xmlns:p14="http://schemas.microsoft.com/office/powerpoint/2010/main" val="1193673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7630" b="18282"/>
          <a:stretch/>
        </p:blipFill>
        <p:spPr>
          <a:xfrm>
            <a:off x="125438" y="4248149"/>
            <a:ext cx="2051977" cy="80645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75082" y="1387809"/>
            <a:ext cx="2118175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ZA" sz="1200" dirty="0"/>
              <a:t>Adriano Mendes 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Allison J. Glass</a:t>
            </a:r>
            <a:endParaRPr lang="en-US" sz="1200" dirty="0"/>
          </a:p>
          <a:p>
            <a:pPr marL="0" indent="0">
              <a:buNone/>
            </a:pPr>
            <a:r>
              <a:rPr lang="en-ZA" sz="1200" dirty="0" err="1"/>
              <a:t>Andries</a:t>
            </a:r>
            <a:r>
              <a:rPr lang="en-ZA" sz="1200" dirty="0"/>
              <a:t> Dreyer 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Christa Viljoen 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Elias </a:t>
            </a:r>
            <a:r>
              <a:rPr lang="en-ZA" sz="1200" dirty="0" err="1"/>
              <a:t>Bereda</a:t>
            </a:r>
            <a:r>
              <a:rPr lang="en-ZA" sz="1200" dirty="0"/>
              <a:t> 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Eugenne Elliott</a:t>
            </a:r>
          </a:p>
          <a:p>
            <a:pPr marL="0" indent="0">
              <a:buNone/>
            </a:pPr>
            <a:r>
              <a:rPr lang="en-ZA" sz="1200" dirty="0" err="1"/>
              <a:t>Florah</a:t>
            </a:r>
            <a:r>
              <a:rPr lang="en-ZA" sz="1200" dirty="0"/>
              <a:t> </a:t>
            </a:r>
            <a:r>
              <a:rPr lang="en-ZA" sz="1200" dirty="0" err="1"/>
              <a:t>Mnyameni</a:t>
            </a:r>
            <a:endParaRPr lang="en-ZA" sz="1200" dirty="0"/>
          </a:p>
          <a:p>
            <a:pPr marL="0" indent="0">
              <a:buNone/>
            </a:pPr>
            <a:r>
              <a:rPr lang="en-ZA" sz="1200" dirty="0"/>
              <a:t>Florette K. Treurnicht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Gloria Selabe 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Howard Newman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Jeannette </a:t>
            </a:r>
            <a:r>
              <a:rPr lang="en-ZA" sz="1200" dirty="0" err="1"/>
              <a:t>Wadula</a:t>
            </a:r>
            <a:r>
              <a:rPr lang="en-ZA" sz="1200" dirty="0"/>
              <a:t> 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Kathleen Subramoney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Lia Rotherham </a:t>
            </a:r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A234A5-0710-43AE-B4F8-13D3FBC4176B}"/>
              </a:ext>
            </a:extLst>
          </p:cNvPr>
          <p:cNvSpPr/>
          <p:nvPr/>
        </p:nvSpPr>
        <p:spPr>
          <a:xfrm>
            <a:off x="2622550" y="127000"/>
            <a:ext cx="3917950" cy="812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National sequencing collaborators and funders</a:t>
            </a:r>
          </a:p>
        </p:txBody>
      </p:sp>
      <p:sp>
        <p:nvSpPr>
          <p:cNvPr id="15" name="Content Placeholder 5"/>
          <p:cNvSpPr txBox="1">
            <a:spLocks/>
          </p:cNvSpPr>
          <p:nvPr/>
        </p:nvSpPr>
        <p:spPr>
          <a:xfrm>
            <a:off x="2244939" y="1418829"/>
            <a:ext cx="2469243" cy="2516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ZA" sz="1200" dirty="0"/>
              <a:t>Marianne </a:t>
            </a:r>
            <a:r>
              <a:rPr lang="en-ZA" sz="1200" dirty="0" err="1"/>
              <a:t>Wolfaardt</a:t>
            </a:r>
            <a:r>
              <a:rPr lang="en-ZA" sz="1200" dirty="0"/>
              <a:t> </a:t>
            </a:r>
            <a:endParaRPr lang="en-US" sz="1200" dirty="0"/>
          </a:p>
          <a:p>
            <a:pPr marL="0" indent="0">
              <a:buNone/>
            </a:pPr>
            <a:r>
              <a:rPr lang="en-ZA" sz="1200" dirty="0" err="1"/>
              <a:t>Marietjie</a:t>
            </a:r>
            <a:r>
              <a:rPr lang="en-ZA" sz="1200" dirty="0"/>
              <a:t> Venter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Michaela Davis 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Simnikiwe </a:t>
            </a:r>
            <a:r>
              <a:rPr lang="en-ZA" sz="1200" dirty="0" err="1"/>
              <a:t>Mayaphi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Warren Lowman</a:t>
            </a:r>
            <a:endParaRPr lang="en-US" sz="1200" dirty="0"/>
          </a:p>
          <a:p>
            <a:pPr marL="0" indent="0">
              <a:buNone/>
            </a:pPr>
            <a:r>
              <a:rPr lang="en-ZA" sz="1200" dirty="0"/>
              <a:t>Zinhle Makatini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18307"/>
          <a:stretch/>
        </p:blipFill>
        <p:spPr>
          <a:xfrm>
            <a:off x="3999830" y="1142208"/>
            <a:ext cx="4471247" cy="2565825"/>
          </a:xfrm>
          <a:prstGeom prst="rect">
            <a:avLst/>
          </a:prstGeom>
        </p:spPr>
      </p:pic>
      <p:pic>
        <p:nvPicPr>
          <p:cNvPr id="10" name="Picture 2" descr="Wellcome Trust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445" y="4332402"/>
            <a:ext cx="777382" cy="77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outh African Medical Research Council |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642" y="4325180"/>
            <a:ext cx="1419718" cy="75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CDC responds to broad challenges facing US cancer survivo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157" y="3514339"/>
            <a:ext cx="1123279" cy="81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A-Department-of-Health-Logo - Relocation Afric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68" y="3063350"/>
            <a:ext cx="2286000" cy="82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BF63CC-971D-47B3-9E40-E93B48187E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3257" y="4401889"/>
            <a:ext cx="1824021" cy="6384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2634" y="4188502"/>
            <a:ext cx="2258647" cy="88710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514870" y="948414"/>
            <a:ext cx="1363478" cy="55324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/>
              <a:t>NGS-SA</a:t>
            </a:r>
          </a:p>
        </p:txBody>
      </p:sp>
    </p:spTree>
    <p:extLst>
      <p:ext uri="{BB962C8B-B14F-4D97-AF65-F5344CB8AC3E}">
        <p14:creationId xmlns:p14="http://schemas.microsoft.com/office/powerpoint/2010/main" val="2011843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18" y="1042275"/>
            <a:ext cx="8602202" cy="3700593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383240"/>
            <a:ext cx="8229600" cy="45831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SARS-CoV-2 origin and animal reservoir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00041" y="4807745"/>
            <a:ext cx="29754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Lu </a:t>
            </a:r>
            <a:r>
              <a:rPr lang="en-US" sz="1100" i="1" dirty="0"/>
              <a:t>et al</a:t>
            </a:r>
            <a:r>
              <a:rPr lang="en-US" sz="1100" dirty="0"/>
              <a:t> 2020 Lancet, Tang </a:t>
            </a:r>
            <a:r>
              <a:rPr lang="en-US" sz="1100" i="1" dirty="0"/>
              <a:t>et al</a:t>
            </a:r>
            <a:r>
              <a:rPr lang="en-US" sz="1100" dirty="0"/>
              <a:t> 2020 Natl </a:t>
            </a:r>
            <a:r>
              <a:rPr lang="en-US" sz="1100" dirty="0" err="1"/>
              <a:t>Sci</a:t>
            </a:r>
            <a:r>
              <a:rPr lang="en-US" sz="1100" dirty="0"/>
              <a:t> Rev</a:t>
            </a:r>
          </a:p>
          <a:p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A7CFE-CA5F-8145-9D56-64E54F6F8BEE}"/>
              </a:ext>
            </a:extLst>
          </p:cNvPr>
          <p:cNvSpPr txBox="1"/>
          <p:nvPr/>
        </p:nvSpPr>
        <p:spPr>
          <a:xfrm>
            <a:off x="217770" y="1239424"/>
            <a:ext cx="4201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Zoonotic origin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80% sequence identity to SARS-CoV-1</a:t>
            </a:r>
            <a:endParaRPr lang="en-US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dirty="0"/>
              <a:t>Most closely related to bat or pangolin </a:t>
            </a:r>
            <a:r>
              <a:rPr lang="en-GB" dirty="0" err="1"/>
              <a:t>betacoronaviruses</a:t>
            </a:r>
            <a:r>
              <a:rPr lang="en-GB" dirty="0"/>
              <a:t> (&gt;95% similarity)</a:t>
            </a:r>
          </a:p>
        </p:txBody>
      </p:sp>
    </p:spTree>
    <p:extLst>
      <p:ext uri="{BB962C8B-B14F-4D97-AF65-F5344CB8AC3E}">
        <p14:creationId xmlns:p14="http://schemas.microsoft.com/office/powerpoint/2010/main" val="27307677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SARS-CoV-2 genome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93269" y="922273"/>
            <a:ext cx="7908473" cy="3394472"/>
          </a:xfrm>
        </p:spPr>
        <p:txBody>
          <a:bodyPr>
            <a:normAutofit/>
          </a:bodyPr>
          <a:lstStyle/>
          <a:p>
            <a:r>
              <a:rPr lang="en-US" dirty="0"/>
              <a:t>SARS-CoV-2 genome encodes 29 viral components</a:t>
            </a:r>
          </a:p>
          <a:p>
            <a:pPr lvl="1"/>
            <a:r>
              <a:rPr lang="en-US" dirty="0"/>
              <a:t>4 structural proteins, 16 non-structural proteins, 9 accessory proteins</a:t>
            </a:r>
          </a:p>
        </p:txBody>
      </p:sp>
      <p:sp>
        <p:nvSpPr>
          <p:cNvPr id="14" name="AutoShape 6" descr="30 Differences between DNA and RNA (DNA vs RNA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19725" t="39221" r="21117" b="45612"/>
          <a:stretch/>
        </p:blipFill>
        <p:spPr>
          <a:xfrm>
            <a:off x="11154" y="2007084"/>
            <a:ext cx="8900139" cy="128360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42418" t="8285" r="43551" b="87067"/>
          <a:stretch/>
        </p:blipFill>
        <p:spPr>
          <a:xfrm>
            <a:off x="7236000" y="4601478"/>
            <a:ext cx="1752600" cy="326573"/>
          </a:xfrm>
          <a:prstGeom prst="rect">
            <a:avLst/>
          </a:prstGeom>
        </p:spPr>
      </p:pic>
      <p:pic>
        <p:nvPicPr>
          <p:cNvPr id="9" name="Picture 8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F88E69FD-EF5D-49E3-B816-C54F3E8ACE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2" t="24218" r="31344" b="26056"/>
          <a:stretch/>
        </p:blipFill>
        <p:spPr>
          <a:xfrm>
            <a:off x="2731456" y="3089470"/>
            <a:ext cx="3810335" cy="18705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D8EB36-4CF0-47CB-8190-8A0CAC35DDB9}"/>
              </a:ext>
            </a:extLst>
          </p:cNvPr>
          <p:cNvSpPr txBox="1"/>
          <p:nvPr/>
        </p:nvSpPr>
        <p:spPr>
          <a:xfrm>
            <a:off x="3849845" y="4928312"/>
            <a:ext cx="18253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Created with BioRender.com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27ED07-859A-4395-9ADA-B1980026C0BC}"/>
              </a:ext>
            </a:extLst>
          </p:cNvPr>
          <p:cNvCxnSpPr/>
          <p:nvPr/>
        </p:nvCxnSpPr>
        <p:spPr>
          <a:xfrm flipH="1">
            <a:off x="2113348" y="3814474"/>
            <a:ext cx="90044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E9BD7A2-DEDA-45BC-9E3B-C0A39C019B24}"/>
              </a:ext>
            </a:extLst>
          </p:cNvPr>
          <p:cNvCxnSpPr>
            <a:cxnSpLocks/>
          </p:cNvCxnSpPr>
          <p:nvPr/>
        </p:nvCxnSpPr>
        <p:spPr>
          <a:xfrm flipH="1">
            <a:off x="2111422" y="4605610"/>
            <a:ext cx="1110248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755CCC3-034C-411B-825F-7529E3C6D9D7}"/>
              </a:ext>
            </a:extLst>
          </p:cNvPr>
          <p:cNvCxnSpPr>
            <a:cxnSpLocks/>
          </p:cNvCxnSpPr>
          <p:nvPr/>
        </p:nvCxnSpPr>
        <p:spPr>
          <a:xfrm flipH="1">
            <a:off x="2111422" y="4247021"/>
            <a:ext cx="112230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A1A7C9A-4758-4020-9326-54DA1324D0A5}"/>
              </a:ext>
            </a:extLst>
          </p:cNvPr>
          <p:cNvSpPr txBox="1"/>
          <p:nvPr/>
        </p:nvSpPr>
        <p:spPr>
          <a:xfrm>
            <a:off x="491233" y="3200372"/>
            <a:ext cx="168546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Spike (S)</a:t>
            </a:r>
          </a:p>
          <a:p>
            <a:pPr algn="r"/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Membrane (M)</a:t>
            </a:r>
          </a:p>
          <a:p>
            <a:pPr algn="r"/>
            <a:endParaRPr lang="en-US" sz="10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1700" dirty="0" err="1">
                <a:solidFill>
                  <a:schemeClr val="bg1">
                    <a:lumMod val="50000"/>
                  </a:schemeClr>
                </a:solidFill>
              </a:rPr>
              <a:t>Nucleocapsid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 (N)</a:t>
            </a:r>
          </a:p>
          <a:p>
            <a:pPr algn="r"/>
            <a:endParaRPr lang="en-US" sz="900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Envelope (E)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827ED07-859A-4395-9ADA-B1980026C0BC}"/>
              </a:ext>
            </a:extLst>
          </p:cNvPr>
          <p:cNvCxnSpPr/>
          <p:nvPr/>
        </p:nvCxnSpPr>
        <p:spPr>
          <a:xfrm flipH="1">
            <a:off x="2139370" y="3394450"/>
            <a:ext cx="1176259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19725" t="39221" r="21117" b="57132"/>
          <a:stretch/>
        </p:blipFill>
        <p:spPr>
          <a:xfrm>
            <a:off x="11154" y="2007084"/>
            <a:ext cx="8900139" cy="3086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19725" t="46734" r="21117" b="46854"/>
          <a:stretch/>
        </p:blipFill>
        <p:spPr>
          <a:xfrm>
            <a:off x="11154" y="2642836"/>
            <a:ext cx="8900139" cy="5426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3269" y="2007084"/>
            <a:ext cx="2138187" cy="2343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09164" y="2678814"/>
            <a:ext cx="1402129" cy="506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4576" y="2661808"/>
            <a:ext cx="1892671" cy="5067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3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18626" y="1215803"/>
            <a:ext cx="7579415" cy="2290637"/>
            <a:chOff x="918626" y="2822931"/>
            <a:chExt cx="7579415" cy="22906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19377" t="12288" r="22440" b="54140"/>
            <a:stretch/>
          </p:blipFill>
          <p:spPr>
            <a:xfrm>
              <a:off x="1288005" y="2822931"/>
              <a:ext cx="7057636" cy="229063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16200000">
              <a:off x="290896" y="4136648"/>
              <a:ext cx="15324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Number of mutations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19377" t="12288" r="22440" b="81472"/>
            <a:stretch/>
          </p:blipFill>
          <p:spPr>
            <a:xfrm>
              <a:off x="1440405" y="2822931"/>
              <a:ext cx="7057636" cy="4257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29382" t="33237" r="57871" b="54140"/>
            <a:stretch/>
          </p:blipFill>
          <p:spPr>
            <a:xfrm>
              <a:off x="2483007" y="4252332"/>
              <a:ext cx="1546303" cy="86123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65786" t="34654" r="22440" b="54140"/>
            <a:stretch/>
          </p:blipFill>
          <p:spPr>
            <a:xfrm>
              <a:off x="6787379" y="4348976"/>
              <a:ext cx="1428168" cy="76459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9301" t="23158" r="77792" b="54140"/>
            <a:stretch/>
          </p:blipFill>
          <p:spPr>
            <a:xfrm>
              <a:off x="1278676" y="3560959"/>
              <a:ext cx="352697" cy="1548895"/>
            </a:xfrm>
            <a:prstGeom prst="rect">
              <a:avLst/>
            </a:prstGeom>
          </p:spPr>
        </p:pic>
      </p:grp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383240"/>
            <a:ext cx="8229600" cy="45831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SARS-CoV-2 evolution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9FF6D9-B076-4AD0-B67C-55EF78B5DF69}"/>
              </a:ext>
            </a:extLst>
          </p:cNvPr>
          <p:cNvSpPr txBox="1"/>
          <p:nvPr/>
        </p:nvSpPr>
        <p:spPr>
          <a:xfrm>
            <a:off x="553316" y="1032449"/>
            <a:ext cx="8133484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SARS-CoV-2 is in a continual state of evolution</a:t>
            </a:r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Mutations occur </a:t>
            </a:r>
            <a:r>
              <a:rPr lang="en-US" sz="1700" b="1" dirty="0"/>
              <a:t>regularly</a:t>
            </a:r>
            <a:r>
              <a:rPr lang="en-US" sz="1700" dirty="0"/>
              <a:t> during the viral replicative 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1 change per week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Substitution rate of 0.00084 per site per year (half that of influenza A and a quarter that of HIV-1)</a:t>
            </a:r>
          </a:p>
          <a:p>
            <a:pPr lvl="1"/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Most of the changes have </a:t>
            </a:r>
            <a:r>
              <a:rPr lang="en-US" sz="1700" b="1" dirty="0"/>
              <a:t>not conferred a selective advantage</a:t>
            </a:r>
            <a:r>
              <a:rPr lang="en-US" sz="17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Mutations » viral diversification » classification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42418" t="8285" r="43551" b="87067"/>
          <a:stretch/>
        </p:blipFill>
        <p:spPr>
          <a:xfrm>
            <a:off x="7890233" y="4794699"/>
            <a:ext cx="1185453" cy="22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62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GISAID SARS-CoV-2 nomenclature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226633" cy="33944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Global Initiative on Sharing All Influenza Data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8 main clades</a:t>
            </a:r>
          </a:p>
          <a:p>
            <a:endParaRPr lang="en-US" dirty="0"/>
          </a:p>
          <a:p>
            <a:r>
              <a:rPr lang="en-US" dirty="0"/>
              <a:t>Clades assigned based on marker variants relative to original Wuhan Hu-1 sequence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634" t="9845" r="31494" b="16407"/>
          <a:stretch/>
        </p:blipFill>
        <p:spPr>
          <a:xfrm>
            <a:off x="4795665" y="999919"/>
            <a:ext cx="3657601" cy="3539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0344" t="73015" r="20035" b="18604"/>
          <a:stretch/>
        </p:blipFill>
        <p:spPr>
          <a:xfrm>
            <a:off x="7632433" y="4649766"/>
            <a:ext cx="820833" cy="40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94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Nextstrain SARS-CoV-2 nomenclature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3706938" cy="366129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9 main clades</a:t>
            </a:r>
          </a:p>
          <a:p>
            <a:endParaRPr lang="en-US" dirty="0"/>
          </a:p>
          <a:p>
            <a:r>
              <a:rPr lang="en-US" dirty="0"/>
              <a:t>A clade reaches &gt;20% global frequency for 2 or more months</a:t>
            </a:r>
          </a:p>
          <a:p>
            <a:endParaRPr lang="en-US" dirty="0"/>
          </a:p>
          <a:p>
            <a:r>
              <a:rPr lang="en-US" dirty="0"/>
              <a:t>A clade reaches &gt;30% regional frequency for 2 or more months</a:t>
            </a:r>
          </a:p>
          <a:p>
            <a:endParaRPr lang="en-US" dirty="0"/>
          </a:p>
          <a:p>
            <a:r>
              <a:rPr lang="en-US" dirty="0"/>
              <a:t>A VOC (‘variant of concern’) is recognized (applies currently to 501Y.V1 and 501Y.V2)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510" t="20652" r="19677" b="18783"/>
          <a:stretch/>
        </p:blipFill>
        <p:spPr>
          <a:xfrm>
            <a:off x="4551278" y="863210"/>
            <a:ext cx="4135522" cy="3629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A9822-80EC-3E42-82F5-5833315E4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25"/>
          <a:stretch/>
        </p:blipFill>
        <p:spPr>
          <a:xfrm>
            <a:off x="7173196" y="4647912"/>
            <a:ext cx="1685925" cy="42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0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PANGO SARS-CoV-2 nomenclature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3706938" cy="366129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5 base lineages</a:t>
            </a:r>
          </a:p>
          <a:p>
            <a:pPr lvl="1"/>
            <a:r>
              <a:rPr lang="en-US" dirty="0"/>
              <a:t>Over 1,000 sub-lineages</a:t>
            </a:r>
          </a:p>
          <a:p>
            <a:endParaRPr lang="en-US" dirty="0"/>
          </a:p>
          <a:p>
            <a:r>
              <a:rPr lang="en-US" dirty="0"/>
              <a:t>PANGO lineage = cluster of sequences associated with an epidemiological event</a:t>
            </a:r>
          </a:p>
          <a:p>
            <a:pPr lvl="1"/>
            <a:r>
              <a:rPr lang="en-US" dirty="0"/>
              <a:t>introduction of the virus into a distinct geographic area with evidence of onward spread</a:t>
            </a:r>
          </a:p>
          <a:p>
            <a:pPr lvl="1"/>
            <a:endParaRPr lang="en-US" dirty="0"/>
          </a:p>
          <a:p>
            <a:r>
              <a:rPr lang="en-US" dirty="0"/>
              <a:t>Designed to capture the emerging edge of the pandemic and are at a fine-grain resolution suitable to genomic epidemiological surveillance and outbreak investigation.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53" y="3840479"/>
            <a:ext cx="1207877" cy="12032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046" y="1109234"/>
            <a:ext cx="3810330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90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Variant of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Working Definition of “SARS-CoV-2 Variant of Interest” </a:t>
            </a:r>
            <a:endParaRPr lang="en-US" dirty="0"/>
          </a:p>
          <a:p>
            <a:r>
              <a:rPr lang="en-US" dirty="0"/>
              <a:t>A SARS-CoV-2 isolate is a variant of interest (VOI) if it is phenotypically changed compared to a reference isolate or has a genome with mutations that lead to amino acid changes associated with established or suspected phenotypic implications; </a:t>
            </a:r>
          </a:p>
          <a:p>
            <a:pPr marL="0" indent="0">
              <a:buNone/>
            </a:pPr>
            <a:r>
              <a:rPr lang="en-US" dirty="0"/>
              <a:t>AND </a:t>
            </a:r>
          </a:p>
          <a:p>
            <a:r>
              <a:rPr lang="en-US" dirty="0"/>
              <a:t>has been identified to cause community transmission/multiple COVID-19 cases/clusters, or has been detected in multiple countries; </a:t>
            </a:r>
          </a:p>
          <a:p>
            <a:pPr marL="0" indent="0">
              <a:buNone/>
            </a:pPr>
            <a:r>
              <a:rPr lang="en-US" dirty="0"/>
              <a:t>OR </a:t>
            </a:r>
          </a:p>
          <a:p>
            <a:r>
              <a:rPr lang="en-US" dirty="0"/>
              <a:t>is otherwise assessed to be a VOI by WHO in consultation with the WHO SARS-CoV-2 Virus Evolution Working Group.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57" t="25590" r="58356" b="63179"/>
          <a:stretch/>
        </p:blipFill>
        <p:spPr>
          <a:xfrm>
            <a:off x="457200" y="400291"/>
            <a:ext cx="1665516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867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qfc5.hbZnJslbzDCr_2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63470</TotalTime>
  <Words>1108</Words>
  <Application>Microsoft Office PowerPoint</Application>
  <PresentationFormat>On-screen Show (16:9)</PresentationFormat>
  <Paragraphs>226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Office Theme</vt:lpstr>
      <vt:lpstr>think-cell Slide</vt:lpstr>
      <vt:lpstr>PowerPoint Presentation</vt:lpstr>
      <vt:lpstr>Coronavirus phylogeny</vt:lpstr>
      <vt:lpstr>SARS-CoV-2 origin and animal reservoir</vt:lpstr>
      <vt:lpstr>SARS-CoV-2 genome</vt:lpstr>
      <vt:lpstr>SARS-CoV-2 evolution</vt:lpstr>
      <vt:lpstr>GISAID SARS-CoV-2 nomenclature</vt:lpstr>
      <vt:lpstr>Nextstrain SARS-CoV-2 nomenclature</vt:lpstr>
      <vt:lpstr>PANGO SARS-CoV-2 nomenclature</vt:lpstr>
      <vt:lpstr>Variant of interest</vt:lpstr>
      <vt:lpstr>Variant of concern</vt:lpstr>
      <vt:lpstr>SARS-CoV-2 Variants of Concern (VoCs)</vt:lpstr>
      <vt:lpstr>Variants of Interest (VOIs)</vt:lpstr>
      <vt:lpstr>Temporal sampling of viral genomes in Africa</vt:lpstr>
      <vt:lpstr>PowerPoint Presentation</vt:lpstr>
      <vt:lpstr>Wet lab sequencing method</vt:lpstr>
      <vt:lpstr>Bioinformatics sequencing method</vt:lpstr>
      <vt:lpstr>Galaxy vs Exatype workflows</vt:lpstr>
      <vt:lpstr>Immunodominant neutralizing targets spike</vt:lpstr>
      <vt:lpstr>Mutations Specific to 501Y.V2 (B.1.351)</vt:lpstr>
      <vt:lpstr>Importance of genomic surveillance</vt:lpstr>
      <vt:lpstr>Acknowledgments</vt:lpstr>
      <vt:lpstr>National sequencing collaborators and funders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Sinenhlanhla Jimoh</dc:creator>
  <cp:lastModifiedBy>Colette June Weese</cp:lastModifiedBy>
  <cp:revision>464</cp:revision>
  <dcterms:created xsi:type="dcterms:W3CDTF">2018-07-10T11:32:16Z</dcterms:created>
  <dcterms:modified xsi:type="dcterms:W3CDTF">2024-09-25T08:53:08Z</dcterms:modified>
</cp:coreProperties>
</file>