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2"/>
  </p:notesMasterIdLst>
  <p:sldIdLst>
    <p:sldId id="300" r:id="rId6"/>
    <p:sldId id="307" r:id="rId7"/>
    <p:sldId id="306" r:id="rId8"/>
    <p:sldId id="310" r:id="rId9"/>
    <p:sldId id="308" r:id="rId10"/>
    <p:sldId id="314" r:id="rId11"/>
    <p:sldId id="331" r:id="rId12"/>
    <p:sldId id="329" r:id="rId13"/>
    <p:sldId id="332" r:id="rId14"/>
    <p:sldId id="334" r:id="rId15"/>
    <p:sldId id="325" r:id="rId16"/>
    <p:sldId id="323" r:id="rId17"/>
    <p:sldId id="328" r:id="rId18"/>
    <p:sldId id="330" r:id="rId19"/>
    <p:sldId id="322" r:id="rId20"/>
    <p:sldId id="30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uideline" id="{D6ECE79C-B90E-4ECB-BA7E-D6C109F7B5A9}">
          <p14:sldIdLst>
            <p14:sldId id="300"/>
            <p14:sldId id="307"/>
            <p14:sldId id="306"/>
            <p14:sldId id="310"/>
            <p14:sldId id="308"/>
            <p14:sldId id="314"/>
            <p14:sldId id="331"/>
            <p14:sldId id="329"/>
            <p14:sldId id="332"/>
            <p14:sldId id="334"/>
            <p14:sldId id="325"/>
            <p14:sldId id="323"/>
            <p14:sldId id="328"/>
            <p14:sldId id="330"/>
            <p14:sldId id="322"/>
            <p14:sldId id="302"/>
          </p14:sldIdLst>
        </p14:section>
        <p14:section name="Template" id="{52AAE88A-2F3F-4599-9095-58EA3358102E}">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79" d="100"/>
          <a:sy n="79" d="100"/>
        </p:scale>
        <p:origin x="302" y="72"/>
      </p:cViewPr>
      <p:guideLst/>
    </p:cSldViewPr>
  </p:slideViewPr>
  <p:notesTextViewPr>
    <p:cViewPr>
      <p:scale>
        <a:sx n="3" d="2"/>
        <a:sy n="3" d="2"/>
      </p:scale>
      <p:origin x="0" y="0"/>
    </p:cViewPr>
  </p:notesTextViewPr>
  <p:notesViewPr>
    <p:cSldViewPr snapToGrid="0">
      <p:cViewPr varScale="1">
        <p:scale>
          <a:sx n="43" d="100"/>
          <a:sy n="43" d="100"/>
        </p:scale>
        <p:origin x="277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0E1DC-C607-4A34-9288-6E0FCF740168}" type="datetimeFigureOut">
              <a:rPr lang="en-GB" smtClean="0"/>
              <a:t>08/09/2024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CF1204-CABE-46CB-8A7F-F1716316A30B}" type="slidenum">
              <a:rPr lang="en-GB" smtClean="0"/>
              <a:t>‹nr.›</a:t>
            </a:fld>
            <a:endParaRPr lang="en-GB"/>
          </a:p>
        </p:txBody>
      </p:sp>
    </p:spTree>
    <p:extLst>
      <p:ext uri="{BB962C8B-B14F-4D97-AF65-F5344CB8AC3E}">
        <p14:creationId xmlns:p14="http://schemas.microsoft.com/office/powerpoint/2010/main" val="955185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Like for everyone, the COVID-19 pandemic presented many challenges for the Fleming Fund. We are primarily a programme focusing on bacteriology, so was there much we could do to support the response? And was it our place? </a:t>
            </a:r>
          </a:p>
          <a:p>
            <a:endParaRPr lang="en-GB" dirty="0"/>
          </a:p>
          <a:p>
            <a:r>
              <a:rPr lang="en-GB" dirty="0"/>
              <a:t>While we initially thought that there wasn’t much cross over between bacteriology and laboratory capacity, feedback showed that the </a:t>
            </a:r>
            <a:r>
              <a:rPr lang="en-GB" sz="1200" kern="1200" dirty="0">
                <a:solidFill>
                  <a:schemeClr val="tx1"/>
                </a:solidFill>
                <a:effectLst/>
                <a:latin typeface="+mn-lt"/>
                <a:ea typeface="+mn-ea"/>
                <a:cs typeface="+mn-cs"/>
              </a:rPr>
              <a:t>programme’s inherent design and funding of activities have contributed to national pandemic responses.  Grantees and governments reported renovating and upskilling laboratories, training staff and supporting cross-governmental collaboration were most useful.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some country grants, like Nepal, Fleming Fund resources were used to support the COVID response directly, such as biosafety cabinets, PPE, a deep freezer, and even a microbiologist.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also flexed specific grants, such as the Regional Whole Genome Sequencing Grant, to be used for the COVID response. This is a very exciting investment, because it means that genome sequencing is being used to track the spread of COVID-19 across Africa in real-time. </a:t>
            </a:r>
          </a:p>
          <a:p>
            <a:endParaRPr lang="en-GB" sz="1200" kern="1200" dirty="0">
              <a:solidFill>
                <a:schemeClr val="tx1"/>
              </a:solidFill>
              <a:effectLst/>
              <a:latin typeface="+mn-lt"/>
              <a:ea typeface="+mn-ea"/>
              <a:cs typeface="+mn-cs"/>
            </a:endParaRPr>
          </a:p>
          <a:p>
            <a:r>
              <a:rPr lang="en-GB" dirty="0"/>
              <a:t>Fellows have also been working hard on the COVID response in their own countries, in addition to their Fleming Fund responsibilities. </a:t>
            </a:r>
          </a:p>
          <a:p>
            <a:endParaRPr lang="en-GB" dirty="0"/>
          </a:p>
          <a:p>
            <a:pPr marL="0" marR="0" lvl="0" indent="0" algn="l" defTabSz="914240" rtl="0" eaLnBrk="1" fontAlgn="auto" latinLnBrk="0" hangingPunct="1">
              <a:lnSpc>
                <a:spcPct val="100000"/>
              </a:lnSpc>
              <a:spcBef>
                <a:spcPts val="0"/>
              </a:spcBef>
              <a:spcAft>
                <a:spcPts val="0"/>
              </a:spcAft>
              <a:buClrTx/>
              <a:buSzTx/>
              <a:buFontTx/>
              <a:buNone/>
              <a:tabLst/>
              <a:defRPr/>
            </a:pPr>
            <a:r>
              <a:rPr lang="en-GB" dirty="0"/>
              <a:t>“</a:t>
            </a:r>
            <a:r>
              <a:rPr lang="en-GB" dirty="0">
                <a:latin typeface="Segoe UI" panose="020B0502040204020203" pitchFamily="34" charset="0"/>
                <a:cs typeface="Segoe UI" panose="020B0502040204020203" pitchFamily="34" charset="0"/>
              </a:rPr>
              <a:t>Although COVID-19 is not a focus of the Fleming Fund Country Grant in Timor-Leste, their team has indirectly helped the country respond to COVID-19. Strengthening the laboratory system, in particular the National Health Laboratory, has provided vital support to the Ministry of Health in their efforts to protect the health of the Timorese people.”</a:t>
            </a:r>
          </a:p>
          <a:p>
            <a:pPr marL="0" marR="0" lvl="0" indent="0" algn="l" defTabSz="914240" rtl="0" eaLnBrk="1" fontAlgn="auto" latinLnBrk="0" hangingPunct="1">
              <a:lnSpc>
                <a:spcPct val="100000"/>
              </a:lnSpc>
              <a:spcBef>
                <a:spcPts val="0"/>
              </a:spcBef>
              <a:spcAft>
                <a:spcPts val="0"/>
              </a:spcAft>
              <a:buClrTx/>
              <a:buSzTx/>
              <a:buFontTx/>
              <a:buNone/>
              <a:tabLst/>
              <a:defRPr/>
            </a:pPr>
            <a:endParaRPr lang="en-GB" dirty="0">
              <a:latin typeface="Segoe UI" panose="020B0502040204020203" pitchFamily="34" charset="0"/>
              <a:cs typeface="Segoe UI" panose="020B0502040204020203" pitchFamily="34" charset="0"/>
            </a:endParaRPr>
          </a:p>
          <a:p>
            <a:pPr marL="0" marR="0" lvl="0" indent="0" algn="l" defTabSz="914240" rtl="0" eaLnBrk="1" fontAlgn="auto" latinLnBrk="0" hangingPunct="1">
              <a:lnSpc>
                <a:spcPct val="100000"/>
              </a:lnSpc>
              <a:spcBef>
                <a:spcPts val="0"/>
              </a:spcBef>
              <a:spcAft>
                <a:spcPts val="0"/>
              </a:spcAft>
              <a:buClrTx/>
              <a:buSzTx/>
              <a:buFontTx/>
              <a:buNone/>
              <a:tabLst/>
              <a:defRPr/>
            </a:pPr>
            <a:r>
              <a:rPr lang="en-GB" dirty="0">
                <a:latin typeface="Segoe UI" panose="020B0502040204020203" pitchFamily="34" charset="0"/>
                <a:cs typeface="Segoe UI" panose="020B0502040204020203" pitchFamily="34" charset="0"/>
              </a:rPr>
              <a:t>“Support from the Fleming Fund has helped increase sequencing capacity and analysis within the NICD. “Increasing sequencing in Africa is huge. There are many countries that haven’t done this before and now we can support them,” said Jinal. The Fleming Fund is also funding a bioinformatics scientist who will be able to help other countries interpret the genomics data.”</a:t>
            </a:r>
          </a:p>
          <a:p>
            <a:pPr marL="0" marR="0" lvl="0" indent="0" algn="l" defTabSz="914240" rtl="0" eaLnBrk="1" fontAlgn="auto" latinLnBrk="0" hangingPunct="1">
              <a:lnSpc>
                <a:spcPct val="100000"/>
              </a:lnSpc>
              <a:spcBef>
                <a:spcPts val="0"/>
              </a:spcBef>
              <a:spcAft>
                <a:spcPts val="0"/>
              </a:spcAft>
              <a:buClrTx/>
              <a:buSzTx/>
              <a:buFontTx/>
              <a:buNone/>
              <a:tabLst/>
              <a:defRPr/>
            </a:pPr>
            <a:endParaRPr lang="en-GB" dirty="0">
              <a:latin typeface="Segoe UI" panose="020B0502040204020203" pitchFamily="34" charset="0"/>
              <a:cs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2</a:t>
            </a:fld>
            <a:endParaRPr lang="en-GB"/>
          </a:p>
        </p:txBody>
      </p:sp>
    </p:spTree>
    <p:extLst>
      <p:ext uri="{BB962C8B-B14F-4D97-AF65-F5344CB8AC3E}">
        <p14:creationId xmlns:p14="http://schemas.microsoft.com/office/powerpoint/2010/main" val="27388756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F RG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E1C-4A46-4B58-9BD9-1F0FC95E2EA8}"/>
              </a:ext>
            </a:extLst>
          </p:cNvPr>
          <p:cNvSpPr>
            <a:spLocks noGrp="1"/>
          </p:cNvSpPr>
          <p:nvPr>
            <p:ph type="ctrTitle" hasCustomPrompt="1"/>
          </p:nvPr>
        </p:nvSpPr>
        <p:spPr>
          <a:xfrm>
            <a:off x="658800" y="1364400"/>
            <a:ext cx="7295378" cy="1724400"/>
          </a:xfrm>
        </p:spPr>
        <p:txBody>
          <a:bodyPr anchor="ctr" anchorCtr="0">
            <a:normAutofit/>
          </a:bodyPr>
          <a:lstStyle>
            <a:lvl1pPr algn="l">
              <a:defRPr sz="3600" b="1">
                <a:latin typeface="Arial" panose="020B0604020202020204" pitchFamily="34" charset="0"/>
                <a:cs typeface="Arial" panose="020B0604020202020204" pitchFamily="34" charset="0"/>
              </a:defRPr>
            </a:lvl1pPr>
          </a:lstStyle>
          <a:p>
            <a:r>
              <a:rPr lang="en-US" dirty="0"/>
              <a:t>Fleming Fund Regional Grants</a:t>
            </a:r>
            <a:br>
              <a:rPr lang="en-US" dirty="0"/>
            </a:br>
            <a:r>
              <a:rPr lang="en-US" dirty="0"/>
              <a:t>Title slide – 2 lines max</a:t>
            </a:r>
            <a:endParaRPr lang="en-GB" dirty="0"/>
          </a:p>
        </p:txBody>
      </p:sp>
      <p:sp>
        <p:nvSpPr>
          <p:cNvPr id="3" name="Subtitle 2">
            <a:extLst>
              <a:ext uri="{FF2B5EF4-FFF2-40B4-BE49-F238E27FC236}">
                <a16:creationId xmlns:a16="http://schemas.microsoft.com/office/drawing/2014/main" id="{F727B279-44E3-4EC2-AD61-6DC09BCDADFE}"/>
              </a:ext>
            </a:extLst>
          </p:cNvPr>
          <p:cNvSpPr>
            <a:spLocks noGrp="1"/>
          </p:cNvSpPr>
          <p:nvPr>
            <p:ph type="subTitle" idx="1" hasCustomPrompt="1"/>
          </p:nvPr>
        </p:nvSpPr>
        <p:spPr>
          <a:xfrm>
            <a:off x="658800" y="3416400"/>
            <a:ext cx="5742000" cy="536400"/>
          </a:xfrm>
        </p:spPr>
        <p:txBody>
          <a:bodyPr>
            <a:normAutofit/>
          </a:bodyPr>
          <a:lstStyle>
            <a:lvl1pPr marL="0" indent="0" algn="l">
              <a:buNone/>
              <a:defRPr sz="28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Project title</a:t>
            </a:r>
            <a:endParaRPr lang="en-GB" dirty="0"/>
          </a:p>
        </p:txBody>
      </p:sp>
      <p:pic>
        <p:nvPicPr>
          <p:cNvPr id="7" name="Picture Placeholder 2">
            <a:extLst>
              <a:ext uri="{FF2B5EF4-FFF2-40B4-BE49-F238E27FC236}">
                <a16:creationId xmlns:a16="http://schemas.microsoft.com/office/drawing/2014/main" id="{B81FDD3F-ED01-41F6-94DB-CC914AF6285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58654" y="4377634"/>
            <a:ext cx="2895923" cy="846000"/>
          </a:xfrm>
          <a:prstGeom prst="rect">
            <a:avLst/>
          </a:prstGeom>
        </p:spPr>
      </p:pic>
      <p:sp>
        <p:nvSpPr>
          <p:cNvPr id="8" name="Text Placeholder 19">
            <a:extLst>
              <a:ext uri="{FF2B5EF4-FFF2-40B4-BE49-F238E27FC236}">
                <a16:creationId xmlns:a16="http://schemas.microsoft.com/office/drawing/2014/main" id="{656B7E53-EECF-4203-A947-3E3150C98983}"/>
              </a:ext>
            </a:extLst>
          </p:cNvPr>
          <p:cNvSpPr>
            <a:spLocks noGrp="1"/>
          </p:cNvSpPr>
          <p:nvPr>
            <p:ph type="body" sz="quarter" idx="13" hasCustomPrompt="1"/>
          </p:nvPr>
        </p:nvSpPr>
        <p:spPr>
          <a:xfrm>
            <a:off x="658653" y="5456146"/>
            <a:ext cx="2003425" cy="198201"/>
          </a:xfrm>
          <a:prstGeom prst="rect">
            <a:avLst/>
          </a:prstGeom>
        </p:spPr>
        <p:txBody>
          <a:bodyPr>
            <a:noAutofit/>
          </a:bodyPr>
          <a:lstStyle>
            <a:lvl1pPr marL="0" indent="0">
              <a:buNone/>
              <a:defRPr sz="1100" b="1">
                <a:solidFill>
                  <a:schemeClr val="bg1">
                    <a:lumMod val="50000"/>
                  </a:schemeClr>
                </a:solidFill>
                <a:latin typeface="Arial" panose="020B0604020202020204" pitchFamily="34" charset="0"/>
                <a:cs typeface="Arial" panose="020B0604020202020204" pitchFamily="34" charset="0"/>
              </a:defRPr>
            </a:lvl1pPr>
          </a:lstStyle>
          <a:p>
            <a:r>
              <a:rPr lang="en-US" dirty="0"/>
              <a:t>Confidential</a:t>
            </a:r>
            <a:endParaRPr lang="en-GB" dirty="0"/>
          </a:p>
        </p:txBody>
      </p:sp>
      <p:sp>
        <p:nvSpPr>
          <p:cNvPr id="9" name="Text Placeholder 19">
            <a:extLst>
              <a:ext uri="{FF2B5EF4-FFF2-40B4-BE49-F238E27FC236}">
                <a16:creationId xmlns:a16="http://schemas.microsoft.com/office/drawing/2014/main" id="{270D67C3-B2DE-49F2-965D-1F9A5E188EFA}"/>
              </a:ext>
            </a:extLst>
          </p:cNvPr>
          <p:cNvSpPr>
            <a:spLocks noGrp="1"/>
          </p:cNvSpPr>
          <p:nvPr>
            <p:ph type="body" sz="quarter" idx="14" hasCustomPrompt="1"/>
          </p:nvPr>
        </p:nvSpPr>
        <p:spPr>
          <a:xfrm>
            <a:off x="658653" y="5787882"/>
            <a:ext cx="2003425" cy="198201"/>
          </a:xfrm>
          <a:prstGeom prst="rect">
            <a:avLst/>
          </a:prstGeom>
        </p:spPr>
        <p:txBody>
          <a:bodyPr>
            <a:noAutofit/>
          </a:bodyPr>
          <a:lstStyle>
            <a:lvl1pPr marL="0" indent="0">
              <a:buNone/>
              <a:defRPr sz="1100">
                <a:latin typeface="Arial" panose="020B0604020202020204" pitchFamily="34" charset="0"/>
                <a:cs typeface="Arial" panose="020B0604020202020204" pitchFamily="34" charset="0"/>
              </a:defRPr>
            </a:lvl1pPr>
          </a:lstStyle>
          <a:p>
            <a:r>
              <a:rPr lang="en-US" dirty="0"/>
              <a:t>Date (DD Month YYYY)</a:t>
            </a:r>
            <a:endParaRPr lang="en-GB" dirty="0"/>
          </a:p>
        </p:txBody>
      </p:sp>
      <p:sp>
        <p:nvSpPr>
          <p:cNvPr id="10" name="Text Placeholder 19">
            <a:extLst>
              <a:ext uri="{FF2B5EF4-FFF2-40B4-BE49-F238E27FC236}">
                <a16:creationId xmlns:a16="http://schemas.microsoft.com/office/drawing/2014/main" id="{2024856E-5B06-491E-B101-22DAEA370BA9}"/>
              </a:ext>
            </a:extLst>
          </p:cNvPr>
          <p:cNvSpPr>
            <a:spLocks noGrp="1"/>
          </p:cNvSpPr>
          <p:nvPr>
            <p:ph type="body" sz="quarter" idx="15" hasCustomPrompt="1"/>
          </p:nvPr>
        </p:nvSpPr>
        <p:spPr>
          <a:xfrm>
            <a:off x="658653" y="6119618"/>
            <a:ext cx="2003425" cy="198201"/>
          </a:xfrm>
          <a:prstGeom prst="rect">
            <a:avLst/>
          </a:prstGeom>
        </p:spPr>
        <p:txBody>
          <a:bodyPr>
            <a:noAutofit/>
          </a:bodyPr>
          <a:lstStyle>
            <a:lvl1pPr marL="0" indent="0">
              <a:buNone/>
              <a:defRPr sz="1100">
                <a:latin typeface="Arial" panose="020B0604020202020204" pitchFamily="34" charset="0"/>
                <a:cs typeface="Arial" panose="020B0604020202020204" pitchFamily="34" charset="0"/>
              </a:defRPr>
            </a:lvl1pPr>
          </a:lstStyle>
          <a:p>
            <a:r>
              <a:rPr lang="en-US" dirty="0"/>
              <a:t>Author</a:t>
            </a:r>
            <a:endParaRPr lang="en-GB" dirty="0"/>
          </a:p>
        </p:txBody>
      </p:sp>
    </p:spTree>
    <p:extLst>
      <p:ext uri="{BB962C8B-B14F-4D97-AF65-F5344CB8AC3E}">
        <p14:creationId xmlns:p14="http://schemas.microsoft.com/office/powerpoint/2010/main" val="2835435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F RG Section Brea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2E91CB9-223A-4758-B128-31EBD26D1119}"/>
              </a:ext>
            </a:extLst>
          </p:cNvPr>
          <p:cNvSpPr>
            <a:spLocks noGrp="1"/>
          </p:cNvSpPr>
          <p:nvPr>
            <p:ph type="title" hasCustomPrompt="1"/>
          </p:nvPr>
        </p:nvSpPr>
        <p:spPr>
          <a:xfrm>
            <a:off x="658800" y="2707200"/>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Section break slide</a:t>
            </a:r>
            <a:endParaRPr lang="en-GB" dirty="0"/>
          </a:p>
        </p:txBody>
      </p:sp>
      <p:pic>
        <p:nvPicPr>
          <p:cNvPr id="6" name="Picture Placeholder 2">
            <a:extLst>
              <a:ext uri="{FF2B5EF4-FFF2-40B4-BE49-F238E27FC236}">
                <a16:creationId xmlns:a16="http://schemas.microsoft.com/office/drawing/2014/main" id="{76688EB1-484C-466D-A66C-7C4658C1177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Tree>
    <p:extLst>
      <p:ext uri="{BB962C8B-B14F-4D97-AF65-F5344CB8AC3E}">
        <p14:creationId xmlns:p14="http://schemas.microsoft.com/office/powerpoint/2010/main" val="243378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FF RG Text/Bullet2">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3343E-2DB9-4351-AC51-CA7F04179FB5}"/>
              </a:ext>
            </a:extLst>
          </p:cNvPr>
          <p:cNvSpPr>
            <a:spLocks noGrp="1"/>
          </p:cNvSpPr>
          <p:nvPr>
            <p:ph type="title" hasCustomPrompt="1"/>
          </p:nvPr>
        </p:nvSpPr>
        <p:spPr>
          <a:xfrm>
            <a:off x="658800" y="1188000"/>
            <a:ext cx="10828800" cy="1040400"/>
          </a:xfrm>
        </p:spPr>
        <p:txBody>
          <a:bodyPr>
            <a:normAutofit/>
          </a:bodyPr>
          <a:lstStyle>
            <a:lvl1pPr>
              <a:defRPr sz="3600" b="1">
                <a:solidFill>
                  <a:schemeClr val="accent4"/>
                </a:solidFill>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2">
            <a:extLst>
              <a:ext uri="{FF2B5EF4-FFF2-40B4-BE49-F238E27FC236}">
                <a16:creationId xmlns:a16="http://schemas.microsoft.com/office/drawing/2014/main" id="{818A0592-D346-4216-922C-928140702E50}"/>
              </a:ext>
            </a:extLst>
          </p:cNvPr>
          <p:cNvSpPr>
            <a:spLocks noGrp="1"/>
          </p:cNvSpPr>
          <p:nvPr>
            <p:ph idx="1"/>
          </p:nvPr>
        </p:nvSpPr>
        <p:spPr>
          <a:xfrm>
            <a:off x="658800" y="2329200"/>
            <a:ext cx="10828800" cy="378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Placeholder 2">
            <a:extLst>
              <a:ext uri="{FF2B5EF4-FFF2-40B4-BE49-F238E27FC236}">
                <a16:creationId xmlns:a16="http://schemas.microsoft.com/office/drawing/2014/main" id="{4F333C30-FAAD-42F3-8D30-F0B12548B9D8}"/>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
        <p:nvSpPr>
          <p:cNvPr id="15" name="TextBox 14">
            <a:extLst>
              <a:ext uri="{FF2B5EF4-FFF2-40B4-BE49-F238E27FC236}">
                <a16:creationId xmlns:a16="http://schemas.microsoft.com/office/drawing/2014/main" id="{FA10C4E4-ACF2-4994-A106-FFD232F131F7}"/>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dirty="0">
                <a:solidFill>
                  <a:srgbClr val="898989"/>
                </a:solidFill>
                <a:latin typeface="Arial" panose="020B0604020202020204" pitchFamily="34" charset="0"/>
                <a:cs typeface="Arial" panose="020B0604020202020204" pitchFamily="34" charset="0"/>
              </a:rPr>
              <a:t>29 March 2021</a:t>
            </a:r>
          </a:p>
        </p:txBody>
      </p:sp>
      <p:sp>
        <p:nvSpPr>
          <p:cNvPr id="16" name="TextBox 15">
            <a:extLst>
              <a:ext uri="{FF2B5EF4-FFF2-40B4-BE49-F238E27FC236}">
                <a16:creationId xmlns:a16="http://schemas.microsoft.com/office/drawing/2014/main" id="{2A78AFA0-D5E0-4E2A-B707-145EA5D3AE93}"/>
              </a:ext>
            </a:extLst>
          </p:cNvPr>
          <p:cNvSpPr txBox="1"/>
          <p:nvPr userDrawn="1"/>
        </p:nvSpPr>
        <p:spPr>
          <a:xfrm>
            <a:off x="403920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
        <p:nvSpPr>
          <p:cNvPr id="9" name="TextBox 8">
            <a:extLst>
              <a:ext uri="{FF2B5EF4-FFF2-40B4-BE49-F238E27FC236}">
                <a16:creationId xmlns:a16="http://schemas.microsoft.com/office/drawing/2014/main" id="{5BCA22A1-DFF5-44C4-9BBE-E1658ED176FC}"/>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9748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FF RG 2 Columns text/bullet">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D379A-3B1F-431A-B568-3B2D2310141A}"/>
              </a:ext>
            </a:extLst>
          </p:cNvPr>
          <p:cNvSpPr>
            <a:spLocks noGrp="1"/>
          </p:cNvSpPr>
          <p:nvPr>
            <p:ph type="title" hasCustomPrompt="1"/>
          </p:nvPr>
        </p:nvSpPr>
        <p:spPr>
          <a:xfrm>
            <a:off x="658800" y="1188000"/>
            <a:ext cx="10828800" cy="1040400"/>
          </a:xfrm>
        </p:spPr>
        <p:txBody>
          <a:bodyPr>
            <a:normAutofit/>
          </a:bodyPr>
          <a:lstStyle>
            <a:lvl1pPr>
              <a:defRPr sz="3600" b="1">
                <a:solidFill>
                  <a:schemeClr val="accent4"/>
                </a:solidFill>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2">
            <a:extLst>
              <a:ext uri="{FF2B5EF4-FFF2-40B4-BE49-F238E27FC236}">
                <a16:creationId xmlns:a16="http://schemas.microsoft.com/office/drawing/2014/main" id="{E059A6AA-B7E8-4DAA-9A44-1B6404C6E6AE}"/>
              </a:ext>
            </a:extLst>
          </p:cNvPr>
          <p:cNvSpPr>
            <a:spLocks noGrp="1"/>
          </p:cNvSpPr>
          <p:nvPr>
            <p:ph sz="half" idx="1"/>
          </p:nvPr>
        </p:nvSpPr>
        <p:spPr>
          <a:xfrm>
            <a:off x="658800" y="2329200"/>
            <a:ext cx="5328000" cy="378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84AE52FA-129E-4706-80FB-045F8DD79CA1}"/>
              </a:ext>
            </a:extLst>
          </p:cNvPr>
          <p:cNvSpPr>
            <a:spLocks noGrp="1"/>
          </p:cNvSpPr>
          <p:nvPr>
            <p:ph sz="half" idx="2"/>
          </p:nvPr>
        </p:nvSpPr>
        <p:spPr>
          <a:xfrm>
            <a:off x="6159600" y="2329200"/>
            <a:ext cx="5328000" cy="378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Placeholder 2">
            <a:extLst>
              <a:ext uri="{FF2B5EF4-FFF2-40B4-BE49-F238E27FC236}">
                <a16:creationId xmlns:a16="http://schemas.microsoft.com/office/drawing/2014/main" id="{6AE8A47C-3DC8-4B89-B051-0D6A804ADD2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
        <p:nvSpPr>
          <p:cNvPr id="13" name="TextBox 12">
            <a:extLst>
              <a:ext uri="{FF2B5EF4-FFF2-40B4-BE49-F238E27FC236}">
                <a16:creationId xmlns:a16="http://schemas.microsoft.com/office/drawing/2014/main" id="{1166F1CD-57C4-422D-BBFF-F5AB0986DC81}"/>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dirty="0">
                <a:solidFill>
                  <a:srgbClr val="898989"/>
                </a:solidFill>
                <a:latin typeface="Arial" panose="020B0604020202020204" pitchFamily="34" charset="0"/>
                <a:cs typeface="Arial" panose="020B0604020202020204" pitchFamily="34" charset="0"/>
              </a:rPr>
              <a:t>29 March 2021</a:t>
            </a:r>
          </a:p>
        </p:txBody>
      </p:sp>
      <p:sp>
        <p:nvSpPr>
          <p:cNvPr id="10" name="TextBox 9">
            <a:extLst>
              <a:ext uri="{FF2B5EF4-FFF2-40B4-BE49-F238E27FC236}">
                <a16:creationId xmlns:a16="http://schemas.microsoft.com/office/drawing/2014/main" id="{B7433B3D-C9F0-46A5-A042-B8898E256C57}"/>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2A78AFA0-D5E0-4E2A-B707-145EA5D3AE93}"/>
              </a:ext>
            </a:extLst>
          </p:cNvPr>
          <p:cNvSpPr txBox="1"/>
          <p:nvPr userDrawn="1"/>
        </p:nvSpPr>
        <p:spPr>
          <a:xfrm>
            <a:off x="417255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Tree>
    <p:extLst>
      <p:ext uri="{BB962C8B-B14F-4D97-AF65-F5344CB8AC3E}">
        <p14:creationId xmlns:p14="http://schemas.microsoft.com/office/powerpoint/2010/main" val="9373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F RG Content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76CBC-9032-4ECF-ADE4-DE9B498A27E7}"/>
              </a:ext>
            </a:extLst>
          </p:cNvPr>
          <p:cNvSpPr>
            <a:spLocks noGrp="1"/>
          </p:cNvSpPr>
          <p:nvPr>
            <p:ph type="title" hasCustomPrompt="1"/>
          </p:nvPr>
        </p:nvSpPr>
        <p:spPr>
          <a:xfrm>
            <a:off x="164680" y="1281600"/>
            <a:ext cx="3780920" cy="540000"/>
          </a:xfrm>
        </p:spPr>
        <p:txBody>
          <a:bodyPr anchor="ctr" anchorCtr="0">
            <a:normAutofit/>
          </a:bodyPr>
          <a:lstStyle>
            <a:lvl1pPr>
              <a:defRPr sz="1800" b="1">
                <a:solidFill>
                  <a:schemeClr val="accent4"/>
                </a:solidFill>
                <a:latin typeface="Arial" panose="020B0604020202020204" pitchFamily="34" charset="0"/>
                <a:cs typeface="Arial" panose="020B0604020202020204" pitchFamily="34" charset="0"/>
              </a:defRPr>
            </a:lvl1pPr>
          </a:lstStyle>
          <a:p>
            <a:r>
              <a:rPr lang="en-US" dirty="0"/>
              <a:t>Heading / Title (one line)</a:t>
            </a:r>
            <a:endParaRPr lang="en-GB" dirty="0"/>
          </a:p>
        </p:txBody>
      </p:sp>
      <p:sp>
        <p:nvSpPr>
          <p:cNvPr id="8" name="SmartArt Placeholder 12">
            <a:extLst>
              <a:ext uri="{FF2B5EF4-FFF2-40B4-BE49-F238E27FC236}">
                <a16:creationId xmlns:a16="http://schemas.microsoft.com/office/drawing/2014/main" id="{E515E0F0-EADB-4B84-9E2A-6FA4684B66BC}"/>
              </a:ext>
            </a:extLst>
          </p:cNvPr>
          <p:cNvSpPr>
            <a:spLocks noGrp="1"/>
          </p:cNvSpPr>
          <p:nvPr>
            <p:ph type="dgm" sz="quarter" idx="13"/>
          </p:nvPr>
        </p:nvSpPr>
        <p:spPr>
          <a:xfrm>
            <a:off x="4038601" y="249930"/>
            <a:ext cx="8046903" cy="6084000"/>
          </a:xfrm>
          <a:prstGeom prst="rect">
            <a:avLst/>
          </a:prstGeom>
          <a:noFill/>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9" name="Content Placeholder 19">
            <a:extLst>
              <a:ext uri="{FF2B5EF4-FFF2-40B4-BE49-F238E27FC236}">
                <a16:creationId xmlns:a16="http://schemas.microsoft.com/office/drawing/2014/main" id="{B12B6996-DF44-4983-BED6-19BE29A6071A}"/>
              </a:ext>
            </a:extLst>
          </p:cNvPr>
          <p:cNvSpPr>
            <a:spLocks noGrp="1"/>
          </p:cNvSpPr>
          <p:nvPr>
            <p:ph sz="quarter" idx="14"/>
          </p:nvPr>
        </p:nvSpPr>
        <p:spPr>
          <a:xfrm>
            <a:off x="164680" y="1876196"/>
            <a:ext cx="3782223" cy="4457733"/>
          </a:xfrm>
          <a:prstGeom prst="rect">
            <a:avLst/>
          </a:prstGeom>
        </p:spPr>
        <p:txBody>
          <a:bodyPr>
            <a:normAutofit/>
          </a:bodyPr>
          <a:lstStyle>
            <a:lvl1pPr>
              <a:defRPr sz="18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0" name="Picture Placeholder 2">
            <a:extLst>
              <a:ext uri="{FF2B5EF4-FFF2-40B4-BE49-F238E27FC236}">
                <a16:creationId xmlns:a16="http://schemas.microsoft.com/office/drawing/2014/main" id="{0DA217DC-FBDF-4101-937D-465C307D07F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cxnSp>
        <p:nvCxnSpPr>
          <p:cNvPr id="13" name="Straight Connector 12">
            <a:extLst>
              <a:ext uri="{FF2B5EF4-FFF2-40B4-BE49-F238E27FC236}">
                <a16:creationId xmlns:a16="http://schemas.microsoft.com/office/drawing/2014/main" id="{D712B353-14C9-4748-BBCC-05F0A6FD0864}"/>
              </a:ext>
            </a:extLst>
          </p:cNvPr>
          <p:cNvCxnSpPr/>
          <p:nvPr userDrawn="1"/>
        </p:nvCxnSpPr>
        <p:spPr>
          <a:xfrm>
            <a:off x="164680" y="1821600"/>
            <a:ext cx="378092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D1938FC1-F504-4285-8AEF-D434AA2687FD}"/>
              </a:ext>
            </a:extLst>
          </p:cNvPr>
          <p:cNvSpPr txBox="1"/>
          <p:nvPr userDrawn="1"/>
        </p:nvSpPr>
        <p:spPr>
          <a:xfrm>
            <a:off x="403920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
        <p:nvSpPr>
          <p:cNvPr id="20" name="TextBox 19">
            <a:extLst>
              <a:ext uri="{FF2B5EF4-FFF2-40B4-BE49-F238E27FC236}">
                <a16:creationId xmlns:a16="http://schemas.microsoft.com/office/drawing/2014/main" id="{FBB78491-4FD7-4901-9F47-FA481C43E5AA}"/>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2204CBE6-5AE0-4F80-BB88-89C8F6B59EEB}"/>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dirty="0">
                <a:solidFill>
                  <a:srgbClr val="898989"/>
                </a:solidFill>
                <a:latin typeface="Arial" panose="020B0604020202020204" pitchFamily="34" charset="0"/>
                <a:cs typeface="Arial" panose="020B0604020202020204" pitchFamily="34" charset="0"/>
              </a:rPr>
              <a:t>29 March 2021</a:t>
            </a:r>
          </a:p>
        </p:txBody>
      </p:sp>
    </p:spTree>
    <p:extLst>
      <p:ext uri="{BB962C8B-B14F-4D97-AF65-F5344CB8AC3E}">
        <p14:creationId xmlns:p14="http://schemas.microsoft.com/office/powerpoint/2010/main" val="507260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F RG 2 Content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76CBC-9032-4ECF-ADE4-DE9B498A27E7}"/>
              </a:ext>
            </a:extLst>
          </p:cNvPr>
          <p:cNvSpPr>
            <a:spLocks noGrp="1"/>
          </p:cNvSpPr>
          <p:nvPr>
            <p:ph type="title" hasCustomPrompt="1"/>
          </p:nvPr>
        </p:nvSpPr>
        <p:spPr>
          <a:xfrm>
            <a:off x="8312226" y="1281600"/>
            <a:ext cx="3780920" cy="540000"/>
          </a:xfrm>
        </p:spPr>
        <p:txBody>
          <a:bodyPr anchor="ctr" anchorCtr="0">
            <a:normAutofit/>
          </a:bodyPr>
          <a:lstStyle>
            <a:lvl1pPr>
              <a:defRPr sz="1800" b="1">
                <a:solidFill>
                  <a:schemeClr val="accent4"/>
                </a:solidFill>
                <a:latin typeface="Arial" panose="020B0604020202020204" pitchFamily="34" charset="0"/>
                <a:cs typeface="Arial" panose="020B0604020202020204" pitchFamily="34" charset="0"/>
              </a:defRPr>
            </a:lvl1pPr>
          </a:lstStyle>
          <a:p>
            <a:r>
              <a:rPr lang="en-US" dirty="0"/>
              <a:t>Heading / Title (one line)</a:t>
            </a:r>
            <a:endParaRPr lang="en-GB" dirty="0"/>
          </a:p>
        </p:txBody>
      </p:sp>
      <p:sp>
        <p:nvSpPr>
          <p:cNvPr id="9" name="Content Placeholder 19">
            <a:extLst>
              <a:ext uri="{FF2B5EF4-FFF2-40B4-BE49-F238E27FC236}">
                <a16:creationId xmlns:a16="http://schemas.microsoft.com/office/drawing/2014/main" id="{B12B6996-DF44-4983-BED6-19BE29A6071A}"/>
              </a:ext>
            </a:extLst>
          </p:cNvPr>
          <p:cNvSpPr>
            <a:spLocks noGrp="1"/>
          </p:cNvSpPr>
          <p:nvPr>
            <p:ph sz="quarter" idx="14"/>
          </p:nvPr>
        </p:nvSpPr>
        <p:spPr>
          <a:xfrm>
            <a:off x="8312226" y="1876196"/>
            <a:ext cx="3782223" cy="4456203"/>
          </a:xfrm>
          <a:prstGeom prst="rect">
            <a:avLst/>
          </a:prstGeom>
        </p:spPr>
        <p:txBody>
          <a:bodyPr>
            <a:normAutofit/>
          </a:bodyPr>
          <a:lstStyle>
            <a:lvl1pPr>
              <a:defRPr sz="18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0" name="Picture Placeholder 2">
            <a:extLst>
              <a:ext uri="{FF2B5EF4-FFF2-40B4-BE49-F238E27FC236}">
                <a16:creationId xmlns:a16="http://schemas.microsoft.com/office/drawing/2014/main" id="{0DA217DC-FBDF-4101-937D-465C307D07F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312227" y="249902"/>
            <a:ext cx="2292092" cy="669600"/>
          </a:xfrm>
          <a:prstGeom prst="rect">
            <a:avLst/>
          </a:prstGeom>
        </p:spPr>
      </p:pic>
      <p:cxnSp>
        <p:nvCxnSpPr>
          <p:cNvPr id="13" name="Straight Connector 12">
            <a:extLst>
              <a:ext uri="{FF2B5EF4-FFF2-40B4-BE49-F238E27FC236}">
                <a16:creationId xmlns:a16="http://schemas.microsoft.com/office/drawing/2014/main" id="{D712B353-14C9-4748-BBCC-05F0A6FD0864}"/>
              </a:ext>
            </a:extLst>
          </p:cNvPr>
          <p:cNvCxnSpPr/>
          <p:nvPr userDrawn="1"/>
        </p:nvCxnSpPr>
        <p:spPr>
          <a:xfrm>
            <a:off x="8312226" y="1821600"/>
            <a:ext cx="378092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4" name="SmartArt Placeholder 12">
            <a:extLst>
              <a:ext uri="{FF2B5EF4-FFF2-40B4-BE49-F238E27FC236}">
                <a16:creationId xmlns:a16="http://schemas.microsoft.com/office/drawing/2014/main" id="{CA24412A-CE58-4A68-A8DC-508E769098E2}"/>
              </a:ext>
            </a:extLst>
          </p:cNvPr>
          <p:cNvSpPr>
            <a:spLocks noGrp="1"/>
          </p:cNvSpPr>
          <p:nvPr>
            <p:ph type="dgm" sz="quarter" idx="13"/>
          </p:nvPr>
        </p:nvSpPr>
        <p:spPr>
          <a:xfrm>
            <a:off x="154616" y="248400"/>
            <a:ext cx="8046903" cy="6084000"/>
          </a:xfrm>
          <a:prstGeom prst="rect">
            <a:avLst/>
          </a:prstGeom>
          <a:noFill/>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18" name="TextBox 17">
            <a:extLst>
              <a:ext uri="{FF2B5EF4-FFF2-40B4-BE49-F238E27FC236}">
                <a16:creationId xmlns:a16="http://schemas.microsoft.com/office/drawing/2014/main" id="{BDC4D82B-6A91-4A4B-97C8-84BE76DC2083}"/>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baseline="0" dirty="0">
                <a:solidFill>
                  <a:srgbClr val="898989"/>
                </a:solidFill>
                <a:latin typeface="Arial" panose="020B0604020202020204" pitchFamily="34" charset="0"/>
                <a:cs typeface="Arial" panose="020B0604020202020204" pitchFamily="34" charset="0"/>
              </a:rPr>
              <a:t>29 March</a:t>
            </a:r>
            <a:r>
              <a:rPr lang="en-GB" sz="1200" dirty="0">
                <a:solidFill>
                  <a:srgbClr val="898989"/>
                </a:solidFill>
                <a:latin typeface="Arial" panose="020B0604020202020204" pitchFamily="34" charset="0"/>
                <a:cs typeface="Arial" panose="020B0604020202020204" pitchFamily="34" charset="0"/>
              </a:rPr>
              <a:t> 2021</a:t>
            </a:r>
          </a:p>
        </p:txBody>
      </p:sp>
      <p:sp>
        <p:nvSpPr>
          <p:cNvPr id="19" name="TextBox 18">
            <a:extLst>
              <a:ext uri="{FF2B5EF4-FFF2-40B4-BE49-F238E27FC236}">
                <a16:creationId xmlns:a16="http://schemas.microsoft.com/office/drawing/2014/main" id="{51483FB5-AD7E-4B20-899D-117AA30F933D}"/>
              </a:ext>
            </a:extLst>
          </p:cNvPr>
          <p:cNvSpPr txBox="1"/>
          <p:nvPr userDrawn="1"/>
        </p:nvSpPr>
        <p:spPr>
          <a:xfrm>
            <a:off x="403920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
        <p:nvSpPr>
          <p:cNvPr id="11" name="TextBox 10">
            <a:extLst>
              <a:ext uri="{FF2B5EF4-FFF2-40B4-BE49-F238E27FC236}">
                <a16:creationId xmlns:a16="http://schemas.microsoft.com/office/drawing/2014/main" id="{5F3B9688-98EA-42C9-B863-D0E779E22414}"/>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1970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F RG Thank yo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Placeholder 2">
            <a:extLst>
              <a:ext uri="{FF2B5EF4-FFF2-40B4-BE49-F238E27FC236}">
                <a16:creationId xmlns:a16="http://schemas.microsoft.com/office/drawing/2014/main" id="{AFF7B028-EA92-4950-8053-D56FDCDE647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
        <p:nvSpPr>
          <p:cNvPr id="8" name="Rectangle 7">
            <a:extLst>
              <a:ext uri="{FF2B5EF4-FFF2-40B4-BE49-F238E27FC236}">
                <a16:creationId xmlns:a16="http://schemas.microsoft.com/office/drawing/2014/main" id="{FFAB2B71-CBFA-42CD-AF00-72787A7F6C94}"/>
              </a:ext>
            </a:extLst>
          </p:cNvPr>
          <p:cNvSpPr/>
          <p:nvPr userDrawn="1"/>
        </p:nvSpPr>
        <p:spPr>
          <a:xfrm>
            <a:off x="735643" y="1356551"/>
            <a:ext cx="7693757" cy="923330"/>
          </a:xfrm>
          <a:prstGeom prst="rect">
            <a:avLst/>
          </a:prstGeom>
          <a:noFill/>
        </p:spPr>
        <p:txBody>
          <a:bodyPr wrap="square" lIns="91440" tIns="45720" rIns="91440" bIns="45720">
            <a:spAutoFit/>
          </a:bodyPr>
          <a:lstStyle/>
          <a:p>
            <a:pPr algn="l"/>
            <a:r>
              <a:rPr lang="en-US" sz="5400" b="1" cap="none" spc="0" dirty="0">
                <a:ln w="0"/>
                <a:solidFill>
                  <a:schemeClr val="tx1"/>
                </a:solidFill>
                <a:effectLst/>
                <a:latin typeface="Arial" panose="020B0604020202020204" pitchFamily="34" charset="0"/>
                <a:cs typeface="Arial" panose="020B0604020202020204" pitchFamily="34" charset="0"/>
              </a:rPr>
              <a:t>Thank you</a:t>
            </a:r>
          </a:p>
        </p:txBody>
      </p:sp>
      <p:sp>
        <p:nvSpPr>
          <p:cNvPr id="10" name="TextBox 9">
            <a:extLst>
              <a:ext uri="{FF2B5EF4-FFF2-40B4-BE49-F238E27FC236}">
                <a16:creationId xmlns:a16="http://schemas.microsoft.com/office/drawing/2014/main" id="{9887AE3E-566F-4DEC-8B0F-DE611735D117}"/>
              </a:ext>
            </a:extLst>
          </p:cNvPr>
          <p:cNvSpPr txBox="1"/>
          <p:nvPr userDrawn="1"/>
        </p:nvSpPr>
        <p:spPr>
          <a:xfrm>
            <a:off x="658653" y="5661200"/>
            <a:ext cx="5621434"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Arial" panose="020B0604020202020204" pitchFamily="34" charset="0"/>
                <a:cs typeface="Arial" panose="020B0604020202020204" pitchFamily="34" charset="0"/>
              </a:rPr>
              <a:t>This programme is being funded by the UK Department </a:t>
            </a:r>
            <a:r>
              <a:rPr lang="en-GB" sz="1100">
                <a:latin typeface="Arial" panose="020B0604020202020204" pitchFamily="34" charset="0"/>
                <a:cs typeface="Arial" panose="020B0604020202020204" pitchFamily="34" charset="0"/>
              </a:rPr>
              <a:t>of Health and Social Care.</a:t>
            </a:r>
            <a:r>
              <a:rPr lang="en-GB" sz="1100" dirty="0">
                <a:latin typeface="Arial" panose="020B0604020202020204" pitchFamily="34" charset="0"/>
                <a:cs typeface="Arial" panose="020B0604020202020204" pitchFamily="34" charset="0"/>
              </a:rPr>
              <a:t>  </a:t>
            </a:r>
          </a:p>
          <a:p>
            <a:r>
              <a:rPr lang="en-GB" sz="1100" dirty="0">
                <a:latin typeface="Arial" panose="020B0604020202020204" pitchFamily="34" charset="0"/>
                <a:cs typeface="Arial" panose="020B0604020202020204" pitchFamily="34" charset="0"/>
              </a:rPr>
              <a:t>The views expressed do not necessarily reflect the UK Government’s official policies.</a:t>
            </a:r>
          </a:p>
        </p:txBody>
      </p:sp>
      <p:pic>
        <p:nvPicPr>
          <p:cNvPr id="9" name="Picture 8">
            <a:extLst>
              <a:ext uri="{FF2B5EF4-FFF2-40B4-BE49-F238E27FC236}">
                <a16:creationId xmlns:a16="http://schemas.microsoft.com/office/drawing/2014/main" id="{973899DF-97CF-44AE-B569-A64C0850CA3A}"/>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994075" y="4209936"/>
            <a:ext cx="1206302" cy="1067205"/>
          </a:xfrm>
          <a:prstGeom prst="rect">
            <a:avLst/>
          </a:prstGeom>
        </p:spPr>
      </p:pic>
      <p:sp>
        <p:nvSpPr>
          <p:cNvPr id="11" name="Picture Placeholder 2">
            <a:extLst>
              <a:ext uri="{FF2B5EF4-FFF2-40B4-BE49-F238E27FC236}">
                <a16:creationId xmlns:a16="http://schemas.microsoft.com/office/drawing/2014/main" id="{3CA065A5-D959-4F19-86A6-09E554F41447}"/>
              </a:ext>
            </a:extLst>
          </p:cNvPr>
          <p:cNvSpPr>
            <a:spLocks noGrp="1"/>
          </p:cNvSpPr>
          <p:nvPr>
            <p:ph type="pic" sz="quarter" idx="10" hasCustomPrompt="1"/>
          </p:nvPr>
        </p:nvSpPr>
        <p:spPr>
          <a:xfrm>
            <a:off x="3613133" y="4209937"/>
            <a:ext cx="1257300" cy="909637"/>
          </a:xfrm>
        </p:spPr>
        <p:txBody>
          <a:bodyPr anchor="ctr">
            <a:noAutofit/>
          </a:bodyPr>
          <a:lstStyle>
            <a:lvl1pPr marL="0" indent="0" algn="ctr">
              <a:buNone/>
              <a:defRPr sz="1400" b="1">
                <a:latin typeface="Arial" panose="020B0604020202020204" pitchFamily="34" charset="0"/>
                <a:cs typeface="Arial" panose="020B0604020202020204" pitchFamily="34" charset="0"/>
              </a:defRPr>
            </a:lvl1pPr>
          </a:lstStyle>
          <a:p>
            <a:r>
              <a:rPr lang="en-GB" dirty="0"/>
              <a:t>Click to add a logo here</a:t>
            </a:r>
          </a:p>
        </p:txBody>
      </p:sp>
      <p:pic>
        <p:nvPicPr>
          <p:cNvPr id="12" name="Picture 11">
            <a:extLst>
              <a:ext uri="{FF2B5EF4-FFF2-40B4-BE49-F238E27FC236}">
                <a16:creationId xmlns:a16="http://schemas.microsoft.com/office/drawing/2014/main" id="{A4E36A2C-72C8-4CDC-A8DE-5A6A060168CD}"/>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699608" y="4194062"/>
            <a:ext cx="1021001" cy="1083080"/>
          </a:xfrm>
          <a:prstGeom prst="rect">
            <a:avLst/>
          </a:prstGeom>
        </p:spPr>
      </p:pic>
      <p:sp>
        <p:nvSpPr>
          <p:cNvPr id="13" name="Picture Placeholder 2">
            <a:extLst>
              <a:ext uri="{FF2B5EF4-FFF2-40B4-BE49-F238E27FC236}">
                <a16:creationId xmlns:a16="http://schemas.microsoft.com/office/drawing/2014/main" id="{3CA065A5-D959-4F19-86A6-09E554F41447}"/>
              </a:ext>
            </a:extLst>
          </p:cNvPr>
          <p:cNvSpPr>
            <a:spLocks noGrp="1"/>
          </p:cNvSpPr>
          <p:nvPr>
            <p:ph type="pic" sz="quarter" idx="11" hasCustomPrompt="1"/>
          </p:nvPr>
        </p:nvSpPr>
        <p:spPr>
          <a:xfrm>
            <a:off x="5283189" y="4209937"/>
            <a:ext cx="1257300" cy="909637"/>
          </a:xfrm>
        </p:spPr>
        <p:txBody>
          <a:bodyPr anchor="ctr">
            <a:noAutofit/>
          </a:bodyPr>
          <a:lstStyle>
            <a:lvl1pPr marL="0" indent="0" algn="ctr">
              <a:buNone/>
              <a:defRPr sz="1400" b="1">
                <a:latin typeface="Arial" panose="020B0604020202020204" pitchFamily="34" charset="0"/>
                <a:cs typeface="Arial" panose="020B0604020202020204" pitchFamily="34" charset="0"/>
              </a:defRPr>
            </a:lvl1pPr>
          </a:lstStyle>
          <a:p>
            <a:r>
              <a:rPr lang="en-GB" dirty="0"/>
              <a:t>Click to add a logo here</a:t>
            </a:r>
          </a:p>
        </p:txBody>
      </p:sp>
    </p:spTree>
    <p:extLst>
      <p:ext uri="{BB962C8B-B14F-4D97-AF65-F5344CB8AC3E}">
        <p14:creationId xmlns:p14="http://schemas.microsoft.com/office/powerpoint/2010/main" val="3828540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3109CD-8A2F-4A49-8556-46DB2720D6C2}" type="datetimeFigureOut">
              <a:rPr lang="en-US" smtClean="0"/>
              <a:t>9/8/2024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2CFD2D-A414-442F-8A9F-BC15D27163D9}" type="slidenum">
              <a:rPr lang="en-US" smtClean="0"/>
              <a:t>‹nr.›</a:t>
            </a:fld>
            <a:endParaRPr lang="en-US"/>
          </a:p>
        </p:txBody>
      </p:sp>
    </p:spTree>
    <p:extLst>
      <p:ext uri="{BB962C8B-B14F-4D97-AF65-F5344CB8AC3E}">
        <p14:creationId xmlns:p14="http://schemas.microsoft.com/office/powerpoint/2010/main" val="360474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C9FFA8-D2CC-4C93-9288-53DDF31F50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322A17-F469-46AA-9EE2-8995AD5D0D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C547A0-BD01-49A9-8C69-F44093AF94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en-US" dirty="0"/>
              <a:t>29 March 2021</a:t>
            </a:r>
            <a:endParaRPr lang="en-GB" dirty="0"/>
          </a:p>
        </p:txBody>
      </p:sp>
      <p:sp>
        <p:nvSpPr>
          <p:cNvPr id="5" name="Footer Placeholder 4">
            <a:extLst>
              <a:ext uri="{FF2B5EF4-FFF2-40B4-BE49-F238E27FC236}">
                <a16:creationId xmlns:a16="http://schemas.microsoft.com/office/drawing/2014/main" id="{AE04825B-4A28-4380-9A43-33A536FE4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r>
              <a:rPr lang="en-GB" dirty="0"/>
              <a:t>The Fleming Fund | SEQAFRICA</a:t>
            </a:r>
          </a:p>
        </p:txBody>
      </p:sp>
      <p:sp>
        <p:nvSpPr>
          <p:cNvPr id="6" name="Slide Number Placeholder 5">
            <a:extLst>
              <a:ext uri="{FF2B5EF4-FFF2-40B4-BE49-F238E27FC236}">
                <a16:creationId xmlns:a16="http://schemas.microsoft.com/office/drawing/2014/main" id="{39A91FA3-2289-4CAA-BD77-AB03BF2E71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A3F7A707-2465-454E-8F9A-B4807B445D8C}" type="slidenum">
              <a:rPr lang="en-GB" smtClean="0"/>
              <a:pPr/>
              <a:t>‹nr.›</a:t>
            </a:fld>
            <a:endParaRPr lang="en-GB"/>
          </a:p>
        </p:txBody>
      </p:sp>
    </p:spTree>
    <p:extLst>
      <p:ext uri="{BB962C8B-B14F-4D97-AF65-F5344CB8AC3E}">
        <p14:creationId xmlns:p14="http://schemas.microsoft.com/office/powerpoint/2010/main" val="2732192269"/>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2" r:id="rId4"/>
    <p:sldLayoutId id="2147483657" r:id="rId5"/>
    <p:sldLayoutId id="2147483658" r:id="rId6"/>
    <p:sldLayoutId id="2147483651" r:id="rId7"/>
    <p:sldLayoutId id="2147483659" r:id="rId8"/>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6.png"/><Relationship Id="rId2" Type="http://schemas.openxmlformats.org/officeDocument/2006/relationships/hyperlink" Target="file:///\\ait-pdfs.win.dtu.dk\Department\FOOD\Public\Internationale-aktiviteter\SEQAFRICA\Courses%20and%20training\Virtual%20training\Module%201\Videos\Day%201\%5b3%5d%20Taking%20epidemiology%20into%20account%20-%20what%20to%20sequence%20and%20how%20much%20-%20Alessandro%20Foddai_ed.mp4" TargetMode="External"/><Relationship Id="rId1" Type="http://schemas.openxmlformats.org/officeDocument/2006/relationships/slideLayout" Target="../slideLayouts/slideLayout3.xml"/><Relationship Id="rId6" Type="http://schemas.openxmlformats.org/officeDocument/2006/relationships/image" Target="../media/image21.png"/><Relationship Id="rId11" Type="http://schemas.openxmlformats.org/officeDocument/2006/relationships/image" Target="../media/image25.png"/><Relationship Id="rId5" Type="http://schemas.openxmlformats.org/officeDocument/2006/relationships/image" Target="../media/image20.png"/><Relationship Id="rId10" Type="http://schemas.openxmlformats.org/officeDocument/2006/relationships/image" Target="../media/image24.png"/><Relationship Id="rId4" Type="http://schemas.openxmlformats.org/officeDocument/2006/relationships/image" Target="../media/image19.png"/><Relationship Id="rId9" Type="http://schemas.openxmlformats.org/officeDocument/2006/relationships/image" Target="../media/image23.png"/></Relationships>
</file>

<file path=ppt/slides/_rels/slide1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3.xml.rels><?xml version="1.0" encoding="UTF-8" standalone="yes"?>
<Relationships xmlns="http://schemas.openxmlformats.org/package/2006/relationships"><Relationship Id="rId3" Type="http://schemas.openxmlformats.org/officeDocument/2006/relationships/hyperlink" Target="https://www.coursera.org/learn/wgs-bacteria" TargetMode="External"/><Relationship Id="rId2" Type="http://schemas.openxmlformats.org/officeDocument/2006/relationships/hyperlink" Target="https://www.coursera.org/learn/antimicrobial-resistance"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6.xml"/><Relationship Id="rId6" Type="http://schemas.openxmlformats.org/officeDocument/2006/relationships/hyperlink" Target="https://www.surveymonkey.com/r/WGSworkflowEval" TargetMode="External"/><Relationship Id="rId5" Type="http://schemas.openxmlformats.org/officeDocument/2006/relationships/image" Target="../media/image30.png"/><Relationship Id="rId4" Type="http://schemas.openxmlformats.org/officeDocument/2006/relationships/image" Target="../media/image29.png"/></Relationships>
</file>

<file path=ppt/slides/_rels/slide15.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hyperlink" Target="mailto:pnil@food.dtu.dk" TargetMode="External"/><Relationship Id="rId7" Type="http://schemas.openxmlformats.org/officeDocument/2006/relationships/image" Target="../media/image33.png"/><Relationship Id="rId2" Type="http://schemas.openxmlformats.org/officeDocument/2006/relationships/hyperlink" Target="mailto:seqafrica@food.dtu.dk" TargetMode="External"/><Relationship Id="rId1" Type="http://schemas.openxmlformats.org/officeDocument/2006/relationships/slideLayout" Target="../slideLayouts/slideLayout3.xml"/><Relationship Id="rId6" Type="http://schemas.openxmlformats.org/officeDocument/2006/relationships/image" Target="../media/image32.png"/><Relationship Id="rId5" Type="http://schemas.openxmlformats.org/officeDocument/2006/relationships/hyperlink" Target="https://antimicrobialresistance.dk/seqafrica.aspx" TargetMode="External"/><Relationship Id="rId4" Type="http://schemas.openxmlformats.org/officeDocument/2006/relationships/hyperlink" Target="mailto:rshe@food.dtu.d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40.jpeg"/><Relationship Id="rId2" Type="http://schemas.openxmlformats.org/officeDocument/2006/relationships/image" Target="../media/image35.jpeg"/><Relationship Id="rId1" Type="http://schemas.openxmlformats.org/officeDocument/2006/relationships/slideLayout" Target="../slideLayouts/slideLayout7.xml"/><Relationship Id="rId6" Type="http://schemas.openxmlformats.org/officeDocument/2006/relationships/image" Target="../media/image39.jpg"/><Relationship Id="rId5" Type="http://schemas.openxmlformats.org/officeDocument/2006/relationships/image" Target="../media/image38.png"/><Relationship Id="rId4" Type="http://schemas.openxmlformats.org/officeDocument/2006/relationships/image" Target="../media/image37.png"/></Relationships>
</file>

<file path=ppt/slides/_rels/slide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6" Type="http://schemas.openxmlformats.org/officeDocument/2006/relationships/image" Target="../media/image17.svg"/><Relationship Id="rId5" Type="http://schemas.openxmlformats.org/officeDocument/2006/relationships/image" Target="../media/image16.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6.png"/><Relationship Id="rId3" Type="http://schemas.openxmlformats.org/officeDocument/2006/relationships/hyperlink" Target="file:///\\ait-pdfs.win.dtu.dk\Department\FOOD\Public\Internationale-aktiviteter\SEQAFRICA\Courses%20and%20training\Virtual%20training\Module%202\Videos\Day%204\%5b11%5d%20Data%20sharing%20NCBI%20and%20species%20specific%20-%20Ayorinde%20O.%20Afolayan.mp4" TargetMode="External"/><Relationship Id="rId7" Type="http://schemas.openxmlformats.org/officeDocument/2006/relationships/image" Target="../media/image21.png"/><Relationship Id="rId12" Type="http://schemas.openxmlformats.org/officeDocument/2006/relationships/image" Target="../media/image25.png"/><Relationship Id="rId2" Type="http://schemas.openxmlformats.org/officeDocument/2006/relationships/hyperlink" Target="file:///\\ait-pdfs.win.dtu.dk\Department\FOOD\Public\Internationale-aktiviteter\SEQAFRICA\Courses%20and%20training\Virtual%20training\Module%202\Videos\Day%204\%5b11%5d%20Introduction%20to%20data%20sharing%20Tolbert%20Sonda.mp4" TargetMode="External"/><Relationship Id="rId1" Type="http://schemas.openxmlformats.org/officeDocument/2006/relationships/slideLayout" Target="../slideLayouts/slideLayout3.xml"/><Relationship Id="rId6" Type="http://schemas.openxmlformats.org/officeDocument/2006/relationships/image" Target="../media/image20.png"/><Relationship Id="rId11" Type="http://schemas.openxmlformats.org/officeDocument/2006/relationships/image" Target="../media/image24.png"/><Relationship Id="rId5" Type="http://schemas.openxmlformats.org/officeDocument/2006/relationships/image" Target="../media/image19.png"/><Relationship Id="rId10" Type="http://schemas.openxmlformats.org/officeDocument/2006/relationships/image" Target="../media/image23.png"/><Relationship Id="rId4" Type="http://schemas.openxmlformats.org/officeDocument/2006/relationships/image" Target="../media/image18.png"/><Relationship Id="rId9" Type="http://schemas.microsoft.com/office/2007/relationships/hdphoto" Target="../media/hdphoto2.wdp"/></Relationships>
</file>

<file path=ppt/slides/_rels/slide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9.png"/><Relationship Id="rId7" Type="http://schemas.microsoft.com/office/2007/relationships/hdphoto" Target="../media/hdphoto2.wdp"/><Relationship Id="rId2"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image" Target="../media/image22.png"/><Relationship Id="rId11" Type="http://schemas.openxmlformats.org/officeDocument/2006/relationships/image" Target="../media/image26.png"/><Relationship Id="rId5" Type="http://schemas.openxmlformats.org/officeDocument/2006/relationships/image" Target="../media/image21.png"/><Relationship Id="rId10" Type="http://schemas.openxmlformats.org/officeDocument/2006/relationships/image" Target="../media/image25.png"/><Relationship Id="rId4" Type="http://schemas.openxmlformats.org/officeDocument/2006/relationships/image" Target="../media/image20.png"/><Relationship Id="rId9" Type="http://schemas.openxmlformats.org/officeDocument/2006/relationships/image" Target="../media/image24.png"/></Relationships>
</file>

<file path=ppt/slides/_rels/slide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9.png"/><Relationship Id="rId7" Type="http://schemas.microsoft.com/office/2007/relationships/hdphoto" Target="../media/hdphoto2.wdp"/><Relationship Id="rId2"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image" Target="../media/image22.png"/><Relationship Id="rId11" Type="http://schemas.openxmlformats.org/officeDocument/2006/relationships/image" Target="../media/image26.png"/><Relationship Id="rId5" Type="http://schemas.openxmlformats.org/officeDocument/2006/relationships/image" Target="../media/image21.png"/><Relationship Id="rId10" Type="http://schemas.openxmlformats.org/officeDocument/2006/relationships/image" Target="../media/image25.png"/><Relationship Id="rId4" Type="http://schemas.openxmlformats.org/officeDocument/2006/relationships/image" Target="../media/image20.png"/><Relationship Id="rId9" Type="http://schemas.openxmlformats.org/officeDocument/2006/relationships/image" Target="../media/image2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F1455D-5BD9-4F7A-907C-B43D938FC9E4}"/>
              </a:ext>
            </a:extLst>
          </p:cNvPr>
          <p:cNvSpPr>
            <a:spLocks noGrp="1"/>
          </p:cNvSpPr>
          <p:nvPr>
            <p:ph type="ctrTitle"/>
          </p:nvPr>
        </p:nvSpPr>
        <p:spPr/>
        <p:txBody>
          <a:bodyPr/>
          <a:lstStyle/>
          <a:p>
            <a:r>
              <a:rPr lang="en-GB" dirty="0"/>
              <a:t>WGS workflow: from isolate to analysis</a:t>
            </a:r>
            <a:r>
              <a:rPr lang="en-US" dirty="0"/>
              <a:t> – Day 4</a:t>
            </a:r>
            <a:br>
              <a:rPr lang="en-US" dirty="0"/>
            </a:br>
            <a:endParaRPr lang="en-GB" dirty="0"/>
          </a:p>
        </p:txBody>
      </p:sp>
      <p:sp>
        <p:nvSpPr>
          <p:cNvPr id="2" name="Subtitle 1"/>
          <p:cNvSpPr>
            <a:spLocks noGrp="1"/>
          </p:cNvSpPr>
          <p:nvPr>
            <p:ph type="subTitle" idx="1"/>
          </p:nvPr>
        </p:nvSpPr>
        <p:spPr/>
        <p:txBody>
          <a:bodyPr>
            <a:normAutofit/>
          </a:bodyPr>
          <a:lstStyle/>
          <a:p>
            <a:r>
              <a:rPr lang="en-US" dirty="0"/>
              <a:t>Data sharing</a:t>
            </a:r>
          </a:p>
        </p:txBody>
      </p:sp>
      <p:sp>
        <p:nvSpPr>
          <p:cNvPr id="5" name="Text Placeholder 4"/>
          <p:cNvSpPr>
            <a:spLocks noGrp="1"/>
          </p:cNvSpPr>
          <p:nvPr>
            <p:ph type="body" sz="quarter" idx="14"/>
          </p:nvPr>
        </p:nvSpPr>
        <p:spPr/>
        <p:txBody>
          <a:bodyPr/>
          <a:lstStyle/>
          <a:p>
            <a:r>
              <a:rPr lang="en-US" dirty="0"/>
              <a:t>29 March 2021</a:t>
            </a:r>
          </a:p>
        </p:txBody>
      </p:sp>
      <p:sp>
        <p:nvSpPr>
          <p:cNvPr id="6" name="Text Placeholder 5"/>
          <p:cNvSpPr>
            <a:spLocks noGrp="1"/>
          </p:cNvSpPr>
          <p:nvPr>
            <p:ph type="body" sz="quarter" idx="15"/>
          </p:nvPr>
        </p:nvSpPr>
        <p:spPr/>
        <p:txBody>
          <a:bodyPr/>
          <a:lstStyle/>
          <a:p>
            <a:r>
              <a:rPr lang="en-US" dirty="0"/>
              <a:t>Pernille Nilsson	</a:t>
            </a:r>
          </a:p>
        </p:txBody>
      </p:sp>
    </p:spTree>
    <p:extLst>
      <p:ext uri="{BB962C8B-B14F-4D97-AF65-F5344CB8AC3E}">
        <p14:creationId xmlns:p14="http://schemas.microsoft.com/office/powerpoint/2010/main" val="4253210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sz="3200" dirty="0"/>
              <a:t>[5E] QC of sequencing data</a:t>
            </a:r>
            <a:br>
              <a:rPr lang="en-GB" sz="3200" dirty="0"/>
            </a:br>
            <a:endParaRPr lang="en-GB" sz="2200" dirty="0"/>
          </a:p>
        </p:txBody>
      </p:sp>
      <p:sp>
        <p:nvSpPr>
          <p:cNvPr id="2" name="Content Placeholder 1"/>
          <p:cNvSpPr>
            <a:spLocks noGrp="1"/>
          </p:cNvSpPr>
          <p:nvPr>
            <p:ph idx="1"/>
          </p:nvPr>
        </p:nvSpPr>
        <p:spPr>
          <a:xfrm>
            <a:off x="658800" y="2329200"/>
            <a:ext cx="5982145" cy="3780000"/>
          </a:xfrm>
        </p:spPr>
        <p:txBody>
          <a:bodyPr/>
          <a:lstStyle/>
          <a:p>
            <a:r>
              <a:rPr lang="en-GB" dirty="0">
                <a:solidFill>
                  <a:schemeClr val="accent4">
                    <a:lumMod val="75000"/>
                  </a:schemeClr>
                </a:solidFill>
                <a:latin typeface="Segoe UI" panose="020B0502040204020203" pitchFamily="34" charset="0"/>
                <a:cs typeface="Segoe UI" panose="020B0502040204020203" pitchFamily="34" charset="0"/>
              </a:rPr>
              <a:t>2 sequence files with bad/poor QC</a:t>
            </a:r>
          </a:p>
          <a:p>
            <a:pPr marL="914400" lvl="1" indent="-457200">
              <a:buFont typeface="+mj-lt"/>
              <a:buAutoNum type="arabicPeriod"/>
            </a:pPr>
            <a:r>
              <a:rPr lang="da-DK" dirty="0" err="1">
                <a:solidFill>
                  <a:srgbClr val="FFC000"/>
                </a:solidFill>
                <a:latin typeface="Segoe UI" panose="020B0502040204020203" pitchFamily="34" charset="0"/>
                <a:cs typeface="Segoe UI" panose="020B0502040204020203" pitchFamily="34" charset="0"/>
              </a:rPr>
              <a:t>Sequence</a:t>
            </a:r>
            <a:r>
              <a:rPr lang="da-DK" dirty="0">
                <a:solidFill>
                  <a:srgbClr val="FFC000"/>
                </a:solidFill>
                <a:latin typeface="Segoe UI" panose="020B0502040204020203" pitchFamily="34" charset="0"/>
                <a:cs typeface="Segoe UI" panose="020B0502040204020203" pitchFamily="34" charset="0"/>
              </a:rPr>
              <a:t> Run 1 </a:t>
            </a:r>
            <a:r>
              <a:rPr lang="da-DK" dirty="0" err="1">
                <a:solidFill>
                  <a:srgbClr val="FFC000"/>
                </a:solidFill>
                <a:latin typeface="Segoe UI" panose="020B0502040204020203" pitchFamily="34" charset="0"/>
                <a:cs typeface="Segoe UI" panose="020B0502040204020203" pitchFamily="34" charset="0"/>
              </a:rPr>
              <a:t>E.coli</a:t>
            </a:r>
            <a:r>
              <a:rPr lang="da-DK" dirty="0">
                <a:solidFill>
                  <a:srgbClr val="FFC000"/>
                </a:solidFill>
                <a:latin typeface="Segoe UI" panose="020B0502040204020203" pitchFamily="34" charset="0"/>
                <a:cs typeface="Segoe UI" panose="020B0502040204020203" pitchFamily="34" charset="0"/>
              </a:rPr>
              <a:t> R1</a:t>
            </a:r>
          </a:p>
          <a:p>
            <a:pPr marL="914400" lvl="1" indent="-457200">
              <a:buFont typeface="+mj-lt"/>
              <a:buAutoNum type="arabicPeriod"/>
            </a:pPr>
            <a:r>
              <a:rPr lang="da-DK" dirty="0" err="1">
                <a:solidFill>
                  <a:srgbClr val="FF0000"/>
                </a:solidFill>
                <a:latin typeface="Segoe UI" panose="020B0502040204020203" pitchFamily="34" charset="0"/>
                <a:cs typeface="Segoe UI" panose="020B0502040204020203" pitchFamily="34" charset="0"/>
              </a:rPr>
              <a:t>Sequence</a:t>
            </a:r>
            <a:r>
              <a:rPr lang="da-DK" dirty="0">
                <a:solidFill>
                  <a:srgbClr val="FF0000"/>
                </a:solidFill>
                <a:latin typeface="Segoe UI" panose="020B0502040204020203" pitchFamily="34" charset="0"/>
                <a:cs typeface="Segoe UI" panose="020B0502040204020203" pitchFamily="34" charset="0"/>
              </a:rPr>
              <a:t> Run 1 </a:t>
            </a:r>
            <a:r>
              <a:rPr lang="da-DK" dirty="0" err="1">
                <a:solidFill>
                  <a:srgbClr val="FF0000"/>
                </a:solidFill>
                <a:latin typeface="Segoe UI" panose="020B0502040204020203" pitchFamily="34" charset="0"/>
                <a:cs typeface="Segoe UI" panose="020B0502040204020203" pitchFamily="34" charset="0"/>
              </a:rPr>
              <a:t>E.coli</a:t>
            </a:r>
            <a:r>
              <a:rPr lang="da-DK" dirty="0">
                <a:solidFill>
                  <a:srgbClr val="FF0000"/>
                </a:solidFill>
                <a:latin typeface="Segoe UI" panose="020B0502040204020203" pitchFamily="34" charset="0"/>
                <a:cs typeface="Segoe UI" panose="020B0502040204020203" pitchFamily="34" charset="0"/>
              </a:rPr>
              <a:t> R2</a:t>
            </a:r>
            <a:endParaRPr lang="en-GB" dirty="0">
              <a:solidFill>
                <a:srgbClr val="FF0000"/>
              </a:solidFill>
              <a:latin typeface="Segoe UI" panose="020B0502040204020203" pitchFamily="34" charset="0"/>
              <a:cs typeface="Segoe UI" panose="020B0502040204020203" pitchFamily="34" charset="0"/>
            </a:endParaRPr>
          </a:p>
          <a:p>
            <a:r>
              <a:rPr lang="en-GB" dirty="0">
                <a:solidFill>
                  <a:schemeClr val="accent4">
                    <a:lumMod val="75000"/>
                  </a:schemeClr>
                </a:solidFill>
                <a:latin typeface="Segoe UI" panose="020B0502040204020203" pitchFamily="34" charset="0"/>
                <a:cs typeface="Segoe UI" panose="020B0502040204020203" pitchFamily="34" charset="0"/>
              </a:rPr>
              <a:t>2 sequence files with good QC</a:t>
            </a:r>
          </a:p>
          <a:p>
            <a:pPr marL="914400" lvl="1" indent="-457200">
              <a:buFont typeface="+mj-lt"/>
              <a:buAutoNum type="arabicPeriod"/>
            </a:pPr>
            <a:r>
              <a:rPr lang="da-DK" dirty="0" err="1">
                <a:solidFill>
                  <a:schemeClr val="accent3"/>
                </a:solidFill>
                <a:latin typeface="Segoe UI" panose="020B0502040204020203" pitchFamily="34" charset="0"/>
                <a:cs typeface="Segoe UI" panose="020B0502040204020203" pitchFamily="34" charset="0"/>
              </a:rPr>
              <a:t>Sequence</a:t>
            </a:r>
            <a:r>
              <a:rPr lang="da-DK" dirty="0">
                <a:solidFill>
                  <a:schemeClr val="accent3"/>
                </a:solidFill>
                <a:latin typeface="Segoe UI" panose="020B0502040204020203" pitchFamily="34" charset="0"/>
                <a:cs typeface="Segoe UI" panose="020B0502040204020203" pitchFamily="34" charset="0"/>
              </a:rPr>
              <a:t> Run 2 </a:t>
            </a:r>
            <a:r>
              <a:rPr lang="da-DK" dirty="0" err="1">
                <a:solidFill>
                  <a:schemeClr val="accent3"/>
                </a:solidFill>
                <a:latin typeface="Segoe UI" panose="020B0502040204020203" pitchFamily="34" charset="0"/>
                <a:cs typeface="Segoe UI" panose="020B0502040204020203" pitchFamily="34" charset="0"/>
              </a:rPr>
              <a:t>E.coli</a:t>
            </a:r>
            <a:r>
              <a:rPr lang="da-DK" dirty="0">
                <a:solidFill>
                  <a:schemeClr val="accent3"/>
                </a:solidFill>
                <a:latin typeface="Segoe UI" panose="020B0502040204020203" pitchFamily="34" charset="0"/>
                <a:cs typeface="Segoe UI" panose="020B0502040204020203" pitchFamily="34" charset="0"/>
              </a:rPr>
              <a:t> R1</a:t>
            </a:r>
          </a:p>
          <a:p>
            <a:pPr marL="914400" lvl="1" indent="-457200">
              <a:buFont typeface="+mj-lt"/>
              <a:buAutoNum type="arabicPeriod"/>
            </a:pPr>
            <a:r>
              <a:rPr lang="da-DK" dirty="0" err="1">
                <a:solidFill>
                  <a:schemeClr val="accent3"/>
                </a:solidFill>
                <a:latin typeface="Segoe UI" panose="020B0502040204020203" pitchFamily="34" charset="0"/>
                <a:cs typeface="Segoe UI" panose="020B0502040204020203" pitchFamily="34" charset="0"/>
              </a:rPr>
              <a:t>Sequence</a:t>
            </a:r>
            <a:r>
              <a:rPr lang="da-DK" dirty="0">
                <a:solidFill>
                  <a:schemeClr val="accent3"/>
                </a:solidFill>
                <a:latin typeface="Segoe UI" panose="020B0502040204020203" pitchFamily="34" charset="0"/>
                <a:cs typeface="Segoe UI" panose="020B0502040204020203" pitchFamily="34" charset="0"/>
              </a:rPr>
              <a:t> Run 2 </a:t>
            </a:r>
            <a:r>
              <a:rPr lang="da-DK" dirty="0" err="1">
                <a:solidFill>
                  <a:schemeClr val="accent3"/>
                </a:solidFill>
                <a:latin typeface="Segoe UI" panose="020B0502040204020203" pitchFamily="34" charset="0"/>
                <a:cs typeface="Segoe UI" panose="020B0502040204020203" pitchFamily="34" charset="0"/>
              </a:rPr>
              <a:t>E.coli</a:t>
            </a:r>
            <a:r>
              <a:rPr lang="da-DK" dirty="0">
                <a:solidFill>
                  <a:schemeClr val="accent3"/>
                </a:solidFill>
                <a:latin typeface="Segoe UI" panose="020B0502040204020203" pitchFamily="34" charset="0"/>
                <a:cs typeface="Segoe UI" panose="020B0502040204020203" pitchFamily="34" charset="0"/>
              </a:rPr>
              <a:t> R2</a:t>
            </a:r>
            <a:endParaRPr lang="en-GB" dirty="0">
              <a:solidFill>
                <a:schemeClr val="accent3"/>
              </a:solidFill>
              <a:latin typeface="Segoe UI" panose="020B0502040204020203" pitchFamily="34" charset="0"/>
              <a:cs typeface="Segoe UI" panose="020B0502040204020203" pitchFamily="34" charset="0"/>
            </a:endParaRPr>
          </a:p>
          <a:p>
            <a:endParaRPr lang="en-GB" dirty="0">
              <a:solidFill>
                <a:schemeClr val="accent4">
                  <a:lumMod val="7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86833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006764"/>
            <a:ext cx="10828800" cy="1693191"/>
          </a:xfrm>
        </p:spPr>
        <p:txBody>
          <a:bodyPr>
            <a:normAutofit/>
          </a:bodyPr>
          <a:lstStyle/>
          <a:p>
            <a:r>
              <a:rPr lang="en-GB" sz="3200" dirty="0"/>
              <a:t>[9E] </a:t>
            </a:r>
            <a:r>
              <a:rPr lang="en-US" sz="3200" dirty="0"/>
              <a:t>Exercise: Using </a:t>
            </a:r>
            <a:r>
              <a:rPr lang="en-US" sz="3200" dirty="0" err="1"/>
              <a:t>Enterobase</a:t>
            </a:r>
            <a:br>
              <a:rPr lang="en-GB" sz="3200" dirty="0">
                <a:hlinkClick r:id="rId2" action="ppaction://hlinkfile"/>
              </a:rPr>
            </a:br>
            <a:r>
              <a:rPr lang="en-GB" sz="3200" dirty="0"/>
              <a:t>	</a:t>
            </a:r>
            <a:r>
              <a:rPr lang="en-GB" sz="2400" dirty="0"/>
              <a:t>Anthony Smith (NICD, South Africa)</a:t>
            </a:r>
          </a:p>
        </p:txBody>
      </p:sp>
      <p:grpSp>
        <p:nvGrpSpPr>
          <p:cNvPr id="21" name="Group 20"/>
          <p:cNvGrpSpPr/>
          <p:nvPr/>
        </p:nvGrpSpPr>
        <p:grpSpPr>
          <a:xfrm>
            <a:off x="1616679" y="3358625"/>
            <a:ext cx="8913042" cy="1095815"/>
            <a:chOff x="1487054" y="3146189"/>
            <a:chExt cx="8913042" cy="1095815"/>
          </a:xfrm>
        </p:grpSpPr>
        <p:grpSp>
          <p:nvGrpSpPr>
            <p:cNvPr id="22" name="Group 21"/>
            <p:cNvGrpSpPr/>
            <p:nvPr/>
          </p:nvGrpSpPr>
          <p:grpSpPr>
            <a:xfrm>
              <a:off x="1487054" y="3161912"/>
              <a:ext cx="1082909" cy="1080092"/>
              <a:chOff x="1052945" y="3161912"/>
              <a:chExt cx="1082909" cy="1080092"/>
            </a:xfrm>
          </p:grpSpPr>
          <p:pic>
            <p:nvPicPr>
              <p:cNvPr id="73" name="Picture 72" descr="Free vector graphic: Petri Dish, Deep, Lab, Fluid, Grey ..."/>
              <p:cNvPicPr>
                <a:picLocks noChangeAspect="1"/>
              </p:cNvPicPr>
              <p:nvPr/>
            </p:nvPicPr>
            <p:blipFill>
              <a:blip r:embed="rId3"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74" name="Rounded Rectangle 73"/>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2778084" y="3161912"/>
              <a:ext cx="1082909" cy="1080092"/>
              <a:chOff x="2338186" y="3161912"/>
              <a:chExt cx="1082909" cy="1080092"/>
            </a:xfrm>
          </p:grpSpPr>
          <p:grpSp>
            <p:nvGrpSpPr>
              <p:cNvPr id="69" name="Group 68"/>
              <p:cNvGrpSpPr/>
              <p:nvPr/>
            </p:nvGrpSpPr>
            <p:grpSpPr>
              <a:xfrm>
                <a:off x="2543247" y="3287425"/>
                <a:ext cx="476081" cy="797622"/>
                <a:chOff x="3150973" y="3161912"/>
                <a:chExt cx="636299" cy="1066051"/>
              </a:xfrm>
            </p:grpSpPr>
            <p:pic>
              <p:nvPicPr>
                <p:cNvPr id="71" name="Picture 70" descr="Free vector graphic: Vial, Tube, Fluid, Laboratory - Free ..."/>
                <p:cNvPicPr>
                  <a:picLocks noChangeAspect="1"/>
                </p:cNvPicPr>
                <p:nvPr/>
              </p:nvPicPr>
              <p:blipFill>
                <a:blip r:embed="rId4"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72" name="Picture 71" descr="DNA PNG"/>
                <p:cNvPicPr>
                  <a:picLocks noChangeAspect="1"/>
                </p:cNvPicPr>
                <p:nvPr/>
              </p:nvPicPr>
              <p:blipFill>
                <a:blip r:embed="rId5"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70" name="Rounded Rectangle 69"/>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28"/>
            <p:cNvGrpSpPr/>
            <p:nvPr/>
          </p:nvGrpSpPr>
          <p:grpSpPr>
            <a:xfrm>
              <a:off x="4069114" y="3154744"/>
              <a:ext cx="1082909" cy="1080092"/>
              <a:chOff x="3628969" y="3154744"/>
              <a:chExt cx="1082909" cy="1080092"/>
            </a:xfrm>
          </p:grpSpPr>
          <p:pic>
            <p:nvPicPr>
              <p:cNvPr id="67" name="Picture 66"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68" name="Rounded Rectangle 67"/>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0" name="Group 29"/>
            <p:cNvGrpSpPr/>
            <p:nvPr/>
          </p:nvGrpSpPr>
          <p:grpSpPr>
            <a:xfrm>
              <a:off x="6651174" y="3161912"/>
              <a:ext cx="1166864" cy="1080092"/>
              <a:chOff x="6162429" y="3161912"/>
              <a:chExt cx="1166864" cy="1080092"/>
            </a:xfrm>
          </p:grpSpPr>
          <p:pic>
            <p:nvPicPr>
              <p:cNvPr id="65" name="Picture 2" descr="Sequencing and Microarray Systems"/>
              <p:cNvPicPr>
                <a:picLocks noChangeAspect="1" noChangeArrowheads="1"/>
              </p:cNvPicPr>
              <p:nvPr/>
            </p:nvPicPr>
            <p:blipFill>
              <a:blip r:embed="rId7">
                <a:duotone>
                  <a:schemeClr val="accent6">
                    <a:shade val="45000"/>
                    <a:satMod val="135000"/>
                  </a:schemeClr>
                  <a:prstClr val="white"/>
                </a:duotone>
                <a:extLst>
                  <a:ext uri="{BEBA8EAE-BF5A-486C-A8C5-ECC9F3942E4B}">
                    <a14:imgProps xmlns:a14="http://schemas.microsoft.com/office/drawing/2010/main">
                      <a14:imgLayer r:embed="rId8">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66" name="Rounded Rectangle 65"/>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5" name="Group 34"/>
            <p:cNvGrpSpPr/>
            <p:nvPr/>
          </p:nvGrpSpPr>
          <p:grpSpPr>
            <a:xfrm>
              <a:off x="8026159" y="3154744"/>
              <a:ext cx="1082909" cy="1080092"/>
              <a:chOff x="7547336" y="3154744"/>
              <a:chExt cx="1082909" cy="1080092"/>
            </a:xfrm>
          </p:grpSpPr>
          <p:pic>
            <p:nvPicPr>
              <p:cNvPr id="63" name="Picture 62"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64" name="Rounded Rectangle 63"/>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p:cNvGrpSpPr/>
            <p:nvPr/>
          </p:nvGrpSpPr>
          <p:grpSpPr>
            <a:xfrm>
              <a:off x="9317187" y="3146189"/>
              <a:ext cx="1082909" cy="1080092"/>
              <a:chOff x="8883078" y="3146189"/>
              <a:chExt cx="1082909" cy="1080092"/>
            </a:xfrm>
          </p:grpSpPr>
          <p:sp>
            <p:nvSpPr>
              <p:cNvPr id="54" name="Rounded Rectangle 53"/>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oup 54"/>
              <p:cNvGrpSpPr/>
              <p:nvPr/>
            </p:nvGrpSpPr>
            <p:grpSpPr>
              <a:xfrm>
                <a:off x="8954143" y="3444183"/>
                <a:ext cx="999747" cy="592355"/>
                <a:chOff x="8309875" y="3458797"/>
                <a:chExt cx="2803581" cy="1661138"/>
              </a:xfrm>
            </p:grpSpPr>
            <p:pic>
              <p:nvPicPr>
                <p:cNvPr id="56" name="Picture 55" descr="File:Research.svg - Wikipedia"/>
                <p:cNvPicPr>
                  <a:picLocks noChangeAspect="1"/>
                </p:cNvPicPr>
                <p:nvPr/>
              </p:nvPicPr>
              <p:blipFill>
                <a:blip r:embed="rId9"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57" name="TextBox 56"/>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58" name="Picture 57" descr="DNA PNG"/>
                <p:cNvPicPr>
                  <a:picLocks noChangeAspect="1"/>
                </p:cNvPicPr>
                <p:nvPr/>
              </p:nvPicPr>
              <p:blipFill>
                <a:blip r:embed="rId10"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59" name="Group 58"/>
                <p:cNvGrpSpPr/>
                <p:nvPr/>
              </p:nvGrpSpPr>
              <p:grpSpPr>
                <a:xfrm>
                  <a:off x="9652785" y="3458797"/>
                  <a:ext cx="1460671" cy="1390226"/>
                  <a:chOff x="10122180" y="3425072"/>
                  <a:chExt cx="1554912" cy="1479919"/>
                </a:xfrm>
              </p:grpSpPr>
              <p:pic>
                <p:nvPicPr>
                  <p:cNvPr id="60" name="Picture 59" descr="File:Document icon (the Noun Project 34849).svg ..."/>
                  <p:cNvPicPr>
                    <a:picLocks noChangeAspect="1"/>
                  </p:cNvPicPr>
                  <p:nvPr/>
                </p:nvPicPr>
                <p:blipFill>
                  <a:blip r:embed="rId11"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61" name="TextBox 60"/>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2" name="Picture 61" descr="data structures - What's the difference between a binary ..."/>
                  <p:cNvPicPr>
                    <a:picLocks noChangeAspect="1"/>
                  </p:cNvPicPr>
                  <p:nvPr/>
                </p:nvPicPr>
                <p:blipFill>
                  <a:blip r:embed="rId12"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38" name="Group 37"/>
            <p:cNvGrpSpPr/>
            <p:nvPr/>
          </p:nvGrpSpPr>
          <p:grpSpPr>
            <a:xfrm>
              <a:off x="5360144" y="3159399"/>
              <a:ext cx="1082909" cy="1080092"/>
              <a:chOff x="4913455" y="3159399"/>
              <a:chExt cx="1082909" cy="1080092"/>
            </a:xfrm>
          </p:grpSpPr>
          <p:cxnSp>
            <p:nvCxnSpPr>
              <p:cNvPr id="39" name="Straight Connector 38"/>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40" name="Rounded Rectangle 39"/>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47" name="Elbow Connector 46"/>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567987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284C401-0E33-43D1-B00F-557BD12B1BA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266"/>
          <a:stretch/>
        </p:blipFill>
        <p:spPr>
          <a:xfrm>
            <a:off x="2286000" y="-28876"/>
            <a:ext cx="9906000" cy="6901804"/>
          </a:xfrm>
          <a:prstGeom prst="rect">
            <a:avLst/>
          </a:prstGeom>
        </p:spPr>
      </p:pic>
      <p:sp>
        <p:nvSpPr>
          <p:cNvPr id="12" name="Rectangle 11">
            <a:extLst>
              <a:ext uri="{FF2B5EF4-FFF2-40B4-BE49-F238E27FC236}">
                <a16:creationId xmlns:a16="http://schemas.microsoft.com/office/drawing/2014/main" id="{B7DFB51C-676B-4489-AA42-14CDC914117A}"/>
              </a:ext>
            </a:extLst>
          </p:cNvPr>
          <p:cNvSpPr/>
          <p:nvPr/>
        </p:nvSpPr>
        <p:spPr>
          <a:xfrm>
            <a:off x="0" y="0"/>
            <a:ext cx="5478449"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40"/>
            <a:endParaRPr lang="en-GB">
              <a:solidFill>
                <a:prstClr val="white"/>
              </a:solidFill>
              <a:latin typeface="Arial" panose="020B0604020202020204"/>
            </a:endParaRPr>
          </a:p>
        </p:txBody>
      </p:sp>
      <p:pic>
        <p:nvPicPr>
          <p:cNvPr id="8" name="Picture 7" descr="A picture containing text&#10;&#10;Description automatically generated">
            <a:extLst>
              <a:ext uri="{FF2B5EF4-FFF2-40B4-BE49-F238E27FC236}">
                <a16:creationId xmlns:a16="http://schemas.microsoft.com/office/drawing/2014/main" id="{7512A22F-E5A3-4BD8-B03C-18EEA1E2C0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172" y="5168754"/>
            <a:ext cx="982828" cy="1042586"/>
          </a:xfrm>
          <a:prstGeom prst="rect">
            <a:avLst/>
          </a:prstGeom>
        </p:spPr>
      </p:pic>
      <p:pic>
        <p:nvPicPr>
          <p:cNvPr id="9" name="Picture 8">
            <a:extLst>
              <a:ext uri="{FF2B5EF4-FFF2-40B4-BE49-F238E27FC236}">
                <a16:creationId xmlns:a16="http://schemas.microsoft.com/office/drawing/2014/main" id="{84B11FA7-2935-4358-8B68-A4A7440D17B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83578" y="930181"/>
            <a:ext cx="3415814" cy="929334"/>
          </a:xfrm>
          <a:prstGeom prst="rect">
            <a:avLst/>
          </a:prstGeom>
        </p:spPr>
      </p:pic>
      <p:sp>
        <p:nvSpPr>
          <p:cNvPr id="10" name="TextBox 9">
            <a:extLst>
              <a:ext uri="{FF2B5EF4-FFF2-40B4-BE49-F238E27FC236}">
                <a16:creationId xmlns:a16="http://schemas.microsoft.com/office/drawing/2014/main" id="{0444CF94-01F2-46F8-9401-A8D4056CA115}"/>
              </a:ext>
            </a:extLst>
          </p:cNvPr>
          <p:cNvSpPr txBox="1"/>
          <p:nvPr/>
        </p:nvSpPr>
        <p:spPr>
          <a:xfrm>
            <a:off x="1367056" y="3066180"/>
            <a:ext cx="2283578" cy="769441"/>
          </a:xfrm>
          <a:prstGeom prst="rect">
            <a:avLst/>
          </a:prstGeom>
          <a:noFill/>
        </p:spPr>
        <p:txBody>
          <a:bodyPr wrap="square" rtlCol="0" anchor="ctr">
            <a:spAutoFit/>
          </a:bodyPr>
          <a:lstStyle/>
          <a:p>
            <a:pPr algn="just" defTabSz="914240"/>
            <a:r>
              <a:rPr lang="da-DK" sz="4400" b="1" dirty="0">
                <a:solidFill>
                  <a:schemeClr val="bg1"/>
                </a:solidFill>
                <a:latin typeface="Arial" panose="020B0604020202020204" pitchFamily="34" charset="0"/>
                <a:cs typeface="Arial" panose="020B0604020202020204" pitchFamily="34" charset="0"/>
              </a:rPr>
              <a:t>Q&amp;A</a:t>
            </a:r>
            <a:endParaRPr lang="en-GB" sz="4400" b="1" dirty="0">
              <a:solidFill>
                <a:schemeClr val="bg1"/>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7512A22F-E5A3-4BD8-B03C-18EEA1E2C04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816233" y="5263029"/>
            <a:ext cx="585462" cy="854037"/>
          </a:xfrm>
          <a:prstGeom prst="rect">
            <a:avLst/>
          </a:prstGeom>
        </p:spPr>
      </p:pic>
      <p:pic>
        <p:nvPicPr>
          <p:cNvPr id="13" name="Picture 12">
            <a:extLst>
              <a:ext uri="{FF2B5EF4-FFF2-40B4-BE49-F238E27FC236}">
                <a16:creationId xmlns:a16="http://schemas.microsoft.com/office/drawing/2014/main" id="{7512A22F-E5A3-4BD8-B03C-18EEA1E2C040}"/>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598100" y="5263029"/>
            <a:ext cx="1618643" cy="922404"/>
          </a:xfrm>
          <a:prstGeom prst="rect">
            <a:avLst/>
          </a:prstGeom>
        </p:spPr>
      </p:pic>
    </p:spTree>
    <p:extLst>
      <p:ext uri="{BB962C8B-B14F-4D97-AF65-F5344CB8AC3E}">
        <p14:creationId xmlns:p14="http://schemas.microsoft.com/office/powerpoint/2010/main" val="2136901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Coursera E-</a:t>
            </a:r>
            <a:r>
              <a:rPr lang="da-DK" dirty="0" err="1"/>
              <a:t>learning</a:t>
            </a:r>
            <a:endParaRPr lang="en-GB" dirty="0"/>
          </a:p>
        </p:txBody>
      </p:sp>
      <p:sp>
        <p:nvSpPr>
          <p:cNvPr id="3" name="Content Placeholder 2"/>
          <p:cNvSpPr>
            <a:spLocks noGrp="1"/>
          </p:cNvSpPr>
          <p:nvPr>
            <p:ph idx="1"/>
          </p:nvPr>
        </p:nvSpPr>
        <p:spPr/>
        <p:txBody>
          <a:bodyPr>
            <a:normAutofit lnSpcReduction="10000"/>
          </a:bodyPr>
          <a:lstStyle/>
          <a:p>
            <a:r>
              <a:rPr lang="en-US" dirty="0">
                <a:solidFill>
                  <a:schemeClr val="accent4">
                    <a:lumMod val="50000"/>
                  </a:schemeClr>
                </a:solidFill>
                <a:latin typeface="Segoe UI" panose="020B0502040204020203" pitchFamily="34" charset="0"/>
                <a:cs typeface="Segoe UI" panose="020B0502040204020203" pitchFamily="34" charset="0"/>
              </a:rPr>
              <a:t>Antimicrobial resistance - theory and methods</a:t>
            </a:r>
          </a:p>
          <a:p>
            <a:pPr lvl="1"/>
            <a:r>
              <a:rPr lang="en-US" dirty="0">
                <a:solidFill>
                  <a:schemeClr val="accent4">
                    <a:lumMod val="75000"/>
                  </a:schemeClr>
                </a:solidFill>
                <a:latin typeface="Segoe UI" panose="020B0502040204020203" pitchFamily="34" charset="0"/>
                <a:cs typeface="Segoe UI" panose="020B0502040204020203" pitchFamily="34" charset="0"/>
              </a:rPr>
              <a:t>21 short video lectures</a:t>
            </a:r>
          </a:p>
          <a:p>
            <a:pPr lvl="1">
              <a:lnSpc>
                <a:spcPct val="100000"/>
              </a:lnSpc>
            </a:pPr>
            <a:r>
              <a:rPr lang="en-US" dirty="0">
                <a:solidFill>
                  <a:schemeClr val="accent4">
                    <a:lumMod val="75000"/>
                  </a:schemeClr>
                </a:solidFill>
                <a:latin typeface="Segoe UI" panose="020B0502040204020203" pitchFamily="34" charset="0"/>
                <a:cs typeface="Segoe UI" panose="020B0502040204020203" pitchFamily="34" charset="0"/>
                <a:hlinkClick r:id="rId2"/>
              </a:rPr>
              <a:t>https://www.coursera.org/learn/antimicrobial-resistance</a:t>
            </a:r>
            <a:endParaRPr lang="en-US" dirty="0">
              <a:solidFill>
                <a:schemeClr val="accent4">
                  <a:lumMod val="75000"/>
                </a:schemeClr>
              </a:solidFill>
              <a:latin typeface="Segoe UI" panose="020B0502040204020203" pitchFamily="34" charset="0"/>
              <a:cs typeface="Segoe UI" panose="020B0502040204020203" pitchFamily="34" charset="0"/>
            </a:endParaRPr>
          </a:p>
          <a:p>
            <a:pPr lvl="1"/>
            <a:endParaRPr lang="en-US" dirty="0">
              <a:solidFill>
                <a:schemeClr val="accent4">
                  <a:lumMod val="50000"/>
                </a:schemeClr>
              </a:solidFill>
              <a:latin typeface="Segoe UI" panose="020B0502040204020203" pitchFamily="34" charset="0"/>
              <a:cs typeface="Segoe UI" panose="020B0502040204020203" pitchFamily="34" charset="0"/>
            </a:endParaRPr>
          </a:p>
          <a:p>
            <a:pPr marL="0" indent="0">
              <a:buNone/>
            </a:pPr>
            <a:endParaRPr lang="da-DK" dirty="0">
              <a:latin typeface="Segoe UI" panose="020B0502040204020203" pitchFamily="34" charset="0"/>
              <a:cs typeface="Segoe UI" panose="020B0502040204020203" pitchFamily="34" charset="0"/>
            </a:endParaRPr>
          </a:p>
          <a:p>
            <a:r>
              <a:rPr lang="en-US" dirty="0">
                <a:solidFill>
                  <a:schemeClr val="accent4">
                    <a:lumMod val="50000"/>
                  </a:schemeClr>
                </a:solidFill>
                <a:latin typeface="Segoe UI" panose="020B0502040204020203" pitchFamily="34" charset="0"/>
                <a:cs typeface="Segoe UI" panose="020B0502040204020203" pitchFamily="34" charset="0"/>
              </a:rPr>
              <a:t>Whole genome sequencing of bacterial genomes - tools and applications</a:t>
            </a:r>
          </a:p>
          <a:p>
            <a:pPr lvl="1"/>
            <a:r>
              <a:rPr lang="en-US" dirty="0">
                <a:solidFill>
                  <a:schemeClr val="accent4">
                    <a:lumMod val="75000"/>
                  </a:schemeClr>
                </a:solidFill>
                <a:latin typeface="Segoe UI" panose="020B0502040204020203" pitchFamily="34" charset="0"/>
                <a:cs typeface="Segoe UI" panose="020B0502040204020203" pitchFamily="34" charset="0"/>
              </a:rPr>
              <a:t>19 short video lectures</a:t>
            </a:r>
          </a:p>
          <a:p>
            <a:pPr lvl="1">
              <a:lnSpc>
                <a:spcPct val="110000"/>
              </a:lnSpc>
            </a:pPr>
            <a:r>
              <a:rPr lang="en-US" dirty="0">
                <a:solidFill>
                  <a:schemeClr val="accent4">
                    <a:lumMod val="75000"/>
                  </a:schemeClr>
                </a:solidFill>
                <a:latin typeface="Segoe UI" panose="020B0502040204020203" pitchFamily="34" charset="0"/>
                <a:cs typeface="Segoe UI" panose="020B0502040204020203" pitchFamily="34" charset="0"/>
                <a:hlinkClick r:id="rId3"/>
              </a:rPr>
              <a:t>https://www.coursera.org/learn/wgs-bacteria</a:t>
            </a:r>
            <a:endParaRPr lang="en-US" dirty="0">
              <a:solidFill>
                <a:schemeClr val="accent4">
                  <a:lumMod val="75000"/>
                </a:schemeClr>
              </a:solidFill>
              <a:latin typeface="Segoe UI" panose="020B0502040204020203" pitchFamily="34" charset="0"/>
              <a:cs typeface="Segoe UI" panose="020B0502040204020203" pitchFamily="34" charset="0"/>
            </a:endParaRPr>
          </a:p>
          <a:p>
            <a:endParaRPr lang="en-GB" dirty="0"/>
          </a:p>
        </p:txBody>
      </p:sp>
    </p:spTree>
    <p:extLst>
      <p:ext uri="{BB962C8B-B14F-4D97-AF65-F5344CB8AC3E}">
        <p14:creationId xmlns:p14="http://schemas.microsoft.com/office/powerpoint/2010/main" val="1060937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478449" y="0"/>
            <a:ext cx="6713551" cy="6857999"/>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7DFB51C-676B-4489-AA42-14CDC914117A}"/>
              </a:ext>
            </a:extLst>
          </p:cNvPr>
          <p:cNvSpPr/>
          <p:nvPr/>
        </p:nvSpPr>
        <p:spPr>
          <a:xfrm>
            <a:off x="0" y="0"/>
            <a:ext cx="5478449"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40"/>
            <a:endParaRPr lang="en-GB">
              <a:solidFill>
                <a:prstClr val="white"/>
              </a:solidFill>
              <a:latin typeface="Arial" panose="020B0604020202020204"/>
            </a:endParaRPr>
          </a:p>
        </p:txBody>
      </p:sp>
      <p:pic>
        <p:nvPicPr>
          <p:cNvPr id="8" name="Picture 7" descr="A picture containing text&#10;&#10;Description automatically generated">
            <a:extLst>
              <a:ext uri="{FF2B5EF4-FFF2-40B4-BE49-F238E27FC236}">
                <a16:creationId xmlns:a16="http://schemas.microsoft.com/office/drawing/2014/main" id="{7512A22F-E5A3-4BD8-B03C-18EEA1E2C0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172" y="5168754"/>
            <a:ext cx="982828" cy="1042586"/>
          </a:xfrm>
          <a:prstGeom prst="rect">
            <a:avLst/>
          </a:prstGeom>
        </p:spPr>
      </p:pic>
      <p:pic>
        <p:nvPicPr>
          <p:cNvPr id="9" name="Picture 8">
            <a:extLst>
              <a:ext uri="{FF2B5EF4-FFF2-40B4-BE49-F238E27FC236}">
                <a16:creationId xmlns:a16="http://schemas.microsoft.com/office/drawing/2014/main" id="{84B11FA7-2935-4358-8B68-A4A7440D17B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83578" y="930181"/>
            <a:ext cx="3415814" cy="929334"/>
          </a:xfrm>
          <a:prstGeom prst="rect">
            <a:avLst/>
          </a:prstGeom>
        </p:spPr>
      </p:pic>
      <p:sp>
        <p:nvSpPr>
          <p:cNvPr id="10" name="TextBox 9">
            <a:extLst>
              <a:ext uri="{FF2B5EF4-FFF2-40B4-BE49-F238E27FC236}">
                <a16:creationId xmlns:a16="http://schemas.microsoft.com/office/drawing/2014/main" id="{0444CF94-01F2-46F8-9401-A8D4056CA115}"/>
              </a:ext>
            </a:extLst>
          </p:cNvPr>
          <p:cNvSpPr txBox="1"/>
          <p:nvPr/>
        </p:nvSpPr>
        <p:spPr>
          <a:xfrm>
            <a:off x="192287" y="3113054"/>
            <a:ext cx="5478449" cy="707886"/>
          </a:xfrm>
          <a:prstGeom prst="rect">
            <a:avLst/>
          </a:prstGeom>
          <a:noFill/>
        </p:spPr>
        <p:txBody>
          <a:bodyPr wrap="square" rtlCol="0" anchor="ctr">
            <a:spAutoFit/>
          </a:bodyPr>
          <a:lstStyle/>
          <a:p>
            <a:pPr algn="just" defTabSz="914240"/>
            <a:r>
              <a:rPr lang="en-GB" sz="4000" b="1" dirty="0">
                <a:solidFill>
                  <a:schemeClr val="bg1"/>
                </a:solidFill>
                <a:latin typeface="Arial" panose="020B0604020202020204" pitchFamily="34" charset="0"/>
                <a:cs typeface="Arial" panose="020B0604020202020204" pitchFamily="34" charset="0"/>
              </a:rPr>
              <a:t>Concluding remarks</a:t>
            </a:r>
          </a:p>
        </p:txBody>
      </p:sp>
      <p:pic>
        <p:nvPicPr>
          <p:cNvPr id="11" name="Picture 10">
            <a:extLst>
              <a:ext uri="{FF2B5EF4-FFF2-40B4-BE49-F238E27FC236}">
                <a16:creationId xmlns:a16="http://schemas.microsoft.com/office/drawing/2014/main" id="{7512A22F-E5A3-4BD8-B03C-18EEA1E2C040}"/>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816233" y="5263029"/>
            <a:ext cx="585462" cy="854037"/>
          </a:xfrm>
          <a:prstGeom prst="rect">
            <a:avLst/>
          </a:prstGeom>
        </p:spPr>
      </p:pic>
      <p:pic>
        <p:nvPicPr>
          <p:cNvPr id="13" name="Picture 12">
            <a:extLst>
              <a:ext uri="{FF2B5EF4-FFF2-40B4-BE49-F238E27FC236}">
                <a16:creationId xmlns:a16="http://schemas.microsoft.com/office/drawing/2014/main" id="{7512A22F-E5A3-4BD8-B03C-18EEA1E2C04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2598100" y="5263029"/>
            <a:ext cx="1618643" cy="922404"/>
          </a:xfrm>
          <a:prstGeom prst="rect">
            <a:avLst/>
          </a:prstGeom>
        </p:spPr>
      </p:pic>
      <p:sp>
        <p:nvSpPr>
          <p:cNvPr id="6" name="Content Placeholder 5"/>
          <p:cNvSpPr>
            <a:spLocks noGrp="1"/>
          </p:cNvSpPr>
          <p:nvPr>
            <p:ph sz="quarter" idx="14"/>
          </p:nvPr>
        </p:nvSpPr>
        <p:spPr>
          <a:xfrm>
            <a:off x="6060909" y="1859515"/>
            <a:ext cx="5356344" cy="4171090"/>
          </a:xfrm>
        </p:spPr>
        <p:txBody>
          <a:bodyPr>
            <a:normAutofit lnSpcReduction="10000"/>
          </a:bodyPr>
          <a:lstStyle/>
          <a:p>
            <a:r>
              <a:rPr lang="en-GB" sz="2400" b="1" dirty="0">
                <a:solidFill>
                  <a:schemeClr val="accent4"/>
                </a:solidFill>
                <a:latin typeface="Segoe UI" panose="020B0502040204020203" pitchFamily="34" charset="0"/>
                <a:cs typeface="Segoe UI" panose="020B0502040204020203" pitchFamily="34" charset="0"/>
              </a:rPr>
              <a:t>The exercise surveys will be open until Friday 2 April 2021 12:00 PM CET</a:t>
            </a:r>
          </a:p>
          <a:p>
            <a:endParaRPr lang="en-GB" sz="2400" b="1" dirty="0">
              <a:solidFill>
                <a:schemeClr val="accent4"/>
              </a:solidFill>
              <a:latin typeface="Segoe UI" panose="020B0502040204020203" pitchFamily="34" charset="0"/>
              <a:cs typeface="Segoe UI" panose="020B0502040204020203" pitchFamily="34" charset="0"/>
            </a:endParaRPr>
          </a:p>
          <a:p>
            <a:r>
              <a:rPr lang="en-GB" sz="2400" b="1" dirty="0">
                <a:solidFill>
                  <a:schemeClr val="accent4"/>
                </a:solidFill>
                <a:latin typeface="Segoe UI" panose="020B0502040204020203" pitchFamily="34" charset="0"/>
                <a:cs typeface="Segoe UI" panose="020B0502040204020203" pitchFamily="34" charset="0"/>
              </a:rPr>
              <a:t>Access to video recordings of each day through </a:t>
            </a:r>
            <a:r>
              <a:rPr lang="en-GB" sz="2400" b="1" dirty="0" err="1">
                <a:solidFill>
                  <a:schemeClr val="accent4"/>
                </a:solidFill>
                <a:latin typeface="Segoe UI" panose="020B0502040204020203" pitchFamily="34" charset="0"/>
                <a:cs typeface="Segoe UI" panose="020B0502040204020203" pitchFamily="34" charset="0"/>
              </a:rPr>
              <a:t>Jottacloud</a:t>
            </a:r>
            <a:endParaRPr lang="en-GB" sz="2400" b="1" dirty="0">
              <a:solidFill>
                <a:schemeClr val="accent4"/>
              </a:solidFill>
              <a:latin typeface="Segoe UI" panose="020B0502040204020203" pitchFamily="34" charset="0"/>
              <a:cs typeface="Segoe UI" panose="020B0502040204020203" pitchFamily="34" charset="0"/>
            </a:endParaRPr>
          </a:p>
          <a:p>
            <a:endParaRPr lang="en-GB" sz="2400" b="1" dirty="0">
              <a:solidFill>
                <a:schemeClr val="accent4"/>
              </a:solidFill>
              <a:latin typeface="Segoe UI" panose="020B0502040204020203" pitchFamily="34" charset="0"/>
              <a:cs typeface="Segoe UI" panose="020B0502040204020203" pitchFamily="34" charset="0"/>
            </a:endParaRPr>
          </a:p>
          <a:p>
            <a:r>
              <a:rPr lang="en-GB" sz="2400" b="1" dirty="0">
                <a:solidFill>
                  <a:schemeClr val="accent4"/>
                </a:solidFill>
                <a:latin typeface="Segoe UI" panose="020B0502040204020203" pitchFamily="34" charset="0"/>
                <a:cs typeface="Segoe UI" panose="020B0502040204020203" pitchFamily="34" charset="0"/>
              </a:rPr>
              <a:t>Course evaluation Survey</a:t>
            </a:r>
          </a:p>
          <a:p>
            <a:pPr lvl="1"/>
            <a:r>
              <a:rPr lang="en-GB" sz="2400" b="1" dirty="0">
                <a:solidFill>
                  <a:schemeClr val="accent4"/>
                </a:solidFill>
                <a:latin typeface="Segoe UI" panose="020B0502040204020203" pitchFamily="34" charset="0"/>
                <a:cs typeface="Segoe UI" panose="020B0502040204020203" pitchFamily="34" charset="0"/>
                <a:hlinkClick r:id="rId6"/>
              </a:rPr>
              <a:t>Survey Monkey</a:t>
            </a:r>
            <a:endParaRPr lang="en-GB" sz="2400" b="1" dirty="0">
              <a:solidFill>
                <a:schemeClr val="accent4"/>
              </a:solidFill>
              <a:latin typeface="Segoe UI" panose="020B0502040204020203" pitchFamily="34" charset="0"/>
              <a:cs typeface="Segoe UI" panose="020B0502040204020203" pitchFamily="34" charset="0"/>
            </a:endParaRPr>
          </a:p>
          <a:p>
            <a:endParaRPr lang="en-GB" sz="2400" b="1" dirty="0">
              <a:solidFill>
                <a:schemeClr val="accent4"/>
              </a:solidFill>
              <a:latin typeface="Segoe UI" panose="020B0502040204020203" pitchFamily="34" charset="0"/>
              <a:cs typeface="Segoe UI" panose="020B0502040204020203" pitchFamily="34" charset="0"/>
            </a:endParaRPr>
          </a:p>
          <a:p>
            <a:r>
              <a:rPr lang="en-GB" sz="2400" b="1" dirty="0">
                <a:solidFill>
                  <a:schemeClr val="accent4"/>
                </a:solidFill>
                <a:latin typeface="Segoe UI" panose="020B0502040204020203" pitchFamily="34" charset="0"/>
                <a:cs typeface="Segoe UI" panose="020B0502040204020203" pitchFamily="34" charset="0"/>
              </a:rPr>
              <a:t>Certificates of attendance</a:t>
            </a:r>
          </a:p>
          <a:p>
            <a:endParaRPr lang="en-GB" dirty="0"/>
          </a:p>
        </p:txBody>
      </p:sp>
    </p:spTree>
    <p:extLst>
      <p:ext uri="{BB962C8B-B14F-4D97-AF65-F5344CB8AC3E}">
        <p14:creationId xmlns:p14="http://schemas.microsoft.com/office/powerpoint/2010/main" val="1535992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0"/>
          <p:cNvSpPr txBox="1">
            <a:spLocks/>
          </p:cNvSpPr>
          <p:nvPr/>
        </p:nvSpPr>
        <p:spPr>
          <a:xfrm>
            <a:off x="658800" y="1188000"/>
            <a:ext cx="10828800" cy="1040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accent4"/>
                </a:solidFill>
                <a:latin typeface="Arial" panose="020B0604020202020204" pitchFamily="34" charset="0"/>
                <a:ea typeface="+mj-ea"/>
                <a:cs typeface="Arial" panose="020B0604020202020204" pitchFamily="34" charset="0"/>
              </a:defRPr>
            </a:lvl1pPr>
          </a:lstStyle>
          <a:p>
            <a:r>
              <a:rPr lang="en-GB"/>
              <a:t>Contact us for more information</a:t>
            </a:r>
            <a:endParaRPr lang="en-GB" dirty="0"/>
          </a:p>
        </p:txBody>
      </p:sp>
      <p:sp>
        <p:nvSpPr>
          <p:cNvPr id="7" name="Content Placeholder 25"/>
          <p:cNvSpPr txBox="1">
            <a:spLocks/>
          </p:cNvSpPr>
          <p:nvPr/>
        </p:nvSpPr>
        <p:spPr>
          <a:xfrm>
            <a:off x="2412911" y="2090048"/>
            <a:ext cx="8302714" cy="3780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a-DK" dirty="0">
                <a:hlinkClick r:id="rId2"/>
              </a:rPr>
              <a:t>seqafrica@food.dtu.dk</a:t>
            </a:r>
            <a:endParaRPr lang="da-DK" dirty="0"/>
          </a:p>
          <a:p>
            <a:pPr marL="0" indent="0">
              <a:buFont typeface="Arial" panose="020B0604020202020204" pitchFamily="34" charset="0"/>
              <a:buNone/>
            </a:pPr>
            <a:r>
              <a:rPr lang="da-DK" dirty="0">
                <a:hlinkClick r:id="rId3"/>
              </a:rPr>
              <a:t>pnil@food.dtu.dk</a:t>
            </a:r>
            <a:r>
              <a:rPr lang="da-DK" dirty="0"/>
              <a:t> </a:t>
            </a:r>
          </a:p>
          <a:p>
            <a:pPr marL="0" indent="0">
              <a:buFont typeface="Arial" panose="020B0604020202020204" pitchFamily="34" charset="0"/>
              <a:buNone/>
            </a:pPr>
            <a:r>
              <a:rPr lang="da-DK" sz="1600" dirty="0"/>
              <a:t>(Pernille Nilsson, Project Manager)</a:t>
            </a:r>
          </a:p>
          <a:p>
            <a:pPr marL="0" indent="0">
              <a:buFont typeface="Arial" panose="020B0604020202020204" pitchFamily="34" charset="0"/>
              <a:buNone/>
            </a:pPr>
            <a:r>
              <a:rPr lang="da-DK" dirty="0">
                <a:hlinkClick r:id="rId4"/>
              </a:rPr>
              <a:t>rshe@food.dtu.dk</a:t>
            </a:r>
            <a:r>
              <a:rPr lang="da-DK" dirty="0"/>
              <a:t> </a:t>
            </a:r>
          </a:p>
          <a:p>
            <a:pPr marL="0" indent="0">
              <a:buFont typeface="Arial" panose="020B0604020202020204" pitchFamily="34" charset="0"/>
              <a:buNone/>
            </a:pPr>
            <a:r>
              <a:rPr lang="da-DK" sz="1600" dirty="0"/>
              <a:t>(Rene S. Hendriksen, Technical </a:t>
            </a:r>
            <a:r>
              <a:rPr lang="da-DK" sz="1600" dirty="0" err="1"/>
              <a:t>Lead</a:t>
            </a:r>
            <a:r>
              <a:rPr lang="da-DK" sz="1600" dirty="0"/>
              <a:t>)</a:t>
            </a:r>
          </a:p>
          <a:p>
            <a:pPr marL="0" indent="0">
              <a:buNone/>
            </a:pPr>
            <a:endParaRPr lang="da-DK" sz="1600" dirty="0">
              <a:hlinkClick r:id="rId5"/>
            </a:endParaRPr>
          </a:p>
          <a:p>
            <a:pPr marL="0" indent="0">
              <a:buNone/>
            </a:pPr>
            <a:r>
              <a:rPr lang="da-DK" dirty="0">
                <a:solidFill>
                  <a:schemeClr val="accent4"/>
                </a:solidFill>
                <a:hlinkClick r:id="rId5"/>
              </a:rPr>
              <a:t>antimicrobialresistance.dk/seqafrica.aspx</a:t>
            </a:r>
            <a:endParaRPr lang="da-DK" dirty="0">
              <a:solidFill>
                <a:schemeClr val="accent4"/>
              </a:solidFill>
            </a:endParaRPr>
          </a:p>
          <a:p>
            <a:pPr marL="0" indent="0">
              <a:buFont typeface="Arial" panose="020B0604020202020204" pitchFamily="34" charset="0"/>
              <a:buNone/>
            </a:pPr>
            <a:r>
              <a:rPr lang="da-DK" dirty="0"/>
              <a:t>	</a:t>
            </a:r>
          </a:p>
          <a:p>
            <a:pPr marL="0" indent="0">
              <a:buFont typeface="Arial" panose="020B0604020202020204" pitchFamily="34" charset="0"/>
              <a:buNone/>
            </a:pPr>
            <a:endParaRPr lang="da-DK" sz="2000" dirty="0"/>
          </a:p>
          <a:p>
            <a:pPr marL="0" indent="0">
              <a:buFont typeface="Arial" panose="020B0604020202020204" pitchFamily="34" charset="0"/>
              <a:buNone/>
            </a:pPr>
            <a:endParaRPr lang="en-US" dirty="0"/>
          </a:p>
        </p:txBody>
      </p:sp>
      <p:grpSp>
        <p:nvGrpSpPr>
          <p:cNvPr id="9" name="Group 8"/>
          <p:cNvGrpSpPr/>
          <p:nvPr/>
        </p:nvGrpSpPr>
        <p:grpSpPr>
          <a:xfrm>
            <a:off x="1825802" y="5282939"/>
            <a:ext cx="2653859" cy="587109"/>
            <a:chOff x="9458615" y="7684390"/>
            <a:chExt cx="2653859" cy="587109"/>
          </a:xfrm>
        </p:grpSpPr>
        <p:pic>
          <p:nvPicPr>
            <p:cNvPr id="10" name="Picture 9" descr="Twitter | San Diego Writers/Editors Guild"/>
            <p:cNvPicPr>
              <a:picLocks noChangeAspect="1"/>
            </p:cNvPicPr>
            <p:nvPr/>
          </p:nvPicPr>
          <p:blipFill>
            <a:blip r:embed="rId6" cstate="hqprint">
              <a:biLevel thresh="75000"/>
              <a:extLst>
                <a:ext uri="{28A0092B-C50C-407E-A947-70E740481C1C}">
                  <a14:useLocalDpi xmlns:a14="http://schemas.microsoft.com/office/drawing/2010/main" val="0"/>
                </a:ext>
              </a:extLst>
            </a:blip>
            <a:stretch>
              <a:fillRect/>
            </a:stretch>
          </p:blipFill>
          <p:spPr>
            <a:xfrm>
              <a:off x="9458615" y="7684390"/>
              <a:ext cx="587109" cy="587109"/>
            </a:xfrm>
            <a:prstGeom prst="rect">
              <a:avLst/>
            </a:prstGeom>
          </p:spPr>
        </p:pic>
        <p:sp>
          <p:nvSpPr>
            <p:cNvPr id="11" name="TextBox 10"/>
            <p:cNvSpPr txBox="1"/>
            <p:nvPr/>
          </p:nvSpPr>
          <p:spPr>
            <a:xfrm>
              <a:off x="9948813" y="7720989"/>
              <a:ext cx="2163661" cy="523220"/>
            </a:xfrm>
            <a:prstGeom prst="rect">
              <a:avLst/>
            </a:prstGeom>
            <a:noFill/>
          </p:spPr>
          <p:txBody>
            <a:bodyPr wrap="square" rtlCol="0">
              <a:spAutoFit/>
            </a:bodyPr>
            <a:lstStyle/>
            <a:p>
              <a:r>
                <a:rPr lang="da-DK" sz="2000" b="1" dirty="0">
                  <a:latin typeface="Arial" panose="020B0604020202020204" pitchFamily="34" charset="0"/>
                  <a:cs typeface="Arial" panose="020B0604020202020204" pitchFamily="34" charset="0"/>
                </a:rPr>
                <a:t> </a:t>
              </a:r>
              <a:r>
                <a:rPr lang="da-DK" sz="2800" dirty="0">
                  <a:solidFill>
                    <a:schemeClr val="accent4"/>
                  </a:solidFill>
                  <a:latin typeface="Arial" panose="020B0604020202020204" pitchFamily="34" charset="0"/>
                  <a:cs typeface="Arial" panose="020B0604020202020204" pitchFamily="34" charset="0"/>
                </a:rPr>
                <a:t>@</a:t>
              </a:r>
              <a:r>
                <a:rPr lang="da-DK" sz="2800" dirty="0" err="1">
                  <a:solidFill>
                    <a:schemeClr val="accent4"/>
                  </a:solidFill>
                  <a:latin typeface="Arial" panose="020B0604020202020204" pitchFamily="34" charset="0"/>
                  <a:cs typeface="Arial" panose="020B0604020202020204" pitchFamily="34" charset="0"/>
                </a:rPr>
                <a:t>AfricaSeq</a:t>
              </a:r>
              <a:endParaRPr lang="en-US" sz="2000" dirty="0">
                <a:solidFill>
                  <a:schemeClr val="accent4"/>
                </a:solidFill>
                <a:latin typeface="Arial" panose="020B0604020202020204" pitchFamily="34" charset="0"/>
                <a:cs typeface="Arial" panose="020B0604020202020204" pitchFamily="34" charset="0"/>
              </a:endParaRPr>
            </a:p>
          </p:txBody>
        </p:sp>
      </p:grpSp>
      <p:pic>
        <p:nvPicPr>
          <p:cNvPr id="2" name="Picture 1" descr="world wide web www png icon free - MTC TUTORIALS"/>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825802" y="4695524"/>
            <a:ext cx="490198" cy="490198"/>
          </a:xfrm>
          <a:prstGeom prst="rect">
            <a:avLst/>
          </a:prstGeom>
        </p:spPr>
      </p:pic>
      <p:pic>
        <p:nvPicPr>
          <p:cNvPr id="3" name="Picture 2" descr="Envelope PNG HD Image | PNG All"/>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840090" y="2027887"/>
            <a:ext cx="475910" cy="481737"/>
          </a:xfrm>
          <a:prstGeom prst="rect">
            <a:avLst/>
          </a:prstGeom>
        </p:spPr>
      </p:pic>
      <p:pic>
        <p:nvPicPr>
          <p:cNvPr id="15" name="Picture 14" descr="Envelope PNG HD Image | PNG All"/>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840090" y="2523870"/>
            <a:ext cx="475910" cy="481737"/>
          </a:xfrm>
          <a:prstGeom prst="rect">
            <a:avLst/>
          </a:prstGeom>
        </p:spPr>
      </p:pic>
      <p:pic>
        <p:nvPicPr>
          <p:cNvPr id="16" name="Picture 15" descr="Envelope PNG HD Image | PNG All"/>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840090" y="3376748"/>
            <a:ext cx="475910" cy="481737"/>
          </a:xfrm>
          <a:prstGeom prst="rect">
            <a:avLst/>
          </a:prstGeom>
        </p:spPr>
      </p:pic>
    </p:spTree>
    <p:extLst>
      <p:ext uri="{BB962C8B-B14F-4D97-AF65-F5344CB8AC3E}">
        <p14:creationId xmlns:p14="http://schemas.microsoft.com/office/powerpoint/2010/main" val="161347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3638882" y="3392540"/>
            <a:ext cx="1422659" cy="800932"/>
          </a:xfrm>
          <a:prstGeom prst="rect">
            <a:avLst/>
          </a:prstGeom>
        </p:spPr>
      </p:pic>
      <p:pic>
        <p:nvPicPr>
          <p:cNvPr id="9" name="Picture Placeholder 6"/>
          <p:cNvPicPr>
            <a:picLocks noGrp="1" noChangeAspect="1"/>
          </p:cNvPicPr>
          <p:nvPr>
            <p:ph type="pic" sz="quarter" idx="10"/>
          </p:nvPr>
        </p:nvPicPr>
        <p:blipFill>
          <a:blip r:embed="rId3" cstate="hqprint">
            <a:extLst>
              <a:ext uri="{28A0092B-C50C-407E-A947-70E740481C1C}">
                <a14:useLocalDpi xmlns:a14="http://schemas.microsoft.com/office/drawing/2010/main" val="0"/>
              </a:ext>
            </a:extLst>
          </a:blip>
          <a:stretch>
            <a:fillRect/>
          </a:stretch>
        </p:blipFill>
        <p:spPr>
          <a:xfrm>
            <a:off x="3312359" y="4302693"/>
            <a:ext cx="1596121" cy="910288"/>
          </a:xfrm>
        </p:spPr>
      </p:pic>
      <p:pic>
        <p:nvPicPr>
          <p:cNvPr id="5" name="Picture 4"/>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297846" y="4317802"/>
            <a:ext cx="576481" cy="84093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9411" y="2433000"/>
            <a:ext cx="2826133" cy="811464"/>
          </a:xfrm>
          <a:prstGeom prst="rect">
            <a:avLst/>
          </a:prstGeom>
        </p:spPr>
      </p:pic>
      <p:pic>
        <p:nvPicPr>
          <p:cNvPr id="12" name="Billed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37009" y="2157461"/>
            <a:ext cx="1024532" cy="1125858"/>
          </a:xfrm>
          <a:prstGeom prst="rect">
            <a:avLst/>
          </a:prstGeom>
        </p:spPr>
      </p:pic>
      <p:pic>
        <p:nvPicPr>
          <p:cNvPr id="13" name="Billede 5"/>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846583" y="3407930"/>
            <a:ext cx="2356625" cy="785542"/>
          </a:xfrm>
          <a:prstGeom prst="rect">
            <a:avLst/>
          </a:prstGeom>
        </p:spPr>
      </p:pic>
    </p:spTree>
    <p:extLst>
      <p:ext uri="{BB962C8B-B14F-4D97-AF65-F5344CB8AC3E}">
        <p14:creationId xmlns:p14="http://schemas.microsoft.com/office/powerpoint/2010/main" val="386605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77FE2C-9E24-49C4-9DFD-C519953FD9CF}"/>
              </a:ext>
            </a:extLst>
          </p:cNvPr>
          <p:cNvSpPr txBox="1"/>
          <p:nvPr/>
        </p:nvSpPr>
        <p:spPr>
          <a:xfrm>
            <a:off x="3535601" y="383816"/>
            <a:ext cx="5120798" cy="461665"/>
          </a:xfrm>
          <a:prstGeom prst="rect">
            <a:avLst/>
          </a:prstGeom>
          <a:noFill/>
        </p:spPr>
        <p:txBody>
          <a:bodyPr wrap="square" rtlCol="0">
            <a:spAutoFit/>
          </a:bodyPr>
          <a:lstStyle/>
          <a:p>
            <a:pPr algn="ctr"/>
            <a:r>
              <a:rPr lang="en-GB" sz="2400" b="1" dirty="0">
                <a:solidFill>
                  <a:srgbClr val="28BEBE"/>
                </a:solidFill>
                <a:latin typeface="Arial" panose="020B0604020202020204" pitchFamily="34" charset="0"/>
                <a:cs typeface="Arial" panose="020B0604020202020204" pitchFamily="34" charset="0"/>
              </a:rPr>
              <a:t>Virtual Housekeeping</a:t>
            </a:r>
          </a:p>
        </p:txBody>
      </p:sp>
      <p:sp>
        <p:nvSpPr>
          <p:cNvPr id="24" name="Content Placeholder 2">
            <a:extLst>
              <a:ext uri="{FF2B5EF4-FFF2-40B4-BE49-F238E27FC236}">
                <a16:creationId xmlns:a16="http://schemas.microsoft.com/office/drawing/2014/main" id="{AFB12951-3266-41E5-9E2D-445B9DF70872}"/>
              </a:ext>
            </a:extLst>
          </p:cNvPr>
          <p:cNvSpPr txBox="1">
            <a:spLocks/>
          </p:cNvSpPr>
          <p:nvPr/>
        </p:nvSpPr>
        <p:spPr>
          <a:xfrm>
            <a:off x="2580707" y="1269512"/>
            <a:ext cx="7773406" cy="5194169"/>
          </a:xfrm>
          <a:prstGeom prst="rect">
            <a:avLst/>
          </a:prstGeom>
        </p:spPr>
        <p:txBody>
          <a:bodyPr>
            <a:normAutofit fontScale="55000" lnSpcReduction="20000"/>
          </a:bodyPr>
          <a:lstStyle>
            <a:lvl1pPr marL="0" indent="0" algn="l" defTabSz="914171" rtl="0" eaLnBrk="1" latinLnBrk="0" hangingPunct="1">
              <a:lnSpc>
                <a:spcPct val="90000"/>
              </a:lnSpc>
              <a:spcBef>
                <a:spcPts val="0"/>
              </a:spcBef>
              <a:spcAft>
                <a:spcPts val="1600"/>
              </a:spcAft>
              <a:buClr>
                <a:schemeClr val="accent1"/>
              </a:buClr>
              <a:buFont typeface="Arial" panose="020B0604020202020204" pitchFamily="34" charset="0"/>
              <a:buChar char="​"/>
              <a:defRPr sz="2000" kern="1200">
                <a:solidFill>
                  <a:schemeClr val="accent2"/>
                </a:solidFill>
                <a:latin typeface="+mn-lt"/>
                <a:ea typeface="+mn-ea"/>
                <a:cs typeface="+mn-cs"/>
              </a:defRPr>
            </a:lvl1pPr>
            <a:lvl2pPr marL="0" indent="0" algn="l" defTabSz="914171" rtl="0" eaLnBrk="1" latinLnBrk="0" hangingPunct="1">
              <a:lnSpc>
                <a:spcPct val="90000"/>
              </a:lnSpc>
              <a:spcBef>
                <a:spcPts val="0"/>
              </a:spcBef>
              <a:spcAft>
                <a:spcPts val="8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239940" indent="-239940" algn="l" defTabSz="914171" rtl="0" eaLnBrk="1" latinLnBrk="0" hangingPunct="1">
              <a:lnSpc>
                <a:spcPct val="90000"/>
              </a:lnSpc>
              <a:spcBef>
                <a:spcPts val="0"/>
              </a:spcBef>
              <a:spcAft>
                <a:spcPts val="800"/>
              </a:spcAft>
              <a:buClr>
                <a:schemeClr val="accent2"/>
              </a:buClr>
              <a:buFont typeface="Arial" panose="020B0604020202020204" pitchFamily="34" charset="0"/>
              <a:buChar char="•"/>
              <a:defRPr sz="1600" kern="1200">
                <a:solidFill>
                  <a:schemeClr val="tx1"/>
                </a:solidFill>
                <a:latin typeface="+mn-lt"/>
                <a:ea typeface="+mn-ea"/>
                <a:cs typeface="+mn-cs"/>
              </a:defRPr>
            </a:lvl3pPr>
            <a:lvl4pPr marL="479880" indent="-239940" algn="l" defTabSz="914171" rtl="0" eaLnBrk="1" latinLnBrk="0" hangingPunct="1">
              <a:lnSpc>
                <a:spcPct val="90000"/>
              </a:lnSpc>
              <a:spcBef>
                <a:spcPts val="0"/>
              </a:spcBef>
              <a:spcAft>
                <a:spcPts val="800"/>
              </a:spcAft>
              <a:buClr>
                <a:schemeClr val="accent2"/>
              </a:buClr>
              <a:buFont typeface="Arial" panose="020B0604020202020204" pitchFamily="34" charset="0"/>
              <a:buChar char="−"/>
              <a:defRPr sz="1600" kern="1200">
                <a:solidFill>
                  <a:schemeClr val="tx1"/>
                </a:solidFill>
                <a:latin typeface="+mn-lt"/>
                <a:ea typeface="+mn-ea"/>
                <a:cs typeface="+mn-cs"/>
              </a:defRPr>
            </a:lvl4pPr>
            <a:lvl5pPr marL="719487" indent="-239940" algn="l" defTabSz="914171" rtl="0" eaLnBrk="1" latinLnBrk="0" hangingPunct="1">
              <a:lnSpc>
                <a:spcPct val="90000"/>
              </a:lnSpc>
              <a:spcBef>
                <a:spcPts val="0"/>
              </a:spcBef>
              <a:spcAft>
                <a:spcPts val="800"/>
              </a:spcAft>
              <a:buClr>
                <a:schemeClr val="accent2"/>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90000"/>
              </a:lnSpc>
              <a:spcBef>
                <a:spcPts val="0"/>
              </a:spcBef>
              <a:spcAft>
                <a:spcPts val="800"/>
              </a:spcAft>
              <a:buClr>
                <a:schemeClr val="accent1"/>
              </a:buClr>
              <a:buFont typeface="Arial" panose="020B0604020202020204" pitchFamily="34" charset="0"/>
              <a:buChar char="​"/>
              <a:defRPr sz="5300" kern="1200" cap="all" baseline="0">
                <a:solidFill>
                  <a:schemeClr val="tx1"/>
                </a:solidFill>
                <a:latin typeface="+mn-lt"/>
                <a:ea typeface="+mn-ea"/>
                <a:cs typeface="+mn-cs"/>
              </a:defRPr>
            </a:lvl6pPr>
            <a:lvl7pPr marL="0" indent="0" algn="l" defTabSz="914171" rtl="0" eaLnBrk="1" latinLnBrk="0" hangingPunct="1">
              <a:lnSpc>
                <a:spcPct val="90000"/>
              </a:lnSpc>
              <a:spcBef>
                <a:spcPts val="0"/>
              </a:spcBef>
              <a:spcAft>
                <a:spcPts val="800"/>
              </a:spcAft>
              <a:buClr>
                <a:schemeClr val="accent1"/>
              </a:buClr>
              <a:buFont typeface="Arial" panose="020B0604020202020204" pitchFamily="34" charset="0"/>
              <a:buChar char="​"/>
              <a:defRPr sz="3000" kern="1200">
                <a:solidFill>
                  <a:schemeClr val="tx1"/>
                </a:solidFill>
                <a:latin typeface="+mn-lt"/>
                <a:ea typeface="+mn-ea"/>
                <a:cs typeface="+mn-cs"/>
              </a:defRPr>
            </a:lvl7pPr>
            <a:lvl8pPr marL="241240" indent="-241240" algn="l" defTabSz="914171" rtl="0" eaLnBrk="1" latinLnBrk="0" hangingPunct="1">
              <a:lnSpc>
                <a:spcPct val="90000"/>
              </a:lnSpc>
              <a:spcBef>
                <a:spcPts val="0"/>
              </a:spcBef>
              <a:spcAft>
                <a:spcPts val="800"/>
              </a:spcAft>
              <a:buClr>
                <a:schemeClr val="tx1"/>
              </a:buClr>
              <a:buFont typeface="+mj-lt"/>
              <a:buAutoNum type="arabicParenR"/>
              <a:defRPr sz="1100" kern="1200">
                <a:solidFill>
                  <a:schemeClr val="tx1"/>
                </a:solidFill>
                <a:latin typeface="+mn-lt"/>
                <a:ea typeface="+mn-ea"/>
                <a:cs typeface="+mn-cs"/>
              </a:defRPr>
            </a:lvl8pPr>
            <a:lvl9pPr marL="241240" indent="-241240" algn="l" defTabSz="914171" rtl="0" eaLnBrk="1" latinLnBrk="0" hangingPunct="1">
              <a:lnSpc>
                <a:spcPct val="90000"/>
              </a:lnSpc>
              <a:spcBef>
                <a:spcPts val="0"/>
              </a:spcBef>
              <a:spcAft>
                <a:spcPts val="800"/>
              </a:spcAft>
              <a:buClr>
                <a:schemeClr val="tx1"/>
              </a:buClr>
              <a:buFont typeface="+mj-lt"/>
              <a:buAutoNum type="alphaUcPeriod"/>
              <a:defRPr sz="1100" kern="1200">
                <a:solidFill>
                  <a:schemeClr val="tx1"/>
                </a:solidFill>
                <a:latin typeface="+mn-lt"/>
                <a:ea typeface="+mn-ea"/>
                <a:cs typeface="+mn-cs"/>
              </a:defRPr>
            </a:lvl9pPr>
          </a:lstStyle>
          <a:p>
            <a:pPr>
              <a:lnSpc>
                <a:spcPct val="170000"/>
              </a:lnSpc>
            </a:pPr>
            <a:r>
              <a:rPr lang="en-GB" sz="3600" dirty="0">
                <a:solidFill>
                  <a:schemeClr val="tx1"/>
                </a:solidFill>
                <a:latin typeface="Segoe UI" panose="020B0502040204020203" pitchFamily="34" charset="0"/>
                <a:cs typeface="Segoe UI" panose="020B0502040204020203" pitchFamily="34" charset="0"/>
              </a:rPr>
              <a:t>Please </a:t>
            </a:r>
            <a:r>
              <a:rPr lang="en-GB" sz="3600" b="1" dirty="0">
                <a:solidFill>
                  <a:schemeClr val="tx1"/>
                </a:solidFill>
                <a:latin typeface="Segoe UI" panose="020B0502040204020203" pitchFamily="34" charset="0"/>
                <a:cs typeface="Segoe UI" panose="020B0502040204020203" pitchFamily="34" charset="0"/>
              </a:rPr>
              <a:t>turn off your cameras and microphones </a:t>
            </a:r>
            <a:r>
              <a:rPr lang="en-GB" sz="3600" dirty="0">
                <a:solidFill>
                  <a:schemeClr val="tx1"/>
                </a:solidFill>
                <a:latin typeface="Segoe UI" panose="020B0502040204020203" pitchFamily="34" charset="0"/>
                <a:cs typeface="Segoe UI" panose="020B0502040204020203" pitchFamily="34" charset="0"/>
              </a:rPr>
              <a:t>– this will help with bandwidth and maximise audibility.</a:t>
            </a:r>
          </a:p>
          <a:p>
            <a:pPr>
              <a:lnSpc>
                <a:spcPct val="170000"/>
              </a:lnSpc>
            </a:pPr>
            <a:r>
              <a:rPr lang="en-GB" sz="3600" dirty="0">
                <a:solidFill>
                  <a:schemeClr val="tx1"/>
                </a:solidFill>
                <a:latin typeface="Segoe UI" panose="020B0502040204020203" pitchFamily="34" charset="0"/>
                <a:cs typeface="Segoe UI" panose="020B0502040204020203" pitchFamily="34" charset="0"/>
              </a:rPr>
              <a:t>Do frequently </a:t>
            </a:r>
            <a:r>
              <a:rPr lang="en-GB" sz="3600" b="1" dirty="0">
                <a:solidFill>
                  <a:schemeClr val="tx1"/>
                </a:solidFill>
                <a:latin typeface="Segoe UI" panose="020B0502040204020203" pitchFamily="34" charset="0"/>
                <a:cs typeface="Segoe UI" panose="020B0502040204020203" pitchFamily="34" charset="0"/>
              </a:rPr>
              <a:t>use Slack </a:t>
            </a:r>
            <a:r>
              <a:rPr lang="en-GB" sz="3600" dirty="0">
                <a:solidFill>
                  <a:schemeClr val="tx1"/>
                </a:solidFill>
                <a:latin typeface="Segoe UI" panose="020B0502040204020203" pitchFamily="34" charset="0"/>
                <a:cs typeface="Segoe UI" panose="020B0502040204020203" pitchFamily="34" charset="0"/>
              </a:rPr>
              <a:t>to share comments and ask questions.  Keep the chat constructive, respectful and on topic!  </a:t>
            </a:r>
          </a:p>
          <a:p>
            <a:pPr>
              <a:lnSpc>
                <a:spcPct val="170000"/>
              </a:lnSpc>
            </a:pPr>
            <a:r>
              <a:rPr lang="en-GB" sz="3600" dirty="0">
                <a:solidFill>
                  <a:schemeClr val="tx1"/>
                </a:solidFill>
                <a:latin typeface="Segoe UI" panose="020B0502040204020203" pitchFamily="34" charset="0"/>
                <a:cs typeface="Segoe UI" panose="020B0502040204020203" pitchFamily="34" charset="0"/>
              </a:rPr>
              <a:t>For Q&amp;A’s </a:t>
            </a:r>
            <a:r>
              <a:rPr lang="en-GB" sz="3600" b="1" dirty="0">
                <a:solidFill>
                  <a:schemeClr val="tx1"/>
                </a:solidFill>
                <a:latin typeface="Segoe UI" panose="020B0502040204020203" pitchFamily="34" charset="0"/>
                <a:cs typeface="Segoe UI" panose="020B0502040204020203" pitchFamily="34" charset="0"/>
              </a:rPr>
              <a:t>use Slack to submit your questions!  </a:t>
            </a:r>
            <a:r>
              <a:rPr lang="en-GB" sz="3600" dirty="0">
                <a:solidFill>
                  <a:schemeClr val="tx1"/>
                </a:solidFill>
                <a:latin typeface="Segoe UI" panose="020B0502040204020203" pitchFamily="34" charset="0"/>
                <a:cs typeface="Segoe UI" panose="020B0502040204020203" pitchFamily="34" charset="0"/>
              </a:rPr>
              <a:t>Please upvote (give a thumbs-up) to the questions that you like. </a:t>
            </a:r>
          </a:p>
          <a:p>
            <a:pPr lvl="0">
              <a:lnSpc>
                <a:spcPct val="170000"/>
              </a:lnSpc>
              <a:buClr>
                <a:srgbClr val="A5BE23"/>
              </a:buClr>
              <a:buNone/>
              <a:defRPr/>
            </a:pPr>
            <a:r>
              <a:rPr lang="en-GB" sz="3600" dirty="0">
                <a:solidFill>
                  <a:prstClr val="black"/>
                </a:solidFill>
                <a:latin typeface="Segoe UI" panose="020B0502040204020203" pitchFamily="34" charset="0"/>
                <a:cs typeface="Segoe UI" panose="020B0502040204020203" pitchFamily="34" charset="0"/>
              </a:rPr>
              <a:t>The session is being </a:t>
            </a:r>
            <a:r>
              <a:rPr lang="en-GB" sz="3600" b="1" dirty="0">
                <a:solidFill>
                  <a:prstClr val="black"/>
                </a:solidFill>
                <a:latin typeface="Segoe UI" panose="020B0502040204020203" pitchFamily="34" charset="0"/>
                <a:cs typeface="Segoe UI" panose="020B0502040204020203" pitchFamily="34" charset="0"/>
              </a:rPr>
              <a:t>recorded for distribution to participants </a:t>
            </a:r>
            <a:r>
              <a:rPr lang="en-GB" sz="3600" dirty="0">
                <a:solidFill>
                  <a:prstClr val="black"/>
                </a:solidFill>
                <a:latin typeface="Segoe UI" panose="020B0502040204020203" pitchFamily="34" charset="0"/>
                <a:cs typeface="Segoe UI" panose="020B0502040204020203" pitchFamily="34" charset="0"/>
              </a:rPr>
              <a:t>as a post course resource as well as for future iterations of the course.</a:t>
            </a:r>
            <a:endParaRPr lang="en-GB" sz="3600" b="1" dirty="0">
              <a:solidFill>
                <a:prstClr val="black"/>
              </a:solidFill>
              <a:latin typeface="Segoe UI" panose="020B0502040204020203" pitchFamily="34" charset="0"/>
              <a:cs typeface="Segoe UI" panose="020B0502040204020203" pitchFamily="34" charset="0"/>
            </a:endParaRPr>
          </a:p>
        </p:txBody>
      </p:sp>
      <p:pic>
        <p:nvPicPr>
          <p:cNvPr id="4" name="Graphic 3" descr="Radio microphone">
            <a:extLst>
              <a:ext uri="{FF2B5EF4-FFF2-40B4-BE49-F238E27FC236}">
                <a16:creationId xmlns:a16="http://schemas.microsoft.com/office/drawing/2014/main" id="{3803C71B-132D-4D1B-B9E2-7C15B619175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34853" y="1404437"/>
            <a:ext cx="661659" cy="661659"/>
          </a:xfrm>
          <a:prstGeom prst="rect">
            <a:avLst/>
          </a:prstGeom>
        </p:spPr>
      </p:pic>
      <p:pic>
        <p:nvPicPr>
          <p:cNvPr id="12" name="Graphic 11" descr="Chat">
            <a:extLst>
              <a:ext uri="{FF2B5EF4-FFF2-40B4-BE49-F238E27FC236}">
                <a16:creationId xmlns:a16="http://schemas.microsoft.com/office/drawing/2014/main" id="{22AB99FA-34FB-4582-B357-85873998E92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39337" y="2437494"/>
            <a:ext cx="742025" cy="742025"/>
          </a:xfrm>
          <a:prstGeom prst="rect">
            <a:avLst/>
          </a:prstGeom>
        </p:spPr>
      </p:pic>
      <p:pic>
        <p:nvPicPr>
          <p:cNvPr id="14" name="Graphic 13" descr="Thumbs up sign">
            <a:extLst>
              <a:ext uri="{FF2B5EF4-FFF2-40B4-BE49-F238E27FC236}">
                <a16:creationId xmlns:a16="http://schemas.microsoft.com/office/drawing/2014/main" id="{A93F9AAE-7702-47A0-9E01-3A7890C32DC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50005" y="3647679"/>
            <a:ext cx="631357" cy="631357"/>
          </a:xfrm>
          <a:prstGeom prst="rect">
            <a:avLst/>
          </a:prstGeom>
        </p:spPr>
      </p:pic>
      <p:pic>
        <p:nvPicPr>
          <p:cNvPr id="18" name="Graphic 17" descr="Target Audience">
            <a:extLst>
              <a:ext uri="{FF2B5EF4-FFF2-40B4-BE49-F238E27FC236}">
                <a16:creationId xmlns:a16="http://schemas.microsoft.com/office/drawing/2014/main" id="{FEF796C0-B70E-464D-83ED-8C4A51D8033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39337" y="4747197"/>
            <a:ext cx="788029" cy="788029"/>
          </a:xfrm>
          <a:prstGeom prst="rect">
            <a:avLst/>
          </a:prstGeom>
        </p:spPr>
      </p:pic>
    </p:spTree>
    <p:extLst>
      <p:ext uri="{BB962C8B-B14F-4D97-AF65-F5344CB8AC3E}">
        <p14:creationId xmlns:p14="http://schemas.microsoft.com/office/powerpoint/2010/main" val="2236038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433275" y="3236696"/>
            <a:ext cx="575913" cy="575913"/>
          </a:xfrm>
          <a:prstGeom prst="rect">
            <a:avLst/>
          </a:prstGeom>
        </p:spPr>
      </p:pic>
      <p:sp>
        <p:nvSpPr>
          <p:cNvPr id="9" name="TextBox 8"/>
          <p:cNvSpPr txBox="1"/>
          <p:nvPr/>
        </p:nvSpPr>
        <p:spPr>
          <a:xfrm>
            <a:off x="164680" y="1762432"/>
            <a:ext cx="3780919" cy="861774"/>
          </a:xfrm>
          <a:prstGeom prst="rect">
            <a:avLst/>
          </a:prstGeom>
          <a:noFill/>
        </p:spPr>
        <p:txBody>
          <a:bodyPr wrap="square" rtlCol="0">
            <a:spAutoFit/>
          </a:bodyPr>
          <a:lstStyle/>
          <a:p>
            <a:r>
              <a:rPr lang="en-GB" sz="3200" b="1" dirty="0">
                <a:solidFill>
                  <a:schemeClr val="accent4"/>
                </a:solidFill>
              </a:rPr>
              <a:t>Agenda </a:t>
            </a:r>
            <a:br>
              <a:rPr lang="en-GB" sz="3200" b="1" dirty="0">
                <a:solidFill>
                  <a:schemeClr val="accent4"/>
                </a:solidFill>
              </a:rPr>
            </a:br>
            <a:r>
              <a:rPr lang="en-GB" b="1" dirty="0">
                <a:solidFill>
                  <a:schemeClr val="accent4"/>
                </a:solidFill>
              </a:rPr>
              <a:t>Monday 29</a:t>
            </a:r>
            <a:r>
              <a:rPr lang="en-GB" b="1" baseline="30000" dirty="0">
                <a:solidFill>
                  <a:schemeClr val="accent4"/>
                </a:solidFill>
              </a:rPr>
              <a:t>nd</a:t>
            </a:r>
            <a:r>
              <a:rPr lang="en-GB" b="1" dirty="0">
                <a:solidFill>
                  <a:schemeClr val="accent4"/>
                </a:solidFill>
              </a:rPr>
              <a:t> March  09:00 – 11.15</a:t>
            </a:r>
          </a:p>
        </p:txBody>
      </p:sp>
      <p:pic>
        <p:nvPicPr>
          <p:cNvPr id="10"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9585" y="3300272"/>
            <a:ext cx="614336" cy="614336"/>
          </a:xfrm>
          <a:prstGeom prst="rect">
            <a:avLst/>
          </a:prstGeom>
        </p:spPr>
      </p:pic>
      <p:pic>
        <p:nvPicPr>
          <p:cNvPr id="15" name="Picture 14" descr="Economía y empleo verde | EQUO"/>
          <p:cNvPicPr>
            <a:picLocks noChangeAspect="1"/>
          </p:cNvPicPr>
          <p:nvPr/>
        </p:nvPicPr>
        <p:blipFill>
          <a:blip r:embed="rId3" cstate="print">
            <a:duotone>
              <a:prstClr val="black"/>
              <a:schemeClr val="accent6">
                <a:tint val="45000"/>
                <a:satMod val="400000"/>
              </a:schemeClr>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789585" y="4127512"/>
            <a:ext cx="614336" cy="614336"/>
          </a:xfrm>
          <a:prstGeom prst="rect">
            <a:avLst/>
          </a:prstGeom>
        </p:spPr>
      </p:pic>
      <p:pic>
        <p:nvPicPr>
          <p:cNvPr id="16" name="Graphic 4" descr="Internet">
            <a:extLst>
              <a:ext uri="{FF2B5EF4-FFF2-40B4-BE49-F238E27FC236}">
                <a16:creationId xmlns:a16="http://schemas.microsoft.com/office/drawing/2014/main" id="{D23E52E4-EF0E-40CC-B716-D35E7CC21FCE}"/>
              </a:ext>
            </a:extLst>
          </p:cNvPr>
          <p:cNvPicPr>
            <a:picLocks noChangeAspect="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7252" y="4789253"/>
            <a:ext cx="719002" cy="719002"/>
          </a:xfrm>
          <a:prstGeom prst="rect">
            <a:avLst/>
          </a:prstGeom>
        </p:spPr>
      </p:pic>
      <p:sp>
        <p:nvSpPr>
          <p:cNvPr id="2" name="TextBox 1"/>
          <p:cNvSpPr txBox="1"/>
          <p:nvPr/>
        </p:nvSpPr>
        <p:spPr>
          <a:xfrm>
            <a:off x="1547602" y="3422774"/>
            <a:ext cx="1024832" cy="369332"/>
          </a:xfrm>
          <a:prstGeom prst="rect">
            <a:avLst/>
          </a:prstGeom>
          <a:noFill/>
        </p:spPr>
        <p:txBody>
          <a:bodyPr wrap="none" rtlCol="0">
            <a:spAutoFit/>
          </a:bodyPr>
          <a:lstStyle/>
          <a:p>
            <a:r>
              <a:rPr lang="en-GB" dirty="0">
                <a:solidFill>
                  <a:schemeClr val="accent4">
                    <a:lumMod val="50000"/>
                  </a:schemeClr>
                </a:solidFill>
                <a:latin typeface="Segoe UI" panose="020B0502040204020203" pitchFamily="34" charset="0"/>
                <a:cs typeface="Segoe UI" panose="020B0502040204020203" pitchFamily="34" charset="0"/>
              </a:rPr>
              <a:t>Lectures</a:t>
            </a:r>
          </a:p>
        </p:txBody>
      </p:sp>
      <p:sp>
        <p:nvSpPr>
          <p:cNvPr id="17" name="TextBox 16"/>
          <p:cNvSpPr txBox="1"/>
          <p:nvPr/>
        </p:nvSpPr>
        <p:spPr>
          <a:xfrm>
            <a:off x="1547602" y="4244375"/>
            <a:ext cx="1082348" cy="369332"/>
          </a:xfrm>
          <a:prstGeom prst="rect">
            <a:avLst/>
          </a:prstGeom>
          <a:noFill/>
        </p:spPr>
        <p:txBody>
          <a:bodyPr wrap="none" rtlCol="0">
            <a:spAutoFit/>
          </a:bodyPr>
          <a:lstStyle/>
          <a:p>
            <a:r>
              <a:rPr lang="en-GB" dirty="0">
                <a:solidFill>
                  <a:schemeClr val="accent4">
                    <a:lumMod val="50000"/>
                  </a:schemeClr>
                </a:solidFill>
                <a:latin typeface="Segoe UI" panose="020B0502040204020203" pitchFamily="34" charset="0"/>
                <a:cs typeface="Segoe UI" panose="020B0502040204020203" pitchFamily="34" charset="0"/>
              </a:rPr>
              <a:t>Exercises</a:t>
            </a:r>
          </a:p>
        </p:txBody>
      </p:sp>
      <p:sp>
        <p:nvSpPr>
          <p:cNvPr id="18" name="TextBox 17"/>
          <p:cNvSpPr txBox="1"/>
          <p:nvPr/>
        </p:nvSpPr>
        <p:spPr>
          <a:xfrm>
            <a:off x="1547602" y="4964088"/>
            <a:ext cx="1683538" cy="369332"/>
          </a:xfrm>
          <a:prstGeom prst="rect">
            <a:avLst/>
          </a:prstGeom>
          <a:noFill/>
        </p:spPr>
        <p:txBody>
          <a:bodyPr wrap="none" rtlCol="0">
            <a:spAutoFit/>
          </a:bodyPr>
          <a:lstStyle/>
          <a:p>
            <a:r>
              <a:rPr lang="da-DK" dirty="0">
                <a:solidFill>
                  <a:schemeClr val="accent4">
                    <a:lumMod val="50000"/>
                  </a:schemeClr>
                </a:solidFill>
                <a:latin typeface="Segoe UI" panose="020B0502040204020203" pitchFamily="34" charset="0"/>
                <a:cs typeface="Segoe UI" panose="020B0502040204020203" pitchFamily="34" charset="0"/>
              </a:rPr>
              <a:t>SurveyMonkey</a:t>
            </a:r>
            <a:endParaRPr lang="en-GB" dirty="0">
              <a:solidFill>
                <a:schemeClr val="accent4">
                  <a:lumMod val="50000"/>
                </a:schemeClr>
              </a:solidFill>
              <a:latin typeface="Segoe UI" panose="020B0502040204020203" pitchFamily="34" charset="0"/>
              <a:cs typeface="Segoe UI" panose="020B0502040204020203" pitchFamily="34" charset="0"/>
            </a:endParaRPr>
          </a:p>
        </p:txBody>
      </p:sp>
      <p:sp>
        <p:nvSpPr>
          <p:cNvPr id="3" name="Rectangle 2"/>
          <p:cNvSpPr/>
          <p:nvPr/>
        </p:nvSpPr>
        <p:spPr>
          <a:xfrm>
            <a:off x="718780" y="3223488"/>
            <a:ext cx="2493888" cy="2284767"/>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19" descr="Economía y empleo verde | EQUO"/>
          <p:cNvPicPr>
            <a:picLocks noChangeAspect="1"/>
          </p:cNvPicPr>
          <p:nvPr/>
        </p:nvPicPr>
        <p:blipFill>
          <a:blip r:embed="rId3" cstate="print">
            <a:duotone>
              <a:prstClr val="black"/>
              <a:schemeClr val="accent6">
                <a:tint val="45000"/>
                <a:satMod val="400000"/>
              </a:schemeClr>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4437052" y="4741848"/>
            <a:ext cx="572136" cy="572136"/>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24738014"/>
              </p:ext>
            </p:extLst>
          </p:nvPr>
        </p:nvGraphicFramePr>
        <p:xfrm>
          <a:off x="4935369" y="1762432"/>
          <a:ext cx="6748631" cy="4540980"/>
        </p:xfrm>
        <a:graphic>
          <a:graphicData uri="http://schemas.openxmlformats.org/drawingml/2006/table">
            <a:tbl>
              <a:tblPr firstRow="1" firstCol="1" bandRow="1">
                <a:tableStyleId>{5C22544A-7EE6-4342-B048-85BDC9FD1C3A}</a:tableStyleId>
              </a:tblPr>
              <a:tblGrid>
                <a:gridCol w="1566575">
                  <a:extLst>
                    <a:ext uri="{9D8B030D-6E8A-4147-A177-3AD203B41FA5}">
                      <a16:colId xmlns:a16="http://schemas.microsoft.com/office/drawing/2014/main" val="2596509233"/>
                    </a:ext>
                  </a:extLst>
                </a:gridCol>
                <a:gridCol w="3294720">
                  <a:extLst>
                    <a:ext uri="{9D8B030D-6E8A-4147-A177-3AD203B41FA5}">
                      <a16:colId xmlns:a16="http://schemas.microsoft.com/office/drawing/2014/main" val="1601322628"/>
                    </a:ext>
                  </a:extLst>
                </a:gridCol>
                <a:gridCol w="1887336">
                  <a:extLst>
                    <a:ext uri="{9D8B030D-6E8A-4147-A177-3AD203B41FA5}">
                      <a16:colId xmlns:a16="http://schemas.microsoft.com/office/drawing/2014/main" val="3410682431"/>
                    </a:ext>
                  </a:extLst>
                </a:gridCol>
              </a:tblGrid>
              <a:tr h="351259">
                <a:tc gridSpan="3">
                  <a:txBody>
                    <a:bodyPr/>
                    <a:lstStyle/>
                    <a:p>
                      <a:pPr>
                        <a:spcAft>
                          <a:spcPts val="0"/>
                        </a:spcAft>
                      </a:pPr>
                      <a:r>
                        <a:rPr lang="en-US" sz="1800">
                          <a:effectLst/>
                        </a:rPr>
                        <a:t>Day 4: Monday – 29 March – Data sharing</a:t>
                      </a:r>
                      <a:endParaRPr lang="en-GB" sz="1600">
                        <a:effectLst/>
                      </a:endParaRPr>
                    </a:p>
                    <a:p>
                      <a:pPr>
                        <a:spcAft>
                          <a:spcPts val="0"/>
                        </a:spcAft>
                      </a:pPr>
                      <a:r>
                        <a:rPr lang="en-US" sz="1600">
                          <a:effectLst/>
                        </a:rPr>
                        <a:t>Link to Teams/Zoom/Platform</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75438110"/>
                  </a:ext>
                </a:extLst>
              </a:tr>
              <a:tr h="445829">
                <a:tc>
                  <a:txBody>
                    <a:bodyPr/>
                    <a:lstStyle/>
                    <a:p>
                      <a:pPr>
                        <a:spcAft>
                          <a:spcPts val="0"/>
                        </a:spcAft>
                      </a:pPr>
                      <a:r>
                        <a:rPr lang="en-US" sz="1200">
                          <a:effectLst/>
                        </a:rPr>
                        <a:t>08.45 – 09.00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a:effectLst/>
                        </a:rPr>
                        <a:t>Joining the call – Assistance will be provided at this time to help participants join</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a:effectLst/>
                          <a:highlight>
                            <a:srgbClr val="FFFF00"/>
                          </a:highligh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1147892178"/>
                  </a:ext>
                </a:extLst>
              </a:tr>
              <a:tr h="312418">
                <a:tc>
                  <a:txBody>
                    <a:bodyPr/>
                    <a:lstStyle/>
                    <a:p>
                      <a:pPr>
                        <a:spcAft>
                          <a:spcPts val="0"/>
                        </a:spcAft>
                      </a:pPr>
                      <a:r>
                        <a:rPr lang="en-US" sz="1200">
                          <a:effectLst/>
                        </a:rPr>
                        <a:t>09.00 – 09.15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b="1" dirty="0">
                          <a:effectLst/>
                        </a:rPr>
                        <a:t>Welcome and Introduction </a:t>
                      </a:r>
                      <a:r>
                        <a:rPr lang="en-US" sz="1200" dirty="0">
                          <a:effectLst/>
                        </a:rPr>
                        <a:t>(Live)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a:effectLst/>
                          <a:highlight>
                            <a:srgbClr val="FFFF00"/>
                          </a:highligh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1289250089"/>
                  </a:ext>
                </a:extLst>
              </a:tr>
              <a:tr h="891658">
                <a:tc>
                  <a:txBody>
                    <a:bodyPr/>
                    <a:lstStyle/>
                    <a:p>
                      <a:pPr>
                        <a:spcAft>
                          <a:spcPts val="0"/>
                        </a:spcAft>
                      </a:pPr>
                      <a:r>
                        <a:rPr lang="en-US" sz="1200">
                          <a:effectLst/>
                        </a:rPr>
                        <a:t>09.15 – 10.15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dirty="0">
                          <a:effectLst/>
                        </a:rPr>
                        <a:t>[11] </a:t>
                      </a:r>
                      <a:r>
                        <a:rPr lang="en-US" sz="1200" b="1" dirty="0">
                          <a:effectLst/>
                        </a:rPr>
                        <a:t>Data sharing practices and repositories</a:t>
                      </a:r>
                      <a:r>
                        <a:rPr lang="en-US" sz="1200" dirty="0">
                          <a:effectLst/>
                        </a:rPr>
                        <a:t>: Introducing how and where to make raw sequencing data and assembled genomes publicly available. </a:t>
                      </a:r>
                      <a:r>
                        <a:rPr lang="en-US" sz="1200" dirty="0" err="1">
                          <a:effectLst/>
                        </a:rPr>
                        <a:t>GenBank</a:t>
                      </a:r>
                      <a:r>
                        <a:rPr lang="en-US" sz="1200" dirty="0">
                          <a:effectLst/>
                        </a:rPr>
                        <a:t> (NCBI, ENA, </a:t>
                      </a:r>
                      <a:r>
                        <a:rPr lang="en-US" sz="1200" dirty="0" err="1">
                          <a:effectLst/>
                        </a:rPr>
                        <a:t>Enterobase</a:t>
                      </a:r>
                      <a:r>
                        <a:rPr lang="en-US" sz="1200" dirty="0">
                          <a:effectLst/>
                        </a:rPr>
                        <a:t> etc.) (Pre-recorded Lectures and Live demo).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dirty="0">
                          <a:effectLst/>
                        </a:rPr>
                        <a:t>Tolbert </a:t>
                      </a:r>
                      <a:r>
                        <a:rPr lang="en-US" sz="1200" dirty="0" err="1">
                          <a:effectLst/>
                        </a:rPr>
                        <a:t>Sonda</a:t>
                      </a:r>
                      <a:r>
                        <a:rPr lang="en-US" sz="1200" dirty="0">
                          <a:effectLst/>
                        </a:rPr>
                        <a:t>/Marco van Zwetselaar (KCRI, Tanzania)</a:t>
                      </a:r>
                      <a:endParaRPr lang="en-GB" sz="1600" dirty="0">
                        <a:effectLst/>
                      </a:endParaRPr>
                    </a:p>
                    <a:p>
                      <a:pPr>
                        <a:spcAft>
                          <a:spcPts val="0"/>
                        </a:spcAft>
                      </a:pPr>
                      <a:r>
                        <a:rPr lang="en-US" sz="1200" dirty="0">
                          <a:effectLst/>
                        </a:rPr>
                        <a:t>&amp;</a:t>
                      </a:r>
                      <a:endParaRPr lang="en-GB" sz="1600" dirty="0">
                        <a:effectLst/>
                      </a:endParaRPr>
                    </a:p>
                    <a:p>
                      <a:pPr>
                        <a:spcAft>
                          <a:spcPts val="0"/>
                        </a:spcAft>
                      </a:pPr>
                      <a:r>
                        <a:rPr lang="en-GB" sz="1200" dirty="0">
                          <a:effectLst/>
                        </a:rPr>
                        <a:t>Ayorinde </a:t>
                      </a:r>
                      <a:r>
                        <a:rPr lang="en-GB" sz="1200" dirty="0" err="1">
                          <a:effectLst/>
                        </a:rPr>
                        <a:t>Afolayan</a:t>
                      </a:r>
                      <a:r>
                        <a:rPr lang="en-US" sz="1200" dirty="0">
                          <a:effectLst/>
                        </a:rPr>
                        <a:t> (UI, Nigeria)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1905988863"/>
                  </a:ext>
                </a:extLst>
              </a:tr>
              <a:tr h="310167">
                <a:tc>
                  <a:txBody>
                    <a:bodyPr/>
                    <a:lstStyle/>
                    <a:p>
                      <a:pPr>
                        <a:spcAft>
                          <a:spcPts val="0"/>
                        </a:spcAft>
                      </a:pPr>
                      <a:r>
                        <a:rPr lang="en-US" sz="1200">
                          <a:effectLst/>
                        </a:rPr>
                        <a:t>10.15 – 10.30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600">
                          <a:effectLst/>
                        </a:rPr>
                        <a:t>BREAK</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2726410285"/>
                  </a:ext>
                </a:extLst>
              </a:tr>
              <a:tr h="1486097">
                <a:tc>
                  <a:txBody>
                    <a:bodyPr/>
                    <a:lstStyle/>
                    <a:p>
                      <a:pPr>
                        <a:spcAft>
                          <a:spcPts val="0"/>
                        </a:spcAft>
                      </a:pPr>
                      <a:r>
                        <a:rPr lang="en-US" sz="1200">
                          <a:effectLst/>
                        </a:rPr>
                        <a:t>10.30 – 11.00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b="1" dirty="0">
                          <a:effectLst/>
                        </a:rPr>
                        <a:t>Going through results from all exercises </a:t>
                      </a:r>
                      <a:r>
                        <a:rPr lang="en-US" sz="1200" dirty="0">
                          <a:effectLst/>
                        </a:rPr>
                        <a:t>(Live)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marL="342900" lvl="0" indent="-342900">
                        <a:spcAft>
                          <a:spcPts val="0"/>
                        </a:spcAft>
                        <a:buFont typeface="Symbol" panose="05050102010706020507" pitchFamily="18" charset="2"/>
                        <a:buChar char=""/>
                      </a:pPr>
                      <a:r>
                        <a:rPr lang="en-GB" sz="1200">
                          <a:effectLst/>
                        </a:rPr>
                        <a:t>Shannon Williams (NICD, South Africa)</a:t>
                      </a:r>
                      <a:endParaRPr lang="en-GB" sz="1600">
                        <a:effectLst/>
                      </a:endParaRPr>
                    </a:p>
                    <a:p>
                      <a:pPr marL="342900" lvl="0" indent="-342900">
                        <a:spcAft>
                          <a:spcPts val="0"/>
                        </a:spcAft>
                        <a:buFont typeface="Symbol" panose="05050102010706020507" pitchFamily="18" charset="2"/>
                        <a:buChar char=""/>
                      </a:pPr>
                      <a:r>
                        <a:rPr lang="en-GB" sz="1200">
                          <a:effectLst/>
                        </a:rPr>
                        <a:t>Beverly Egyir (NMIMR, Ghana)</a:t>
                      </a:r>
                      <a:endParaRPr lang="en-GB" sz="1600">
                        <a:effectLst/>
                      </a:endParaRPr>
                    </a:p>
                    <a:p>
                      <a:pPr marL="342900" lvl="0" indent="-342900">
                        <a:spcAft>
                          <a:spcPts val="0"/>
                        </a:spcAft>
                        <a:buFont typeface="Symbol" panose="05050102010706020507" pitchFamily="18" charset="2"/>
                        <a:buChar char=""/>
                      </a:pPr>
                      <a:r>
                        <a:rPr lang="en-GB" sz="1200">
                          <a:effectLst/>
                        </a:rPr>
                        <a:t>Pernille Nilsson (DTU, Denmark)</a:t>
                      </a:r>
                      <a:endParaRPr lang="en-GB" sz="1600">
                        <a:effectLst/>
                      </a:endParaRPr>
                    </a:p>
                    <a:p>
                      <a:pPr marL="342900" lvl="0" indent="-342900">
                        <a:spcAft>
                          <a:spcPts val="0"/>
                        </a:spcAft>
                        <a:buFont typeface="Symbol" panose="05050102010706020507" pitchFamily="18" charset="2"/>
                        <a:buChar char=""/>
                      </a:pPr>
                      <a:r>
                        <a:rPr lang="en-GB" sz="1200">
                          <a:effectLst/>
                        </a:rPr>
                        <a:t>Anthony Smith (NICD, South Africa)</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3918943014"/>
                  </a:ext>
                </a:extLst>
              </a:tr>
              <a:tr h="318610">
                <a:tc>
                  <a:txBody>
                    <a:bodyPr/>
                    <a:lstStyle/>
                    <a:p>
                      <a:pPr>
                        <a:spcAft>
                          <a:spcPts val="0"/>
                        </a:spcAft>
                      </a:pPr>
                      <a:r>
                        <a:rPr lang="en-US" sz="1200">
                          <a:effectLst/>
                        </a:rPr>
                        <a:t>11.00 – 11.30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b="1" dirty="0">
                          <a:effectLst/>
                        </a:rPr>
                        <a:t>Q&amp;A and Wrap-up </a:t>
                      </a:r>
                      <a:r>
                        <a:rPr lang="en-US" sz="1200" dirty="0">
                          <a:effectLst/>
                        </a:rPr>
                        <a:t>(Live)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a:effectLst/>
                          <a:highlight>
                            <a:srgbClr val="FFFF00"/>
                          </a:highligh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1299755795"/>
                  </a:ext>
                </a:extLst>
              </a:tr>
              <a:tr h="235299">
                <a:tc>
                  <a:txBody>
                    <a:bodyPr/>
                    <a:lstStyle/>
                    <a:p>
                      <a:pPr>
                        <a:spcAft>
                          <a:spcPts val="0"/>
                        </a:spcAft>
                      </a:pPr>
                      <a:r>
                        <a:rPr lang="en-US" sz="1200">
                          <a:effectLst/>
                        </a:rPr>
                        <a:t>11.30 – 11.45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b="1" dirty="0">
                          <a:effectLst/>
                        </a:rPr>
                        <a:t>Concluding remarks and close </a:t>
                      </a:r>
                      <a:r>
                        <a:rPr lang="en-US" sz="1200" dirty="0">
                          <a:effectLst/>
                        </a:rPr>
                        <a:t>(Live)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dirty="0">
                          <a:effectLst/>
                          <a:highlight>
                            <a:srgbClr val="FFFF00"/>
                          </a:highligh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983196421"/>
                  </a:ext>
                </a:extLst>
              </a:tr>
            </a:tbl>
          </a:graphicData>
        </a:graphic>
      </p:graphicFrame>
    </p:spTree>
    <p:extLst>
      <p:ext uri="{BB962C8B-B14F-4D97-AF65-F5344CB8AC3E}">
        <p14:creationId xmlns:p14="http://schemas.microsoft.com/office/powerpoint/2010/main" val="4143992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187999"/>
            <a:ext cx="10828800" cy="1699087"/>
          </a:xfrm>
        </p:spPr>
        <p:txBody>
          <a:bodyPr>
            <a:normAutofit fontScale="90000"/>
          </a:bodyPr>
          <a:lstStyle/>
          <a:p>
            <a:r>
              <a:rPr lang="en-GB" dirty="0"/>
              <a:t>[11] Data sharing practises and repositories 	</a:t>
            </a:r>
            <a:br>
              <a:rPr lang="en-GB" dirty="0"/>
            </a:br>
            <a:r>
              <a:rPr lang="en-GB" dirty="0"/>
              <a:t>	</a:t>
            </a:r>
            <a:r>
              <a:rPr lang="en-GB" sz="2400" dirty="0">
                <a:hlinkClick r:id="rId2" action="ppaction://hlinkfile"/>
              </a:rPr>
              <a:t>Tolbert </a:t>
            </a:r>
            <a:r>
              <a:rPr lang="en-GB" sz="2400" dirty="0" err="1">
                <a:hlinkClick r:id="rId2" action="ppaction://hlinkfile"/>
              </a:rPr>
              <a:t>Sonda</a:t>
            </a:r>
            <a:r>
              <a:rPr lang="en-GB" sz="2400" dirty="0">
                <a:hlinkClick r:id="rId2" action="ppaction://hlinkfile"/>
              </a:rPr>
              <a:t> (KCRI, Tanzania)</a:t>
            </a:r>
            <a:br>
              <a:rPr lang="en-GB" sz="2400" dirty="0">
                <a:hlinkClick r:id="rId2" action="ppaction://hlinkfile"/>
              </a:rPr>
            </a:br>
            <a:r>
              <a:rPr lang="en-GB" sz="2400" dirty="0"/>
              <a:t>	Marco van Zwetselaar (KCRI, Tanzania)</a:t>
            </a:r>
            <a:br>
              <a:rPr lang="en-GB" sz="2400" dirty="0"/>
            </a:br>
            <a:r>
              <a:rPr lang="en-GB" sz="2400" dirty="0"/>
              <a:t>	</a:t>
            </a:r>
            <a:r>
              <a:rPr lang="en-GB" sz="2400" dirty="0">
                <a:hlinkClick r:id="rId3" action="ppaction://hlinkfile"/>
              </a:rPr>
              <a:t>Ayorinde </a:t>
            </a:r>
            <a:r>
              <a:rPr lang="en-GB" sz="2400" dirty="0" err="1">
                <a:hlinkClick r:id="rId3" action="ppaction://hlinkfile"/>
              </a:rPr>
              <a:t>Afolayan</a:t>
            </a:r>
            <a:r>
              <a:rPr lang="en-US" sz="2400" dirty="0">
                <a:hlinkClick r:id="rId3" action="ppaction://hlinkfile"/>
              </a:rPr>
              <a:t> (UI, Nigeria)</a:t>
            </a:r>
            <a:endParaRPr lang="en-GB" sz="2400" dirty="0"/>
          </a:p>
        </p:txBody>
      </p:sp>
      <p:grpSp>
        <p:nvGrpSpPr>
          <p:cNvPr id="2055" name="Group 2054"/>
          <p:cNvGrpSpPr/>
          <p:nvPr/>
        </p:nvGrpSpPr>
        <p:grpSpPr>
          <a:xfrm>
            <a:off x="1616679" y="3358625"/>
            <a:ext cx="8913042" cy="1095815"/>
            <a:chOff x="1487054" y="3146189"/>
            <a:chExt cx="8913042" cy="1095815"/>
          </a:xfrm>
        </p:grpSpPr>
        <p:grpSp>
          <p:nvGrpSpPr>
            <p:cNvPr id="42" name="Group 41"/>
            <p:cNvGrpSpPr/>
            <p:nvPr/>
          </p:nvGrpSpPr>
          <p:grpSpPr>
            <a:xfrm>
              <a:off x="1487054" y="3161912"/>
              <a:ext cx="1082909" cy="1080092"/>
              <a:chOff x="1052945" y="3161912"/>
              <a:chExt cx="1082909" cy="1080092"/>
            </a:xfrm>
          </p:grpSpPr>
          <p:pic>
            <p:nvPicPr>
              <p:cNvPr id="7" name="Picture 6" descr="Free vector graphic: Petri Dish, Deep, Lab, Fluid, Grey ..."/>
              <p:cNvPicPr>
                <a:picLocks noChangeAspect="1"/>
              </p:cNvPicPr>
              <p:nvPr/>
            </p:nvPicPr>
            <p:blipFill>
              <a:blip r:embed="rId4"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20" name="Rounded Rectangle 19"/>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48" name="Group 2047"/>
            <p:cNvGrpSpPr/>
            <p:nvPr/>
          </p:nvGrpSpPr>
          <p:grpSpPr>
            <a:xfrm>
              <a:off x="2778084" y="3161912"/>
              <a:ext cx="1082909" cy="1080092"/>
              <a:chOff x="2338186" y="3161912"/>
              <a:chExt cx="1082909" cy="1080092"/>
            </a:xfrm>
          </p:grpSpPr>
          <p:grpSp>
            <p:nvGrpSpPr>
              <p:cNvPr id="22" name="Group 21"/>
              <p:cNvGrpSpPr/>
              <p:nvPr/>
            </p:nvGrpSpPr>
            <p:grpSpPr>
              <a:xfrm>
                <a:off x="2543247" y="3287425"/>
                <a:ext cx="476081" cy="797622"/>
                <a:chOff x="3150973" y="3161912"/>
                <a:chExt cx="636299" cy="1066051"/>
              </a:xfrm>
            </p:grpSpPr>
            <p:pic>
              <p:nvPicPr>
                <p:cNvPr id="2" name="Picture 1" descr="Free vector graphic: Vial, Tube, Fluid, Laboratory - Free ..."/>
                <p:cNvPicPr>
                  <a:picLocks noChangeAspect="1"/>
                </p:cNvPicPr>
                <p:nvPr/>
              </p:nvPicPr>
              <p:blipFill>
                <a:blip r:embed="rId5"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21" name="Picture 20" descr="DNA PNG"/>
                <p:cNvPicPr>
                  <a:picLocks noChangeAspect="1"/>
                </p:cNvPicPr>
                <p:nvPr/>
              </p:nvPicPr>
              <p:blipFill>
                <a:blip r:embed="rId6"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60" name="Rounded Rectangle 59"/>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49" name="Group 2048"/>
            <p:cNvGrpSpPr/>
            <p:nvPr/>
          </p:nvGrpSpPr>
          <p:grpSpPr>
            <a:xfrm>
              <a:off x="4069114" y="3154744"/>
              <a:ext cx="1082909" cy="1080092"/>
              <a:chOff x="3628969" y="3154744"/>
              <a:chExt cx="1082909" cy="1080092"/>
            </a:xfrm>
          </p:grpSpPr>
          <p:pic>
            <p:nvPicPr>
              <p:cNvPr id="6" name="Picture 5" descr="Checklist PNG Transparent Images | PNG All"/>
              <p:cNvPicPr>
                <a:picLocks noChangeAspect="1"/>
              </p:cNvPicPr>
              <p:nvPr/>
            </p:nvPicPr>
            <p:blipFill>
              <a:blip r:embed="rId7"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61" name="Rounded Rectangle 60"/>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52" name="Group 2051"/>
            <p:cNvGrpSpPr/>
            <p:nvPr/>
          </p:nvGrpSpPr>
          <p:grpSpPr>
            <a:xfrm>
              <a:off x="6651174" y="3161912"/>
              <a:ext cx="1166864" cy="1080092"/>
              <a:chOff x="6162429" y="3161912"/>
              <a:chExt cx="1166864" cy="1080092"/>
            </a:xfrm>
          </p:grpSpPr>
          <p:pic>
            <p:nvPicPr>
              <p:cNvPr id="2050" name="Picture 2" descr="Sequencing and Microarray Systems"/>
              <p:cNvPicPr>
                <a:picLocks noChangeAspect="1" noChangeArrowheads="1"/>
              </p:cNvPicPr>
              <p:nvPr/>
            </p:nvPicPr>
            <p:blipFill>
              <a:blip r:embed="rId8">
                <a:duotone>
                  <a:schemeClr val="accent6">
                    <a:shade val="45000"/>
                    <a:satMod val="135000"/>
                  </a:schemeClr>
                  <a:prstClr val="white"/>
                </a:duotone>
                <a:extLst>
                  <a:ext uri="{BEBA8EAE-BF5A-486C-A8C5-ECC9F3942E4B}">
                    <a14:imgProps xmlns:a14="http://schemas.microsoft.com/office/drawing/2010/main">
                      <a14:imgLayer r:embed="rId9">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78" name="Rounded Rectangle 77"/>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53" name="Group 2052"/>
            <p:cNvGrpSpPr/>
            <p:nvPr/>
          </p:nvGrpSpPr>
          <p:grpSpPr>
            <a:xfrm>
              <a:off x="8026159" y="3154744"/>
              <a:ext cx="1082909" cy="1080092"/>
              <a:chOff x="7547336" y="3154744"/>
              <a:chExt cx="1082909" cy="1080092"/>
            </a:xfrm>
          </p:grpSpPr>
          <p:pic>
            <p:nvPicPr>
              <p:cNvPr id="79" name="Picture 78" descr="Checklist PNG Transparent Images | PNG All"/>
              <p:cNvPicPr>
                <a:picLocks noChangeAspect="1"/>
              </p:cNvPicPr>
              <p:nvPr/>
            </p:nvPicPr>
            <p:blipFill>
              <a:blip r:embed="rId7"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80" name="Rounded Rectangle 79"/>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54" name="Group 2053"/>
            <p:cNvGrpSpPr/>
            <p:nvPr/>
          </p:nvGrpSpPr>
          <p:grpSpPr>
            <a:xfrm>
              <a:off x="9317187" y="3146189"/>
              <a:ext cx="1082909" cy="1080092"/>
              <a:chOff x="8883078" y="3146189"/>
              <a:chExt cx="1082909" cy="1080092"/>
            </a:xfrm>
          </p:grpSpPr>
          <p:sp>
            <p:nvSpPr>
              <p:cNvPr id="81" name="Rounded Rectangle 80"/>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2" name="Group 81"/>
              <p:cNvGrpSpPr/>
              <p:nvPr/>
            </p:nvGrpSpPr>
            <p:grpSpPr>
              <a:xfrm>
                <a:off x="8954143" y="3444183"/>
                <a:ext cx="999747" cy="592355"/>
                <a:chOff x="8309875" y="3458797"/>
                <a:chExt cx="2803581" cy="1661138"/>
              </a:xfrm>
            </p:grpSpPr>
            <p:pic>
              <p:nvPicPr>
                <p:cNvPr id="83" name="Picture 82" descr="File:Research.svg - Wikipedia"/>
                <p:cNvPicPr>
                  <a:picLocks noChangeAspect="1"/>
                </p:cNvPicPr>
                <p:nvPr/>
              </p:nvPicPr>
              <p:blipFill>
                <a:blip r:embed="rId10"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84" name="TextBox 83"/>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85" name="Picture 84" descr="DNA PNG"/>
                <p:cNvPicPr>
                  <a:picLocks noChangeAspect="1"/>
                </p:cNvPicPr>
                <p:nvPr/>
              </p:nvPicPr>
              <p:blipFill>
                <a:blip r:embed="rId11"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86" name="Group 85"/>
                <p:cNvGrpSpPr/>
                <p:nvPr/>
              </p:nvGrpSpPr>
              <p:grpSpPr>
                <a:xfrm>
                  <a:off x="9652785" y="3458797"/>
                  <a:ext cx="1460671" cy="1390226"/>
                  <a:chOff x="10122180" y="3425072"/>
                  <a:chExt cx="1554912" cy="1479919"/>
                </a:xfrm>
              </p:grpSpPr>
              <p:pic>
                <p:nvPicPr>
                  <p:cNvPr id="87" name="Picture 86" descr="File:Document icon (the Noun Project 34849).svg ..."/>
                  <p:cNvPicPr>
                    <a:picLocks noChangeAspect="1"/>
                  </p:cNvPicPr>
                  <p:nvPr/>
                </p:nvPicPr>
                <p:blipFill>
                  <a:blip r:embed="rId12"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88" name="TextBox 87"/>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89" name="Picture 88" descr="data structures - What's the difference between a binary ..."/>
                  <p:cNvPicPr>
                    <a:picLocks noChangeAspect="1"/>
                  </p:cNvPicPr>
                  <p:nvPr/>
                </p:nvPicPr>
                <p:blipFill>
                  <a:blip r:embed="rId13"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2051" name="Group 2050"/>
            <p:cNvGrpSpPr/>
            <p:nvPr/>
          </p:nvGrpSpPr>
          <p:grpSpPr>
            <a:xfrm>
              <a:off x="5360144" y="3159399"/>
              <a:ext cx="1082909" cy="1080092"/>
              <a:chOff x="4913455" y="3159399"/>
              <a:chExt cx="1082909" cy="1080092"/>
            </a:xfrm>
          </p:grpSpPr>
          <p:cxnSp>
            <p:nvCxnSpPr>
              <p:cNvPr id="48" name="Straight Connector 47"/>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62" name="Rounded Rectangle 61"/>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1" name="Straight Connector 70"/>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40" name="Elbow Connector 39"/>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76" name="Elbow Connector 75"/>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961174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284C401-0E33-43D1-B00F-557BD12B1BA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266"/>
          <a:stretch/>
        </p:blipFill>
        <p:spPr>
          <a:xfrm>
            <a:off x="2286000" y="-28876"/>
            <a:ext cx="9906000" cy="6901804"/>
          </a:xfrm>
          <a:prstGeom prst="rect">
            <a:avLst/>
          </a:prstGeom>
        </p:spPr>
      </p:pic>
      <p:sp>
        <p:nvSpPr>
          <p:cNvPr id="12" name="Rectangle 11">
            <a:extLst>
              <a:ext uri="{FF2B5EF4-FFF2-40B4-BE49-F238E27FC236}">
                <a16:creationId xmlns:a16="http://schemas.microsoft.com/office/drawing/2014/main" id="{B7DFB51C-676B-4489-AA42-14CDC914117A}"/>
              </a:ext>
            </a:extLst>
          </p:cNvPr>
          <p:cNvSpPr/>
          <p:nvPr/>
        </p:nvSpPr>
        <p:spPr>
          <a:xfrm>
            <a:off x="0" y="0"/>
            <a:ext cx="5478449"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40"/>
            <a:endParaRPr lang="en-GB">
              <a:solidFill>
                <a:prstClr val="white"/>
              </a:solidFill>
              <a:latin typeface="Arial" panose="020B0604020202020204"/>
            </a:endParaRPr>
          </a:p>
        </p:txBody>
      </p:sp>
      <p:pic>
        <p:nvPicPr>
          <p:cNvPr id="8" name="Picture 7" descr="A picture containing text&#10;&#10;Description automatically generated">
            <a:extLst>
              <a:ext uri="{FF2B5EF4-FFF2-40B4-BE49-F238E27FC236}">
                <a16:creationId xmlns:a16="http://schemas.microsoft.com/office/drawing/2014/main" id="{7512A22F-E5A3-4BD8-B03C-18EEA1E2C0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172" y="5168754"/>
            <a:ext cx="982828" cy="1042586"/>
          </a:xfrm>
          <a:prstGeom prst="rect">
            <a:avLst/>
          </a:prstGeom>
        </p:spPr>
      </p:pic>
      <p:pic>
        <p:nvPicPr>
          <p:cNvPr id="9" name="Picture 8">
            <a:extLst>
              <a:ext uri="{FF2B5EF4-FFF2-40B4-BE49-F238E27FC236}">
                <a16:creationId xmlns:a16="http://schemas.microsoft.com/office/drawing/2014/main" id="{84B11FA7-2935-4358-8B68-A4A7440D17B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83578" y="930181"/>
            <a:ext cx="3415814" cy="929334"/>
          </a:xfrm>
          <a:prstGeom prst="rect">
            <a:avLst/>
          </a:prstGeom>
        </p:spPr>
      </p:pic>
      <p:sp>
        <p:nvSpPr>
          <p:cNvPr id="10" name="TextBox 9">
            <a:extLst>
              <a:ext uri="{FF2B5EF4-FFF2-40B4-BE49-F238E27FC236}">
                <a16:creationId xmlns:a16="http://schemas.microsoft.com/office/drawing/2014/main" id="{0444CF94-01F2-46F8-9401-A8D4056CA115}"/>
              </a:ext>
            </a:extLst>
          </p:cNvPr>
          <p:cNvSpPr txBox="1"/>
          <p:nvPr/>
        </p:nvSpPr>
        <p:spPr>
          <a:xfrm>
            <a:off x="1367056" y="3066180"/>
            <a:ext cx="2283578" cy="769441"/>
          </a:xfrm>
          <a:prstGeom prst="rect">
            <a:avLst/>
          </a:prstGeom>
          <a:noFill/>
        </p:spPr>
        <p:txBody>
          <a:bodyPr wrap="square" rtlCol="0" anchor="ctr">
            <a:spAutoFit/>
          </a:bodyPr>
          <a:lstStyle/>
          <a:p>
            <a:pPr algn="just" defTabSz="914240"/>
            <a:r>
              <a:rPr lang="en-GB" sz="4400" b="1" dirty="0">
                <a:solidFill>
                  <a:schemeClr val="bg1"/>
                </a:solidFill>
                <a:latin typeface="Arial" panose="020B0604020202020204" pitchFamily="34" charset="0"/>
                <a:cs typeface="Arial" panose="020B0604020202020204" pitchFamily="34" charset="0"/>
              </a:rPr>
              <a:t>BREAK</a:t>
            </a:r>
          </a:p>
        </p:txBody>
      </p:sp>
      <p:pic>
        <p:nvPicPr>
          <p:cNvPr id="11" name="Picture 10">
            <a:extLst>
              <a:ext uri="{FF2B5EF4-FFF2-40B4-BE49-F238E27FC236}">
                <a16:creationId xmlns:a16="http://schemas.microsoft.com/office/drawing/2014/main" id="{7512A22F-E5A3-4BD8-B03C-18EEA1E2C04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816233" y="5263029"/>
            <a:ext cx="585462" cy="854037"/>
          </a:xfrm>
          <a:prstGeom prst="rect">
            <a:avLst/>
          </a:prstGeom>
        </p:spPr>
      </p:pic>
      <p:pic>
        <p:nvPicPr>
          <p:cNvPr id="13" name="Picture 12">
            <a:extLst>
              <a:ext uri="{FF2B5EF4-FFF2-40B4-BE49-F238E27FC236}">
                <a16:creationId xmlns:a16="http://schemas.microsoft.com/office/drawing/2014/main" id="{7512A22F-E5A3-4BD8-B03C-18EEA1E2C040}"/>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598100" y="5263029"/>
            <a:ext cx="1618643" cy="922404"/>
          </a:xfrm>
          <a:prstGeom prst="rect">
            <a:avLst/>
          </a:prstGeom>
        </p:spPr>
      </p:pic>
      <p:sp>
        <p:nvSpPr>
          <p:cNvPr id="14" name="TextBox 13">
            <a:extLst>
              <a:ext uri="{FF2B5EF4-FFF2-40B4-BE49-F238E27FC236}">
                <a16:creationId xmlns:a16="http://schemas.microsoft.com/office/drawing/2014/main" id="{0444CF94-01F2-46F8-9401-A8D4056CA115}"/>
              </a:ext>
            </a:extLst>
          </p:cNvPr>
          <p:cNvSpPr txBox="1"/>
          <p:nvPr/>
        </p:nvSpPr>
        <p:spPr>
          <a:xfrm>
            <a:off x="1367056" y="3729034"/>
            <a:ext cx="2283578" cy="954107"/>
          </a:xfrm>
          <a:prstGeom prst="rect">
            <a:avLst/>
          </a:prstGeom>
          <a:noFill/>
        </p:spPr>
        <p:txBody>
          <a:bodyPr wrap="square" rtlCol="0" anchor="ctr">
            <a:spAutoFit/>
          </a:bodyPr>
          <a:lstStyle/>
          <a:p>
            <a:pPr algn="just" defTabSz="914240"/>
            <a:r>
              <a:rPr lang="en-GB" sz="2800" b="1" dirty="0">
                <a:solidFill>
                  <a:schemeClr val="bg1"/>
                </a:solidFill>
                <a:latin typeface="Arial" panose="020B0604020202020204" pitchFamily="34" charset="0"/>
                <a:cs typeface="Arial" panose="020B0604020202020204" pitchFamily="34" charset="0"/>
              </a:rPr>
              <a:t>11:10 -11:20 CET</a:t>
            </a:r>
          </a:p>
        </p:txBody>
      </p:sp>
    </p:spTree>
    <p:extLst>
      <p:ext uri="{BB962C8B-B14F-4D97-AF65-F5344CB8AC3E}">
        <p14:creationId xmlns:p14="http://schemas.microsoft.com/office/powerpoint/2010/main" val="3711818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006764"/>
            <a:ext cx="10828800" cy="1693191"/>
          </a:xfrm>
        </p:spPr>
        <p:txBody>
          <a:bodyPr>
            <a:normAutofit/>
          </a:bodyPr>
          <a:lstStyle/>
          <a:p>
            <a:r>
              <a:rPr lang="en-GB" sz="3200" dirty="0"/>
              <a:t>[2E] QC on DNA extraction</a:t>
            </a:r>
            <a:br>
              <a:rPr lang="en-GB" sz="3200" dirty="0"/>
            </a:br>
            <a:r>
              <a:rPr lang="en-GB" sz="3200" dirty="0"/>
              <a:t>	</a:t>
            </a:r>
            <a:r>
              <a:rPr lang="en-GB" sz="2400" dirty="0"/>
              <a:t>Shannon Williams (NICD, South Africa)</a:t>
            </a:r>
            <a:br>
              <a:rPr lang="en-GB" sz="2400" dirty="0"/>
            </a:br>
            <a:r>
              <a:rPr lang="en-GB" sz="2400" dirty="0"/>
              <a:t>	Beverly </a:t>
            </a:r>
            <a:r>
              <a:rPr lang="en-GB" sz="2400" dirty="0" err="1"/>
              <a:t>Egyir</a:t>
            </a:r>
            <a:r>
              <a:rPr lang="en-GB" sz="2400" dirty="0"/>
              <a:t> (NMIMR, Ghana)</a:t>
            </a:r>
          </a:p>
        </p:txBody>
      </p:sp>
      <p:grpSp>
        <p:nvGrpSpPr>
          <p:cNvPr id="21" name="Group 20"/>
          <p:cNvGrpSpPr/>
          <p:nvPr/>
        </p:nvGrpSpPr>
        <p:grpSpPr>
          <a:xfrm>
            <a:off x="1616679" y="3358625"/>
            <a:ext cx="8913042" cy="1095815"/>
            <a:chOff x="1487054" y="3146189"/>
            <a:chExt cx="8913042" cy="1095815"/>
          </a:xfrm>
        </p:grpSpPr>
        <p:grpSp>
          <p:nvGrpSpPr>
            <p:cNvPr id="22" name="Group 21"/>
            <p:cNvGrpSpPr/>
            <p:nvPr/>
          </p:nvGrpSpPr>
          <p:grpSpPr>
            <a:xfrm>
              <a:off x="1487054" y="3161912"/>
              <a:ext cx="1082909" cy="1080092"/>
              <a:chOff x="1052945" y="3161912"/>
              <a:chExt cx="1082909" cy="1080092"/>
            </a:xfrm>
          </p:grpSpPr>
          <p:pic>
            <p:nvPicPr>
              <p:cNvPr id="73" name="Picture 72" descr="Free vector graphic: Petri Dish, Deep, Lab, Fluid, Grey ..."/>
              <p:cNvPicPr>
                <a:picLocks noChangeAspect="1"/>
              </p:cNvPicPr>
              <p:nvPr/>
            </p:nvPicPr>
            <p:blipFill>
              <a:blip r:embed="rId2"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74" name="Rounded Rectangle 73"/>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2778084" y="3161912"/>
              <a:ext cx="1082909" cy="1080092"/>
              <a:chOff x="2338186" y="3161912"/>
              <a:chExt cx="1082909" cy="1080092"/>
            </a:xfrm>
          </p:grpSpPr>
          <p:grpSp>
            <p:nvGrpSpPr>
              <p:cNvPr id="69" name="Group 68"/>
              <p:cNvGrpSpPr/>
              <p:nvPr/>
            </p:nvGrpSpPr>
            <p:grpSpPr>
              <a:xfrm>
                <a:off x="2543247" y="3287425"/>
                <a:ext cx="476081" cy="797622"/>
                <a:chOff x="3150973" y="3161912"/>
                <a:chExt cx="636299" cy="1066051"/>
              </a:xfrm>
            </p:grpSpPr>
            <p:pic>
              <p:nvPicPr>
                <p:cNvPr id="71" name="Picture 70" descr="Free vector graphic: Vial, Tube, Fluid, Laboratory - Free ..."/>
                <p:cNvPicPr>
                  <a:picLocks noChangeAspect="1"/>
                </p:cNvPicPr>
                <p:nvPr/>
              </p:nvPicPr>
              <p:blipFill>
                <a:blip r:embed="rId3"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72" name="Picture 71" descr="DNA PNG"/>
                <p:cNvPicPr>
                  <a:picLocks noChangeAspect="1"/>
                </p:cNvPicPr>
                <p:nvPr/>
              </p:nvPicPr>
              <p:blipFill>
                <a:blip r:embed="rId4"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70" name="Rounded Rectangle 69"/>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28"/>
            <p:cNvGrpSpPr/>
            <p:nvPr/>
          </p:nvGrpSpPr>
          <p:grpSpPr>
            <a:xfrm>
              <a:off x="4069114" y="3154744"/>
              <a:ext cx="1082909" cy="1080092"/>
              <a:chOff x="3628969" y="3154744"/>
              <a:chExt cx="1082909" cy="1080092"/>
            </a:xfrm>
          </p:grpSpPr>
          <p:pic>
            <p:nvPicPr>
              <p:cNvPr id="67" name="Picture 66" descr="Checklist PNG Transparent Images | PNG All"/>
              <p:cNvPicPr>
                <a:picLocks noChangeAspect="1"/>
              </p:cNvPicPr>
              <p:nvPr/>
            </p:nvPicPr>
            <p:blipFill>
              <a:blip r:embed="rId5"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68" name="Rounded Rectangle 67"/>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0" name="Group 29"/>
            <p:cNvGrpSpPr/>
            <p:nvPr/>
          </p:nvGrpSpPr>
          <p:grpSpPr>
            <a:xfrm>
              <a:off x="6651174" y="3161912"/>
              <a:ext cx="1166864" cy="1080092"/>
              <a:chOff x="6162429" y="3161912"/>
              <a:chExt cx="1166864" cy="1080092"/>
            </a:xfrm>
          </p:grpSpPr>
          <p:pic>
            <p:nvPicPr>
              <p:cNvPr id="65" name="Picture 2" descr="Sequencing and Microarray Systems"/>
              <p:cNvPicPr>
                <a:picLocks noChangeAspect="1" noChangeArrowheads="1"/>
              </p:cNvPicPr>
              <p:nvPr/>
            </p:nvPicPr>
            <p:blipFill>
              <a:blip r:embed="rId6">
                <a:duotone>
                  <a:schemeClr val="accent6">
                    <a:shade val="45000"/>
                    <a:satMod val="135000"/>
                  </a:schemeClr>
                  <a:prstClr val="white"/>
                </a:duotone>
                <a:extLst>
                  <a:ext uri="{BEBA8EAE-BF5A-486C-A8C5-ECC9F3942E4B}">
                    <a14:imgProps xmlns:a14="http://schemas.microsoft.com/office/drawing/2010/main">
                      <a14:imgLayer r:embed="rId7">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66" name="Rounded Rectangle 65"/>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5" name="Group 34"/>
            <p:cNvGrpSpPr/>
            <p:nvPr/>
          </p:nvGrpSpPr>
          <p:grpSpPr>
            <a:xfrm>
              <a:off x="8026159" y="3154744"/>
              <a:ext cx="1082909" cy="1080092"/>
              <a:chOff x="7547336" y="3154744"/>
              <a:chExt cx="1082909" cy="1080092"/>
            </a:xfrm>
          </p:grpSpPr>
          <p:pic>
            <p:nvPicPr>
              <p:cNvPr id="63" name="Picture 62" descr="Checklist PNG Transparent Images | PNG All"/>
              <p:cNvPicPr>
                <a:picLocks noChangeAspect="1"/>
              </p:cNvPicPr>
              <p:nvPr/>
            </p:nvPicPr>
            <p:blipFill>
              <a:blip r:embed="rId5"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64" name="Rounded Rectangle 63"/>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p:cNvGrpSpPr/>
            <p:nvPr/>
          </p:nvGrpSpPr>
          <p:grpSpPr>
            <a:xfrm>
              <a:off x="9317187" y="3146189"/>
              <a:ext cx="1082909" cy="1080092"/>
              <a:chOff x="8883078" y="3146189"/>
              <a:chExt cx="1082909" cy="1080092"/>
            </a:xfrm>
          </p:grpSpPr>
          <p:sp>
            <p:nvSpPr>
              <p:cNvPr id="54" name="Rounded Rectangle 53"/>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oup 54"/>
              <p:cNvGrpSpPr/>
              <p:nvPr/>
            </p:nvGrpSpPr>
            <p:grpSpPr>
              <a:xfrm>
                <a:off x="8954143" y="3444183"/>
                <a:ext cx="999747" cy="592355"/>
                <a:chOff x="8309875" y="3458797"/>
                <a:chExt cx="2803581" cy="1661138"/>
              </a:xfrm>
            </p:grpSpPr>
            <p:pic>
              <p:nvPicPr>
                <p:cNvPr id="56" name="Picture 55" descr="File:Research.svg - Wikipedia"/>
                <p:cNvPicPr>
                  <a:picLocks noChangeAspect="1"/>
                </p:cNvPicPr>
                <p:nvPr/>
              </p:nvPicPr>
              <p:blipFill>
                <a:blip r:embed="rId8"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57" name="TextBox 56"/>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58" name="Picture 57" descr="DNA PNG"/>
                <p:cNvPicPr>
                  <a:picLocks noChangeAspect="1"/>
                </p:cNvPicPr>
                <p:nvPr/>
              </p:nvPicPr>
              <p:blipFill>
                <a:blip r:embed="rId9"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59" name="Group 58"/>
                <p:cNvGrpSpPr/>
                <p:nvPr/>
              </p:nvGrpSpPr>
              <p:grpSpPr>
                <a:xfrm>
                  <a:off x="9652785" y="3458797"/>
                  <a:ext cx="1460671" cy="1390226"/>
                  <a:chOff x="10122180" y="3425072"/>
                  <a:chExt cx="1554912" cy="1479919"/>
                </a:xfrm>
              </p:grpSpPr>
              <p:pic>
                <p:nvPicPr>
                  <p:cNvPr id="60" name="Picture 59" descr="File:Document icon (the Noun Project 34849).svg ..."/>
                  <p:cNvPicPr>
                    <a:picLocks noChangeAspect="1"/>
                  </p:cNvPicPr>
                  <p:nvPr/>
                </p:nvPicPr>
                <p:blipFill>
                  <a:blip r:embed="rId10"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61" name="TextBox 60"/>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2" name="Picture 61" descr="data structures - What's the difference between a binary ..."/>
                  <p:cNvPicPr>
                    <a:picLocks noChangeAspect="1"/>
                  </p:cNvPicPr>
                  <p:nvPr/>
                </p:nvPicPr>
                <p:blipFill>
                  <a:blip r:embed="rId11"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38" name="Group 37"/>
            <p:cNvGrpSpPr/>
            <p:nvPr/>
          </p:nvGrpSpPr>
          <p:grpSpPr>
            <a:xfrm>
              <a:off x="5360144" y="3159399"/>
              <a:ext cx="1082909" cy="1080092"/>
              <a:chOff x="4913455" y="3159399"/>
              <a:chExt cx="1082909" cy="1080092"/>
            </a:xfrm>
          </p:grpSpPr>
          <p:cxnSp>
            <p:nvCxnSpPr>
              <p:cNvPr id="39" name="Straight Connector 38"/>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40" name="Rounded Rectangle 39"/>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47" name="Elbow Connector 46"/>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618442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034472"/>
            <a:ext cx="10828800" cy="1145309"/>
          </a:xfrm>
        </p:spPr>
        <p:txBody>
          <a:bodyPr>
            <a:normAutofit/>
          </a:bodyPr>
          <a:lstStyle/>
          <a:p>
            <a:r>
              <a:rPr lang="en-GB" sz="3200" dirty="0"/>
              <a:t>[2E] QC on DNA extraction</a:t>
            </a:r>
            <a:br>
              <a:rPr lang="en-GB" sz="3200" dirty="0"/>
            </a:br>
            <a:r>
              <a:rPr lang="en-GB" sz="3200" dirty="0"/>
              <a:t>	</a:t>
            </a:r>
            <a:endParaRPr lang="en-GB" sz="2400" dirty="0"/>
          </a:p>
        </p:txBody>
      </p:sp>
      <p:pic>
        <p:nvPicPr>
          <p:cNvPr id="2" name="Picture 1"/>
          <p:cNvPicPr>
            <a:picLocks noChangeAspect="1"/>
          </p:cNvPicPr>
          <p:nvPr/>
        </p:nvPicPr>
        <p:blipFill rotWithShape="1">
          <a:blip r:embed="rId2" cstate="hqprint">
            <a:extLst>
              <a:ext uri="{28A0092B-C50C-407E-A947-70E740481C1C}">
                <a14:useLocalDpi xmlns:a14="http://schemas.microsoft.com/office/drawing/2010/main" val="0"/>
              </a:ext>
            </a:extLst>
          </a:blip>
          <a:srcRect/>
          <a:stretch/>
        </p:blipFill>
        <p:spPr>
          <a:xfrm>
            <a:off x="2383127" y="2382976"/>
            <a:ext cx="7380145" cy="3951714"/>
          </a:xfrm>
          <a:prstGeom prst="rect">
            <a:avLst/>
          </a:prstGeom>
        </p:spPr>
      </p:pic>
      <p:sp>
        <p:nvSpPr>
          <p:cNvPr id="3" name="TextBox 2"/>
          <p:cNvSpPr txBox="1"/>
          <p:nvPr/>
        </p:nvSpPr>
        <p:spPr>
          <a:xfrm>
            <a:off x="4757017" y="1921157"/>
            <a:ext cx="2632363" cy="461665"/>
          </a:xfrm>
          <a:prstGeom prst="rect">
            <a:avLst/>
          </a:prstGeom>
          <a:noFill/>
        </p:spPr>
        <p:txBody>
          <a:bodyPr wrap="square" rtlCol="0">
            <a:spAutoFit/>
          </a:bodyPr>
          <a:lstStyle/>
          <a:p>
            <a:r>
              <a:rPr lang="da-DK" sz="2400" dirty="0">
                <a:solidFill>
                  <a:schemeClr val="accent4">
                    <a:lumMod val="75000"/>
                  </a:schemeClr>
                </a:solidFill>
                <a:latin typeface="Segoe UI" panose="020B0502040204020203" pitchFamily="34" charset="0"/>
                <a:cs typeface="Segoe UI" panose="020B0502040204020203" pitchFamily="34" charset="0"/>
              </a:rPr>
              <a:t>36 respondents</a:t>
            </a:r>
            <a:endParaRPr lang="en-GB" sz="2400" dirty="0">
              <a:solidFill>
                <a:schemeClr val="accent4">
                  <a:lumMod val="7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92907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006764"/>
            <a:ext cx="10828800" cy="1693191"/>
          </a:xfrm>
        </p:spPr>
        <p:txBody>
          <a:bodyPr>
            <a:normAutofit/>
          </a:bodyPr>
          <a:lstStyle/>
          <a:p>
            <a:r>
              <a:rPr lang="en-GB" sz="3200" dirty="0"/>
              <a:t>[5E] QC of sequencing data</a:t>
            </a:r>
            <a:br>
              <a:rPr lang="en-GB" sz="3200" dirty="0"/>
            </a:br>
            <a:r>
              <a:rPr lang="en-GB" sz="3200" dirty="0"/>
              <a:t>	</a:t>
            </a:r>
            <a:r>
              <a:rPr lang="en-GB" sz="2200" dirty="0"/>
              <a:t>Pernille Nilsson (DTU, Denmark)</a:t>
            </a:r>
          </a:p>
        </p:txBody>
      </p:sp>
      <p:grpSp>
        <p:nvGrpSpPr>
          <p:cNvPr id="21" name="Group 20"/>
          <p:cNvGrpSpPr/>
          <p:nvPr/>
        </p:nvGrpSpPr>
        <p:grpSpPr>
          <a:xfrm>
            <a:off x="1616679" y="3358625"/>
            <a:ext cx="8913042" cy="1095815"/>
            <a:chOff x="1487054" y="3146189"/>
            <a:chExt cx="8913042" cy="1095815"/>
          </a:xfrm>
        </p:grpSpPr>
        <p:grpSp>
          <p:nvGrpSpPr>
            <p:cNvPr id="22" name="Group 21"/>
            <p:cNvGrpSpPr/>
            <p:nvPr/>
          </p:nvGrpSpPr>
          <p:grpSpPr>
            <a:xfrm>
              <a:off x="1487054" y="3161912"/>
              <a:ext cx="1082909" cy="1080092"/>
              <a:chOff x="1052945" y="3161912"/>
              <a:chExt cx="1082909" cy="1080092"/>
            </a:xfrm>
          </p:grpSpPr>
          <p:pic>
            <p:nvPicPr>
              <p:cNvPr id="73" name="Picture 72" descr="Free vector graphic: Petri Dish, Deep, Lab, Fluid, Grey ..."/>
              <p:cNvPicPr>
                <a:picLocks noChangeAspect="1"/>
              </p:cNvPicPr>
              <p:nvPr/>
            </p:nvPicPr>
            <p:blipFill>
              <a:blip r:embed="rId2"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74" name="Rounded Rectangle 73"/>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2778084" y="3161912"/>
              <a:ext cx="1082909" cy="1080092"/>
              <a:chOff x="2338186" y="3161912"/>
              <a:chExt cx="1082909" cy="1080092"/>
            </a:xfrm>
          </p:grpSpPr>
          <p:grpSp>
            <p:nvGrpSpPr>
              <p:cNvPr id="69" name="Group 68"/>
              <p:cNvGrpSpPr/>
              <p:nvPr/>
            </p:nvGrpSpPr>
            <p:grpSpPr>
              <a:xfrm>
                <a:off x="2543247" y="3287425"/>
                <a:ext cx="476081" cy="797622"/>
                <a:chOff x="3150973" y="3161912"/>
                <a:chExt cx="636299" cy="1066051"/>
              </a:xfrm>
            </p:grpSpPr>
            <p:pic>
              <p:nvPicPr>
                <p:cNvPr id="71" name="Picture 70" descr="Free vector graphic: Vial, Tube, Fluid, Laboratory - Free ..."/>
                <p:cNvPicPr>
                  <a:picLocks noChangeAspect="1"/>
                </p:cNvPicPr>
                <p:nvPr/>
              </p:nvPicPr>
              <p:blipFill>
                <a:blip r:embed="rId3"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72" name="Picture 71" descr="DNA PNG"/>
                <p:cNvPicPr>
                  <a:picLocks noChangeAspect="1"/>
                </p:cNvPicPr>
                <p:nvPr/>
              </p:nvPicPr>
              <p:blipFill>
                <a:blip r:embed="rId4"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70" name="Rounded Rectangle 69"/>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28"/>
            <p:cNvGrpSpPr/>
            <p:nvPr/>
          </p:nvGrpSpPr>
          <p:grpSpPr>
            <a:xfrm>
              <a:off x="4069114" y="3154744"/>
              <a:ext cx="1082909" cy="1080092"/>
              <a:chOff x="3628969" y="3154744"/>
              <a:chExt cx="1082909" cy="1080092"/>
            </a:xfrm>
          </p:grpSpPr>
          <p:pic>
            <p:nvPicPr>
              <p:cNvPr id="67" name="Picture 66" descr="Checklist PNG Transparent Images | PNG All"/>
              <p:cNvPicPr>
                <a:picLocks noChangeAspect="1"/>
              </p:cNvPicPr>
              <p:nvPr/>
            </p:nvPicPr>
            <p:blipFill>
              <a:blip r:embed="rId5"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68" name="Rounded Rectangle 67"/>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0" name="Group 29"/>
            <p:cNvGrpSpPr/>
            <p:nvPr/>
          </p:nvGrpSpPr>
          <p:grpSpPr>
            <a:xfrm>
              <a:off x="6651174" y="3161912"/>
              <a:ext cx="1166864" cy="1080092"/>
              <a:chOff x="6162429" y="3161912"/>
              <a:chExt cx="1166864" cy="1080092"/>
            </a:xfrm>
          </p:grpSpPr>
          <p:pic>
            <p:nvPicPr>
              <p:cNvPr id="65" name="Picture 2" descr="Sequencing and Microarray Systems"/>
              <p:cNvPicPr>
                <a:picLocks noChangeAspect="1" noChangeArrowheads="1"/>
              </p:cNvPicPr>
              <p:nvPr/>
            </p:nvPicPr>
            <p:blipFill>
              <a:blip r:embed="rId6">
                <a:duotone>
                  <a:schemeClr val="accent6">
                    <a:shade val="45000"/>
                    <a:satMod val="135000"/>
                  </a:schemeClr>
                  <a:prstClr val="white"/>
                </a:duotone>
                <a:extLst>
                  <a:ext uri="{BEBA8EAE-BF5A-486C-A8C5-ECC9F3942E4B}">
                    <a14:imgProps xmlns:a14="http://schemas.microsoft.com/office/drawing/2010/main">
                      <a14:imgLayer r:embed="rId7">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66" name="Rounded Rectangle 65"/>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5" name="Group 34"/>
            <p:cNvGrpSpPr/>
            <p:nvPr/>
          </p:nvGrpSpPr>
          <p:grpSpPr>
            <a:xfrm>
              <a:off x="8026159" y="3154744"/>
              <a:ext cx="1082909" cy="1080092"/>
              <a:chOff x="7547336" y="3154744"/>
              <a:chExt cx="1082909" cy="1080092"/>
            </a:xfrm>
          </p:grpSpPr>
          <p:pic>
            <p:nvPicPr>
              <p:cNvPr id="63" name="Picture 62" descr="Checklist PNG Transparent Images | PNG All"/>
              <p:cNvPicPr>
                <a:picLocks noChangeAspect="1"/>
              </p:cNvPicPr>
              <p:nvPr/>
            </p:nvPicPr>
            <p:blipFill>
              <a:blip r:embed="rId5"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64" name="Rounded Rectangle 63"/>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p:cNvGrpSpPr/>
            <p:nvPr/>
          </p:nvGrpSpPr>
          <p:grpSpPr>
            <a:xfrm>
              <a:off x="9317187" y="3146189"/>
              <a:ext cx="1082909" cy="1080092"/>
              <a:chOff x="8883078" y="3146189"/>
              <a:chExt cx="1082909" cy="1080092"/>
            </a:xfrm>
          </p:grpSpPr>
          <p:sp>
            <p:nvSpPr>
              <p:cNvPr id="54" name="Rounded Rectangle 53"/>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oup 54"/>
              <p:cNvGrpSpPr/>
              <p:nvPr/>
            </p:nvGrpSpPr>
            <p:grpSpPr>
              <a:xfrm>
                <a:off x="8954143" y="3444183"/>
                <a:ext cx="999747" cy="592355"/>
                <a:chOff x="8309875" y="3458797"/>
                <a:chExt cx="2803581" cy="1661138"/>
              </a:xfrm>
            </p:grpSpPr>
            <p:pic>
              <p:nvPicPr>
                <p:cNvPr id="56" name="Picture 55" descr="File:Research.svg - Wikipedia"/>
                <p:cNvPicPr>
                  <a:picLocks noChangeAspect="1"/>
                </p:cNvPicPr>
                <p:nvPr/>
              </p:nvPicPr>
              <p:blipFill>
                <a:blip r:embed="rId8"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57" name="TextBox 56"/>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58" name="Picture 57" descr="DNA PNG"/>
                <p:cNvPicPr>
                  <a:picLocks noChangeAspect="1"/>
                </p:cNvPicPr>
                <p:nvPr/>
              </p:nvPicPr>
              <p:blipFill>
                <a:blip r:embed="rId9"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59" name="Group 58"/>
                <p:cNvGrpSpPr/>
                <p:nvPr/>
              </p:nvGrpSpPr>
              <p:grpSpPr>
                <a:xfrm>
                  <a:off x="9652785" y="3458797"/>
                  <a:ext cx="1460671" cy="1390226"/>
                  <a:chOff x="10122180" y="3425072"/>
                  <a:chExt cx="1554912" cy="1479919"/>
                </a:xfrm>
              </p:grpSpPr>
              <p:pic>
                <p:nvPicPr>
                  <p:cNvPr id="60" name="Picture 59" descr="File:Document icon (the Noun Project 34849).svg ..."/>
                  <p:cNvPicPr>
                    <a:picLocks noChangeAspect="1"/>
                  </p:cNvPicPr>
                  <p:nvPr/>
                </p:nvPicPr>
                <p:blipFill>
                  <a:blip r:embed="rId10"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61" name="TextBox 60"/>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2" name="Picture 61" descr="data structures - What's the difference between a binary ..."/>
                  <p:cNvPicPr>
                    <a:picLocks noChangeAspect="1"/>
                  </p:cNvPicPr>
                  <p:nvPr/>
                </p:nvPicPr>
                <p:blipFill>
                  <a:blip r:embed="rId11"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38" name="Group 37"/>
            <p:cNvGrpSpPr/>
            <p:nvPr/>
          </p:nvGrpSpPr>
          <p:grpSpPr>
            <a:xfrm>
              <a:off x="5360144" y="3159399"/>
              <a:ext cx="1082909" cy="1080092"/>
              <a:chOff x="4913455" y="3159399"/>
              <a:chExt cx="1082909" cy="1080092"/>
            </a:xfrm>
          </p:grpSpPr>
          <p:cxnSp>
            <p:nvCxnSpPr>
              <p:cNvPr id="39" name="Straight Connector 38"/>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40" name="Rounded Rectangle 39"/>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47" name="Elbow Connector 46"/>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90849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sz="3200" dirty="0"/>
              <a:t>[5E] QC of sequencing data</a:t>
            </a:r>
            <a:br>
              <a:rPr lang="en-GB" sz="3200" dirty="0"/>
            </a:br>
            <a:endParaRPr lang="en-GB" sz="2200" dirty="0"/>
          </a:p>
        </p:txBody>
      </p:sp>
      <p:sp>
        <p:nvSpPr>
          <p:cNvPr id="2" name="Content Placeholder 1"/>
          <p:cNvSpPr>
            <a:spLocks noGrp="1"/>
          </p:cNvSpPr>
          <p:nvPr>
            <p:ph idx="1"/>
          </p:nvPr>
        </p:nvSpPr>
        <p:spPr/>
        <p:txBody>
          <a:bodyPr/>
          <a:lstStyle/>
          <a:p>
            <a:r>
              <a:rPr lang="en-GB" dirty="0">
                <a:solidFill>
                  <a:schemeClr val="accent4">
                    <a:lumMod val="75000"/>
                  </a:schemeClr>
                </a:solidFill>
                <a:latin typeface="Segoe UI" panose="020B0502040204020203" pitchFamily="34" charset="0"/>
                <a:cs typeface="Segoe UI" panose="020B0502040204020203" pitchFamily="34" charset="0"/>
              </a:rPr>
              <a:t>27 individual respondents</a:t>
            </a:r>
          </a:p>
          <a:p>
            <a:r>
              <a:rPr lang="en-GB" dirty="0">
                <a:solidFill>
                  <a:schemeClr val="accent4">
                    <a:lumMod val="75000"/>
                  </a:schemeClr>
                </a:solidFill>
                <a:latin typeface="Segoe UI" panose="020B0502040204020203" pitchFamily="34" charset="0"/>
                <a:cs typeface="Segoe UI" panose="020B0502040204020203" pitchFamily="34" charset="0"/>
              </a:rPr>
              <a:t>4 </a:t>
            </a:r>
            <a:r>
              <a:rPr lang="en-GB" dirty="0" err="1">
                <a:solidFill>
                  <a:schemeClr val="accent4">
                    <a:lumMod val="75000"/>
                  </a:schemeClr>
                </a:solidFill>
                <a:latin typeface="Segoe UI" panose="020B0502040204020203" pitchFamily="34" charset="0"/>
                <a:cs typeface="Segoe UI" panose="020B0502040204020203" pitchFamily="34" charset="0"/>
              </a:rPr>
              <a:t>FastQC</a:t>
            </a:r>
            <a:r>
              <a:rPr lang="en-GB" dirty="0">
                <a:solidFill>
                  <a:schemeClr val="accent4">
                    <a:lumMod val="75000"/>
                  </a:schemeClr>
                </a:solidFill>
                <a:latin typeface="Segoe UI" panose="020B0502040204020203" pitchFamily="34" charset="0"/>
                <a:cs typeface="Segoe UI" panose="020B0502040204020203" pitchFamily="34" charset="0"/>
              </a:rPr>
              <a:t> reports</a:t>
            </a:r>
          </a:p>
          <a:p>
            <a:r>
              <a:rPr lang="en-GB" dirty="0">
                <a:solidFill>
                  <a:schemeClr val="accent4">
                    <a:lumMod val="75000"/>
                  </a:schemeClr>
                </a:solidFill>
                <a:latin typeface="Segoe UI" panose="020B0502040204020203" pitchFamily="34" charset="0"/>
                <a:cs typeface="Segoe UI" panose="020B0502040204020203" pitchFamily="34" charset="0"/>
              </a:rPr>
              <a:t>Basically 3 questions:</a:t>
            </a:r>
          </a:p>
          <a:p>
            <a:pPr marL="914400" lvl="1" indent="-457200">
              <a:buFont typeface="+mj-lt"/>
              <a:buAutoNum type="arabicPeriod"/>
            </a:pPr>
            <a:r>
              <a:rPr lang="en-GB" dirty="0">
                <a:solidFill>
                  <a:schemeClr val="accent4">
                    <a:lumMod val="75000"/>
                  </a:schemeClr>
                </a:solidFill>
                <a:latin typeface="Segoe UI" panose="020B0502040204020203" pitchFamily="34" charset="0"/>
                <a:cs typeface="Segoe UI" panose="020B0502040204020203" pitchFamily="34" charset="0"/>
              </a:rPr>
              <a:t>Would you exclude the read from downstream analysis?</a:t>
            </a:r>
          </a:p>
          <a:p>
            <a:pPr marL="914400" lvl="1" indent="-457200">
              <a:buFont typeface="+mj-lt"/>
              <a:buAutoNum type="arabicPeriod"/>
            </a:pPr>
            <a:r>
              <a:rPr lang="en-GB" dirty="0">
                <a:solidFill>
                  <a:schemeClr val="accent4">
                    <a:lumMod val="75000"/>
                  </a:schemeClr>
                </a:solidFill>
                <a:latin typeface="Segoe UI" panose="020B0502040204020203" pitchFamily="34" charset="0"/>
                <a:cs typeface="Segoe UI" panose="020B0502040204020203" pitchFamily="34" charset="0"/>
              </a:rPr>
              <a:t>If yes, for what reason (from list of options)?</a:t>
            </a:r>
          </a:p>
          <a:p>
            <a:pPr marL="914400" lvl="1" indent="-457200">
              <a:buFont typeface="+mj-lt"/>
              <a:buAutoNum type="arabicPeriod"/>
            </a:pPr>
            <a:r>
              <a:rPr lang="en-GB" dirty="0">
                <a:solidFill>
                  <a:schemeClr val="accent4">
                    <a:lumMod val="75000"/>
                  </a:schemeClr>
                </a:solidFill>
                <a:latin typeface="Segoe UI" panose="020B0502040204020203" pitchFamily="34" charset="0"/>
                <a:cs typeface="Segoe UI" panose="020B0502040204020203" pitchFamily="34" charset="0"/>
              </a:rPr>
              <a:t>If you chose to exclude, how would you proceed after reviewing the QC report (from list of options)?</a:t>
            </a:r>
          </a:p>
          <a:p>
            <a:pPr marL="914400" lvl="1" indent="-457200">
              <a:buFont typeface="+mj-lt"/>
              <a:buAutoNum type="arabicPeriod"/>
            </a:pPr>
            <a:endParaRPr lang="en-GB" dirty="0">
              <a:solidFill>
                <a:schemeClr val="accent4">
                  <a:lumMod val="75000"/>
                </a:schemeClr>
              </a:solidFill>
              <a:latin typeface="Segoe UI" panose="020B0502040204020203" pitchFamily="34" charset="0"/>
              <a:cs typeface="Segoe UI" panose="020B0502040204020203" pitchFamily="34" charset="0"/>
            </a:endParaRPr>
          </a:p>
          <a:p>
            <a:endParaRPr lang="en-GB" dirty="0">
              <a:solidFill>
                <a:schemeClr val="accent4">
                  <a:lumMod val="7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1415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Fleming Fund">
      <a:dk1>
        <a:srgbClr val="000000"/>
      </a:dk1>
      <a:lt1>
        <a:srgbClr val="FFFFFF"/>
      </a:lt1>
      <a:dk2>
        <a:srgbClr val="A5BE23"/>
      </a:dk2>
      <a:lt2>
        <a:srgbClr val="EDECEB"/>
      </a:lt2>
      <a:accent1>
        <a:srgbClr val="05784B"/>
      </a:accent1>
      <a:accent2>
        <a:srgbClr val="286E9B"/>
      </a:accent2>
      <a:accent3>
        <a:srgbClr val="2D8CC8"/>
      </a:accent3>
      <a:accent4>
        <a:srgbClr val="28BEBE"/>
      </a:accent4>
      <a:accent5>
        <a:srgbClr val="41B45A"/>
      </a:accent5>
      <a:accent6>
        <a:srgbClr val="00A09B"/>
      </a:accent6>
      <a:hlink>
        <a:srgbClr val="2FB6BC"/>
      </a:hlink>
      <a:folHlink>
        <a:srgbClr val="8E3F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80b2c76-4eb4-4926-991a-bb246786b55e">371809-520408861-3994</_dlc_DocId>
    <_dlc_DocIdUrl xmlns="980b2c76-4eb4-4926-991a-bb246786b55e">
      <Url>https://mottmac.sharepoint.com/teams/pj-b0049/_layouts/15/DocIdRedir.aspx?ID=371809-520408861-3994</Url>
      <Description>371809-520408861-3994</Description>
    </_dlc_DocIdUrl>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1E0F33D22483C4AA8B05FEFDCAC600F" ma:contentTypeVersion="99" ma:contentTypeDescription="Create a new document." ma:contentTypeScope="" ma:versionID="f314073a9d633b425b8f928ec3cbc93f">
  <xsd:schema xmlns:xsd="http://www.w3.org/2001/XMLSchema" xmlns:xs="http://www.w3.org/2001/XMLSchema" xmlns:p="http://schemas.microsoft.com/office/2006/metadata/properties" xmlns:ns1="http://schemas.microsoft.com/sharepoint/v3" xmlns:ns2="980b2c76-4eb4-4926-991a-bb246786b55e" xmlns:ns3="9e34f59f-22da-4d35-944c-fdee973dcf4e" xmlns:ns4="ce402152-2197-44ed-a9fb-34168d3d8bb3" targetNamespace="http://schemas.microsoft.com/office/2006/metadata/properties" ma:root="true" ma:fieldsID="fc548d8d6a0eb642f52fe16560b5b46b" ns1:_="" ns2:_="" ns3:_="" ns4:_="">
    <xsd:import namespace="http://schemas.microsoft.com/sharepoint/v3"/>
    <xsd:import namespace="980b2c76-4eb4-4926-991a-bb246786b55e"/>
    <xsd:import namespace="9e34f59f-22da-4d35-944c-fdee973dcf4e"/>
    <xsd:import namespace="ce402152-2197-44ed-a9fb-34168d3d8bb3"/>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element ref="ns3:SharedWithDetails" minOccurs="0"/>
                <xsd:element ref="ns4:MediaServiceMetadata" minOccurs="0"/>
                <xsd:element ref="ns4:MediaServiceFastMetadata" minOccurs="0"/>
                <xsd:element ref="ns4:MediaServiceDateTaken" minOccurs="0"/>
                <xsd:element ref="ns4:MediaServiceAutoTags" minOccurs="0"/>
                <xsd:element ref="ns1:_ip_UnifiedCompliancePolicyProperties" minOccurs="0"/>
                <xsd:element ref="ns1:_ip_UnifiedCompliancePolicyUIAction"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description="" ma:hidden="true" ma:internalName="_ip_UnifiedCompliancePolicyProperties">
      <xsd:simpleType>
        <xsd:restriction base="dms:Note"/>
      </xsd:simpleType>
    </xsd:element>
    <xsd:element name="_ip_UnifiedCompliancePolicyUIAction" ma:index="18"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0b2c76-4eb4-4926-991a-bb246786b55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e34f59f-22da-4d35-944c-fdee973dcf4e"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e402152-2197-44ed-a9fb-34168d3d8bb3"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972765-B413-4993-9FCC-F44B4E3C9FBA}">
  <ds:schemaRefs>
    <ds:schemaRef ds:uri="http://schemas.microsoft.com/office/2006/documentManagement/types"/>
    <ds:schemaRef ds:uri="ce402152-2197-44ed-a9fb-34168d3d8bb3"/>
    <ds:schemaRef ds:uri="http://purl.org/dc/elements/1.1/"/>
    <ds:schemaRef ds:uri="http://schemas.microsoft.com/office/2006/metadata/properties"/>
    <ds:schemaRef ds:uri="9e34f59f-22da-4d35-944c-fdee973dcf4e"/>
    <ds:schemaRef ds:uri="http://schemas.microsoft.com/sharepoint/v3"/>
    <ds:schemaRef ds:uri="http://purl.org/dc/terms/"/>
    <ds:schemaRef ds:uri="http://schemas.microsoft.com/office/infopath/2007/PartnerControls"/>
    <ds:schemaRef ds:uri="980b2c76-4eb4-4926-991a-bb246786b55e"/>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B6B266AC-7785-4980-99BC-715BDF1BFC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0b2c76-4eb4-4926-991a-bb246786b55e"/>
    <ds:schemaRef ds:uri="9e34f59f-22da-4d35-944c-fdee973dcf4e"/>
    <ds:schemaRef ds:uri="ce402152-2197-44ed-a9fb-34168d3d8b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3C6ED8-1E29-4A0F-A0D6-D8993E9D48A9}">
  <ds:schemaRefs>
    <ds:schemaRef ds:uri="http://schemas.microsoft.com/sharepoint/events"/>
  </ds:schemaRefs>
</ds:datastoreItem>
</file>

<file path=customXml/itemProps4.xml><?xml version="1.0" encoding="utf-8"?>
<ds:datastoreItem xmlns:ds="http://schemas.openxmlformats.org/officeDocument/2006/customXml" ds:itemID="{268FE1BB-5914-4D5E-A061-6700C38959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3475</TotalTime>
  <Words>995</Words>
  <Application>Microsoft Office PowerPoint</Application>
  <PresentationFormat>Widescreen</PresentationFormat>
  <Paragraphs>114</Paragraphs>
  <Slides>16</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16</vt:i4>
      </vt:variant>
    </vt:vector>
  </HeadingPairs>
  <TitlesOfParts>
    <vt:vector size="21" baseType="lpstr">
      <vt:lpstr>Arial</vt:lpstr>
      <vt:lpstr>Calibri</vt:lpstr>
      <vt:lpstr>Segoe UI</vt:lpstr>
      <vt:lpstr>Symbol</vt:lpstr>
      <vt:lpstr>Office Theme</vt:lpstr>
      <vt:lpstr>WGS workflow: from isolate to analysis – Day 4 </vt:lpstr>
      <vt:lpstr>PowerPoint-præsentation</vt:lpstr>
      <vt:lpstr>PowerPoint-præsentation</vt:lpstr>
      <vt:lpstr>[11] Data sharing practises and repositories    Tolbert Sonda (KCRI, Tanzania)  Marco van Zwetselaar (KCRI, Tanzania)  Ayorinde Afolayan (UI, Nigeria)</vt:lpstr>
      <vt:lpstr>PowerPoint-præsentation</vt:lpstr>
      <vt:lpstr>[2E] QC on DNA extraction  Shannon Williams (NICD, South Africa)  Beverly Egyir (NMIMR, Ghana)</vt:lpstr>
      <vt:lpstr>[2E] QC on DNA extraction  </vt:lpstr>
      <vt:lpstr>[5E] QC of sequencing data  Pernille Nilsson (DTU, Denmark)</vt:lpstr>
      <vt:lpstr>[5E] QC of sequencing data </vt:lpstr>
      <vt:lpstr>[5E] QC of sequencing data </vt:lpstr>
      <vt:lpstr>[9E] Exercise: Using Enterobase  Anthony Smith (NICD, South Africa)</vt:lpstr>
      <vt:lpstr>PowerPoint-præsentation</vt:lpstr>
      <vt:lpstr>Coursera E-learning</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Cuny, Nathalie</dc:creator>
  <cp:lastModifiedBy>Sidsel Addington Bang</cp:lastModifiedBy>
  <cp:revision>237</cp:revision>
  <dcterms:created xsi:type="dcterms:W3CDTF">2017-12-29T05:01:18Z</dcterms:created>
  <dcterms:modified xsi:type="dcterms:W3CDTF">2024-09-08T06:07:48Z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0x01010081E0F33D22483C4AA8B05FEFDCAC600F</vt:lpwstr>
  </property>
  <property fmtid="{D5CDD505-2E9C-101B-9397-08002B2CF9AE}" pid="3" name="_dlc_DocIdItemGuid">
    <vt:lpwstr>b755da39-e2b3-474f-8a66-a1793c752ff0</vt:lpwstr>
  </property>
</Properties>
</file>