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  <p:sldMasterId id="2147483687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7559675" cy="106918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6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/>
          <p:nvPr/>
        </p:nvPicPr>
        <p:blipFill>
          <a:blip r:embed="rId15"/>
          <a:stretch/>
        </p:blipFill>
        <p:spPr>
          <a:xfrm>
            <a:off x="658800" y="4377600"/>
            <a:ext cx="2889360" cy="8395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Placeholder 2"/>
          <p:cNvPicPr/>
          <p:nvPr/>
        </p:nvPicPr>
        <p:blipFill>
          <a:blip r:embed="rId14"/>
          <a:stretch/>
        </p:blipFill>
        <p:spPr>
          <a:xfrm>
            <a:off x="658800" y="249840"/>
            <a:ext cx="2285640" cy="663120"/>
          </a:xfrm>
          <a:prstGeom prst="rect">
            <a:avLst/>
          </a:prstGeom>
          <a:ln w="0"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658800" y="6402240"/>
            <a:ext cx="2736720" cy="27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898989"/>
                </a:solidFill>
                <a:latin typeface="Arial"/>
                <a:ea typeface="DejaVu Sans"/>
              </a:rPr>
              <a:t>24 March 2021</a:t>
            </a:r>
            <a:endParaRPr lang="en-GB" sz="1200" b="0" strike="noStrike" spc="-1"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4039200" y="6402240"/>
            <a:ext cx="4108320" cy="27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898989"/>
                </a:solidFill>
                <a:latin typeface="Arial"/>
                <a:ea typeface="DejaVu Sans"/>
              </a:rPr>
              <a:t>The Fleming Fund | SEQAFRICA</a:t>
            </a:r>
            <a:endParaRPr lang="en-GB" sz="1200" b="0" strike="noStrike" spc="-1">
              <a:latin typeface="Arial"/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8744400" y="6402240"/>
            <a:ext cx="2736720" cy="27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>
              <a:lnSpc>
                <a:spcPct val="100000"/>
              </a:lnSpc>
            </a:pPr>
            <a:fld id="{148F1C90-3A06-4692-B3B6-A24C3DAB20E7}" type="slidenum">
              <a:rPr lang="en-GB" sz="1200" b="0" strike="noStrike" spc="-1">
                <a:solidFill>
                  <a:srgbClr val="898989"/>
                </a:solidFill>
                <a:latin typeface="Arial"/>
                <a:ea typeface="DejaVu Sans"/>
              </a:rPr>
              <a:t>‹nr.›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Placeholder 2"/>
          <p:cNvPicPr/>
          <p:nvPr/>
        </p:nvPicPr>
        <p:blipFill>
          <a:blip r:embed="rId14"/>
          <a:stretch/>
        </p:blipFill>
        <p:spPr>
          <a:xfrm>
            <a:off x="658800" y="249840"/>
            <a:ext cx="2285640" cy="663120"/>
          </a:xfrm>
          <a:prstGeom prst="rect">
            <a:avLst/>
          </a:prstGeom>
          <a:ln w="0"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658800" y="6402240"/>
            <a:ext cx="2736720" cy="27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898989"/>
                </a:solidFill>
                <a:latin typeface="Arial"/>
                <a:ea typeface="DejaVu Sans"/>
              </a:rPr>
              <a:t>24 March 2021</a:t>
            </a:r>
            <a:endParaRPr lang="en-GB" sz="12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4039200" y="6402240"/>
            <a:ext cx="4108320" cy="27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898989"/>
                </a:solidFill>
                <a:latin typeface="Arial"/>
                <a:ea typeface="DejaVu Sans"/>
              </a:rPr>
              <a:t>The Fleming Fund | SEQAFRICA</a:t>
            </a:r>
            <a:endParaRPr lang="en-GB" sz="1200" b="0" strike="noStrike" spc="-1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8744400" y="6402240"/>
            <a:ext cx="2736720" cy="27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>
              <a:lnSpc>
                <a:spcPct val="100000"/>
              </a:lnSpc>
            </a:pPr>
            <a:fld id="{5506E18F-8BB4-4CFC-A5A3-A0D84545B571}" type="slidenum">
              <a:rPr lang="en-GB" sz="1200" b="0" strike="noStrike" spc="-1">
                <a:solidFill>
                  <a:srgbClr val="898989"/>
                </a:solidFill>
                <a:latin typeface="Arial"/>
                <a:ea typeface="DejaVu Sans"/>
              </a:rPr>
              <a:t>‹nr.›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Placeholder 2"/>
          <p:cNvPicPr/>
          <p:nvPr/>
        </p:nvPicPr>
        <p:blipFill>
          <a:blip r:embed="rId15"/>
          <a:stretch/>
        </p:blipFill>
        <p:spPr>
          <a:xfrm>
            <a:off x="658800" y="249840"/>
            <a:ext cx="2285640" cy="663120"/>
          </a:xfrm>
          <a:prstGeom prst="rect">
            <a:avLst/>
          </a:prstGeom>
          <a:ln w="0"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735480" y="1356480"/>
            <a:ext cx="76874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 strike="noStrike" spc="-1">
                <a:solidFill>
                  <a:srgbClr val="000000"/>
                </a:solidFill>
                <a:latin typeface="Arial"/>
                <a:ea typeface="DejaVu Sans"/>
              </a:rPr>
              <a:t>Thank you</a:t>
            </a:r>
            <a:endParaRPr lang="en-GB" sz="5400" b="0" strike="noStrike" spc="-1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658800" y="5661360"/>
            <a:ext cx="5614920" cy="4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This programme is being funded by the UK Department of Health and Social Care.  </a:t>
            </a:r>
            <a:endParaRPr lang="en-GB" sz="11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views expressed do not necessarily reflect the UK Government’s official policies.</a:t>
            </a:r>
            <a:endParaRPr lang="en-GB" sz="1100" b="0" strike="noStrike" spc="-1">
              <a:latin typeface="Arial"/>
            </a:endParaRPr>
          </a:p>
        </p:txBody>
      </p:sp>
      <p:pic>
        <p:nvPicPr>
          <p:cNvPr id="127" name="Picture 8"/>
          <p:cNvPicPr/>
          <p:nvPr/>
        </p:nvPicPr>
        <p:blipFill>
          <a:blip r:embed="rId16"/>
          <a:stretch/>
        </p:blipFill>
        <p:spPr>
          <a:xfrm>
            <a:off x="1994040" y="4209840"/>
            <a:ext cx="1199880" cy="106056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11"/>
          <p:cNvPicPr/>
          <p:nvPr/>
        </p:nvPicPr>
        <p:blipFill>
          <a:blip r:embed="rId17"/>
          <a:stretch/>
        </p:blipFill>
        <p:spPr>
          <a:xfrm>
            <a:off x="699480" y="4194000"/>
            <a:ext cx="1014480" cy="107676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.sonda@kcri.ac.t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lementalcompliance.com/2019/06/11/voluntary-information-sharing-report-published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ubmed.ncbi.nlm.nih.gov/20539861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658800" y="1364400"/>
            <a:ext cx="7795080" cy="171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Introduction to Data Sharing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658800" y="5403960"/>
            <a:ext cx="5735520" cy="52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Tolbert Sonda, </a:t>
            </a:r>
            <a:r>
              <a:rPr lang="en-GB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t.sonda@kcri.ac.tz</a:t>
            </a:r>
            <a:r>
              <a:rPr lang="en-GB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	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Data Management and Bioinformatics Unit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Kilimanjaro Clinical Research Institute, Tanzania 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:p15="http://schemas.microsoft.com/office/powerpoint/2012/main" xmlns=""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Placeholder 3"/>
          <p:cNvPicPr/>
          <p:nvPr/>
        </p:nvPicPr>
        <p:blipFill>
          <a:blip r:embed="rId2"/>
          <a:stretch/>
        </p:blipFill>
        <p:spPr>
          <a:xfrm>
            <a:off x="5726880" y="2384640"/>
            <a:ext cx="1416240" cy="7945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Placeholder 6"/>
          <p:cNvPicPr/>
          <p:nvPr/>
        </p:nvPicPr>
        <p:blipFill>
          <a:blip r:embed="rId3"/>
          <a:stretch/>
        </p:blipFill>
        <p:spPr>
          <a:xfrm>
            <a:off x="3744360" y="2286720"/>
            <a:ext cx="1589760" cy="90396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4"/>
          <p:cNvPicPr/>
          <p:nvPr/>
        </p:nvPicPr>
        <p:blipFill>
          <a:blip r:embed="rId4"/>
          <a:stretch/>
        </p:blipFill>
        <p:spPr>
          <a:xfrm>
            <a:off x="7167960" y="4140000"/>
            <a:ext cx="569880" cy="83448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9"/>
          <p:cNvPicPr/>
          <p:nvPr/>
        </p:nvPicPr>
        <p:blipFill>
          <a:blip r:embed="rId5"/>
          <a:stretch/>
        </p:blipFill>
        <p:spPr>
          <a:xfrm>
            <a:off x="749520" y="2432880"/>
            <a:ext cx="2819520" cy="804960"/>
          </a:xfrm>
          <a:prstGeom prst="rect">
            <a:avLst/>
          </a:prstGeom>
          <a:ln w="0">
            <a:noFill/>
          </a:ln>
        </p:spPr>
      </p:pic>
      <p:pic>
        <p:nvPicPr>
          <p:cNvPr id="202" name="Billede 6"/>
          <p:cNvPicPr/>
          <p:nvPr/>
        </p:nvPicPr>
        <p:blipFill>
          <a:blip r:embed="rId6"/>
          <a:stretch/>
        </p:blipFill>
        <p:spPr>
          <a:xfrm>
            <a:off x="7385040" y="2229480"/>
            <a:ext cx="1018080" cy="1119240"/>
          </a:xfrm>
          <a:prstGeom prst="rect">
            <a:avLst/>
          </a:prstGeom>
          <a:ln w="0">
            <a:noFill/>
          </a:ln>
        </p:spPr>
      </p:pic>
      <p:pic>
        <p:nvPicPr>
          <p:cNvPr id="203" name="Billede 5"/>
          <p:cNvPicPr/>
          <p:nvPr/>
        </p:nvPicPr>
        <p:blipFill>
          <a:blip r:embed="rId7"/>
          <a:stretch/>
        </p:blipFill>
        <p:spPr>
          <a:xfrm>
            <a:off x="3767760" y="4140000"/>
            <a:ext cx="2350080" cy="779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:p15="http://schemas.microsoft.com/office/powerpoint/2012/main" xmlns=""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/>
          <p:nvPr/>
        </p:nvSpPr>
        <p:spPr>
          <a:xfrm>
            <a:off x="1260000" y="1944720"/>
            <a:ext cx="10795680" cy="390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To get an idea of data sharing and definitions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To understand the importance (goals) of data sharing in research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To describe practices hindering data sharing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To appreciate existence of data sharing legal frameworks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70" name="Rektangel 169"/>
          <p:cNvSpPr/>
          <p:nvPr/>
        </p:nvSpPr>
        <p:spPr>
          <a:xfrm>
            <a:off x="4450680" y="599040"/>
            <a:ext cx="4185720" cy="99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Learning objectives</a:t>
            </a: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:p15="http://schemas.microsoft.com/office/powerpoint/2012/main" xmlns="">
      <p:transition spd="med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69">
                                      <p:txEl>
                                        <p:pRg st="1" end="1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1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69">
                                      <p:txEl>
                                        <p:pRg st="3" end="3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2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69">
                                      <p:txEl>
                                        <p:pRg st="5" end="5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5076000" y="324000"/>
            <a:ext cx="4172400" cy="67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Data sharing concept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360000" y="1492920"/>
            <a:ext cx="5661000" cy="48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a-DK"/>
          </a:p>
        </p:txBody>
      </p:sp>
      <p:sp>
        <p:nvSpPr>
          <p:cNvPr id="173" name="CustomShape 3"/>
          <p:cNvSpPr/>
          <p:nvPr/>
        </p:nvSpPr>
        <p:spPr>
          <a:xfrm>
            <a:off x="6682320" y="2129760"/>
            <a:ext cx="5121000" cy="48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a-DK"/>
          </a:p>
        </p:txBody>
      </p:sp>
      <p:sp>
        <p:nvSpPr>
          <p:cNvPr id="174" name="CustomShape 4"/>
          <p:cNvSpPr/>
          <p:nvPr/>
        </p:nvSpPr>
        <p:spPr>
          <a:xfrm>
            <a:off x="4284000" y="5838120"/>
            <a:ext cx="7376400" cy="74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https://elementalcompliance.com/2019/06/11/voluntary-information-sharing-report-published/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pic>
        <p:nvPicPr>
          <p:cNvPr id="175" name="Billede 174"/>
          <p:cNvPicPr/>
          <p:nvPr/>
        </p:nvPicPr>
        <p:blipFill>
          <a:blip r:embed="rId3"/>
          <a:stretch/>
        </p:blipFill>
        <p:spPr>
          <a:xfrm>
            <a:off x="4248000" y="1074240"/>
            <a:ext cx="7268400" cy="4688280"/>
          </a:xfrm>
          <a:prstGeom prst="rect">
            <a:avLst/>
          </a:prstGeom>
          <a:ln w="0">
            <a:noFill/>
          </a:ln>
        </p:spPr>
      </p:pic>
      <p:sp>
        <p:nvSpPr>
          <p:cNvPr id="176" name="TextShape 1_6"/>
          <p:cNvSpPr/>
          <p:nvPr/>
        </p:nvSpPr>
        <p:spPr>
          <a:xfrm>
            <a:off x="432000" y="1044000"/>
            <a:ext cx="4856400" cy="366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Terms involved:</a:t>
            </a:r>
            <a:endParaRPr lang="en-GB" sz="2800" b="0" strike="noStrike" spc="-1">
              <a:latin typeface="Arial"/>
            </a:endParaRPr>
          </a:p>
          <a:p>
            <a:pPr marL="864000" lvl="3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Internet</a:t>
            </a:r>
            <a:endParaRPr lang="en-GB" sz="2800" b="0" strike="noStrike" spc="-1">
              <a:latin typeface="Arial"/>
            </a:endParaRPr>
          </a:p>
          <a:p>
            <a:pPr marL="864000" lvl="3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Computers</a:t>
            </a:r>
            <a:endParaRPr lang="en-GB" sz="2800" b="0" strike="noStrike" spc="-1">
              <a:latin typeface="Arial"/>
            </a:endParaRPr>
          </a:p>
          <a:p>
            <a:pPr marL="864000" lvl="3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Security</a:t>
            </a:r>
            <a:endParaRPr lang="en-GB" sz="2800" b="0" strike="noStrike" spc="-1">
              <a:latin typeface="Arial"/>
            </a:endParaRPr>
          </a:p>
          <a:p>
            <a:pPr marL="864000" lvl="3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Institutions</a:t>
            </a:r>
            <a:endParaRPr lang="en-GB" sz="2800" b="0" strike="noStrike" spc="-1">
              <a:latin typeface="Arial"/>
            </a:endParaRPr>
          </a:p>
          <a:p>
            <a:pPr marL="864000" lvl="3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Participants</a:t>
            </a:r>
            <a:endParaRPr lang="en-GB" sz="2800" b="0" strike="noStrike" spc="-1">
              <a:latin typeface="Arial"/>
            </a:endParaRPr>
          </a:p>
          <a:p>
            <a:pPr marL="864000" lvl="3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Data files</a:t>
            </a:r>
            <a:endParaRPr lang="en-GB" sz="2800" b="0" strike="noStrike" spc="-1">
              <a:latin typeface="Arial"/>
            </a:endParaRPr>
          </a:p>
          <a:p>
            <a:pPr marL="864000" lvl="3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Confidentiality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:p15="http://schemas.microsoft.com/office/powerpoint/2012/main" xmlns="">
      <p:transition spd="med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2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76">
                                      <p:txEl>
                                        <p:pRg st="2" end="2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2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76">
                                      <p:txEl>
                                        <p:pRg st="3" end="3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3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76">
                                      <p:txEl>
                                        <p:pRg st="4" end="4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3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76">
                                      <p:txEl>
                                        <p:pRg st="5" end="5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4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76">
                                      <p:txEl>
                                        <p:pRg st="6" end="6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4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76">
                                      <p:txEl>
                                        <p:pRg st="7" end="7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2"/>
          <p:cNvSpPr/>
          <p:nvPr/>
        </p:nvSpPr>
        <p:spPr>
          <a:xfrm>
            <a:off x="4680000" y="360000"/>
            <a:ext cx="4676400" cy="89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Data sharing: Definitions 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178" name="Rektangel 177"/>
          <p:cNvSpPr/>
          <p:nvPr/>
        </p:nvSpPr>
        <p:spPr>
          <a:xfrm>
            <a:off x="720000" y="4279320"/>
            <a:ext cx="10976400" cy="153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A collection of </a:t>
            </a:r>
            <a:r>
              <a:rPr lang="en-GB" sz="2800" b="0" i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practices</a:t>
            </a:r>
            <a:r>
              <a:rPr lang="en-GB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GB" sz="2800" b="0" i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technologies</a:t>
            </a:r>
            <a:r>
              <a:rPr lang="en-GB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GB" sz="2800" b="0" i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cultural elements</a:t>
            </a:r>
            <a:r>
              <a:rPr lang="en-GB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lang="en-GB" sz="2800" b="0" i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legal frameworks</a:t>
            </a:r>
            <a:r>
              <a:rPr lang="en-GB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 that guide research data transfer between organisations digitally </a:t>
            </a:r>
            <a:r>
              <a:rPr lang="en-GB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https://eudatasharing.eu/what-data-sharing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79" name="Rektangel 178"/>
          <p:cNvSpPr/>
          <p:nvPr/>
        </p:nvSpPr>
        <p:spPr>
          <a:xfrm>
            <a:off x="655560" y="1698480"/>
            <a:ext cx="11168280" cy="12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The practice of </a:t>
            </a:r>
            <a:r>
              <a:rPr lang="en-GB" sz="2800" b="0" i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making data</a:t>
            </a:r>
            <a:r>
              <a:rPr lang="en-GB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 used for </a:t>
            </a:r>
            <a:r>
              <a:rPr lang="en-GB" sz="2800" b="0" i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scholarly research</a:t>
            </a:r>
            <a:r>
              <a:rPr lang="en-GB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 available to other investigators </a:t>
            </a:r>
            <a:r>
              <a:rPr lang="en-GB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https://en.wikipedia.org/wiki/Data_sharing 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:p15="http://schemas.microsoft.com/office/powerpoint/2012/main" xmlns="">
      <p:transition spd="med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79"/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_0"/>
          <p:cNvSpPr/>
          <p:nvPr/>
        </p:nvSpPr>
        <p:spPr>
          <a:xfrm>
            <a:off x="900000" y="1728000"/>
            <a:ext cx="5757840" cy="366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Full VALUE addition can only be achieved if data shared is </a:t>
            </a:r>
            <a:r>
              <a:rPr lang="en-GB" sz="2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FAIR</a:t>
            </a: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lang="en-GB" sz="2800" b="0" strike="noStrike" spc="-1">
              <a:latin typeface="Arial"/>
            </a:endParaRPr>
          </a:p>
          <a:p>
            <a:pPr marL="864000" lvl="3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Findable</a:t>
            </a:r>
            <a:endParaRPr lang="en-GB" sz="2800" b="0" strike="noStrike" spc="-1">
              <a:latin typeface="Arial"/>
            </a:endParaRPr>
          </a:p>
          <a:p>
            <a:pPr marL="864000" lvl="3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Accessible</a:t>
            </a:r>
            <a:endParaRPr lang="en-GB" sz="2800" b="0" strike="noStrike" spc="-1">
              <a:latin typeface="Arial"/>
            </a:endParaRPr>
          </a:p>
          <a:p>
            <a:pPr marL="864000" lvl="3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Interoperable</a:t>
            </a:r>
            <a:endParaRPr lang="en-GB" sz="2800" b="0" strike="noStrike" spc="-1">
              <a:latin typeface="Arial"/>
            </a:endParaRPr>
          </a:p>
          <a:p>
            <a:pPr marL="864000" lvl="3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Reusable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81" name="Rektangel 180"/>
          <p:cNvSpPr/>
          <p:nvPr/>
        </p:nvSpPr>
        <p:spPr>
          <a:xfrm>
            <a:off x="4342680" y="347040"/>
            <a:ext cx="6165720" cy="65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Data sharing adds VALUE to data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182" name="Billede 181"/>
          <p:cNvPicPr/>
          <p:nvPr/>
        </p:nvPicPr>
        <p:blipFill>
          <a:blip r:embed="rId2"/>
          <a:srcRect t="14146"/>
          <a:stretch/>
        </p:blipFill>
        <p:spPr>
          <a:xfrm>
            <a:off x="6552000" y="1692000"/>
            <a:ext cx="5223240" cy="4369320"/>
          </a:xfrm>
          <a:prstGeom prst="rect">
            <a:avLst/>
          </a:prstGeom>
          <a:ln w="0">
            <a:noFill/>
          </a:ln>
        </p:spPr>
      </p:pic>
      <p:sp>
        <p:nvSpPr>
          <p:cNvPr id="183" name="Rektangel 182"/>
          <p:cNvSpPr/>
          <p:nvPr/>
        </p:nvSpPr>
        <p:spPr>
          <a:xfrm>
            <a:off x="7884000" y="6156000"/>
            <a:ext cx="2733840" cy="3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Picture by PLOS One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:p15="http://schemas.microsoft.com/office/powerpoint/2012/main" xmlns="">
      <p:transition spd="med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2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80">
                                      <p:txEl>
                                        <p:pRg st="2" end="2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2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80">
                                      <p:txEl>
                                        <p:pRg st="3" end="3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3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80">
                                      <p:txEl>
                                        <p:pRg st="4" end="4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_1"/>
          <p:cNvSpPr/>
          <p:nvPr/>
        </p:nvSpPr>
        <p:spPr>
          <a:xfrm>
            <a:off x="5220000" y="936000"/>
            <a:ext cx="6836400" cy="521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Fears around intellectual property rights of data products, discoveries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Transparency, acknowledgement, and confidentiality of data use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Limited data skills in most developing countries 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  <a:hlinkClick r:id="rId2"/>
              </a:rPr>
              <a:t>https://pubmed.ncbi.nlm.nih.gov/20539861/</a:t>
            </a:r>
            <a:endParaRPr lang="en-GB" sz="18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en-GB" sz="18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en-GB" sz="18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Legal frameworks: Data/Material Transfer Agreement (DTA/TMA) 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85" name="Rektangel 184"/>
          <p:cNvSpPr/>
          <p:nvPr/>
        </p:nvSpPr>
        <p:spPr>
          <a:xfrm>
            <a:off x="4342680" y="347040"/>
            <a:ext cx="4653720" cy="99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Data sharing barriers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186" name="Rektangel 185"/>
          <p:cNvSpPr/>
          <p:nvPr/>
        </p:nvSpPr>
        <p:spPr>
          <a:xfrm>
            <a:off x="627840" y="5040000"/>
            <a:ext cx="4591440" cy="7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https://en.wikipedia.org/wiki/Data_sharing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87" name="Billede 186"/>
          <p:cNvPicPr/>
          <p:nvPr/>
        </p:nvPicPr>
        <p:blipFill>
          <a:blip r:embed="rId3"/>
          <a:stretch/>
        </p:blipFill>
        <p:spPr>
          <a:xfrm>
            <a:off x="612000" y="1152000"/>
            <a:ext cx="4496400" cy="3884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:p15="http://schemas.microsoft.com/office/powerpoint/2012/main" xmlns="">
      <p:transition spd="med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_4"/>
          <p:cNvSpPr/>
          <p:nvPr/>
        </p:nvSpPr>
        <p:spPr>
          <a:xfrm>
            <a:off x="900000" y="4860000"/>
            <a:ext cx="10976400" cy="89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89" name="Billede 188"/>
          <p:cNvPicPr/>
          <p:nvPr/>
        </p:nvPicPr>
        <p:blipFill>
          <a:blip r:embed="rId2"/>
          <a:stretch/>
        </p:blipFill>
        <p:spPr>
          <a:xfrm>
            <a:off x="5184000" y="936000"/>
            <a:ext cx="6836400" cy="5162400"/>
          </a:xfrm>
          <a:prstGeom prst="rect">
            <a:avLst/>
          </a:prstGeom>
          <a:ln w="0">
            <a:noFill/>
          </a:ln>
        </p:spPr>
      </p:pic>
      <p:sp>
        <p:nvSpPr>
          <p:cNvPr id="190" name="Rektangel 189"/>
          <p:cNvSpPr/>
          <p:nvPr/>
        </p:nvSpPr>
        <p:spPr>
          <a:xfrm>
            <a:off x="3276000" y="275400"/>
            <a:ext cx="7880400" cy="87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Data/Material Transfer Agreement (DTA/TMA)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91" name="TextShape 1_2"/>
          <p:cNvSpPr/>
          <p:nvPr/>
        </p:nvSpPr>
        <p:spPr>
          <a:xfrm>
            <a:off x="900000" y="1728000"/>
            <a:ext cx="5757840" cy="366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Legal obligations of:</a:t>
            </a:r>
            <a:endParaRPr lang="en-GB" sz="2800" b="0" strike="noStrike" spc="-1">
              <a:latin typeface="Arial"/>
            </a:endParaRPr>
          </a:p>
          <a:p>
            <a:pPr marL="1080000" lvl="4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Data provider</a:t>
            </a:r>
            <a:endParaRPr lang="en-GB" sz="2800" b="0" strike="noStrike" spc="-1">
              <a:latin typeface="Arial"/>
            </a:endParaRPr>
          </a:p>
          <a:p>
            <a:pPr marL="1080000" lvl="4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Data recipient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:p15="http://schemas.microsoft.com/office/powerpoint/2012/main" xmlns="">
      <p:transition spd="med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1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91">
                                      <p:txEl>
                                        <p:pRg st="2" end="2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_7"/>
          <p:cNvSpPr/>
          <p:nvPr/>
        </p:nvSpPr>
        <p:spPr>
          <a:xfrm>
            <a:off x="900000" y="4860000"/>
            <a:ext cx="10976400" cy="89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93" name="Rektangel 192"/>
          <p:cNvSpPr/>
          <p:nvPr/>
        </p:nvSpPr>
        <p:spPr>
          <a:xfrm>
            <a:off x="3672000" y="203400"/>
            <a:ext cx="6406560" cy="51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DTA/TMA Legal Obligations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94" name="Rektangel 193"/>
          <p:cNvSpPr/>
          <p:nvPr/>
        </p:nvSpPr>
        <p:spPr>
          <a:xfrm>
            <a:off x="609480" y="1244520"/>
            <a:ext cx="5350680" cy="505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216000" indent="-212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Char char="❏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Provider</a:t>
            </a:r>
            <a:endParaRPr lang="en-GB" sz="3200" b="0" strike="noStrike" spc="-1">
              <a:latin typeface="Arial"/>
            </a:endParaRPr>
          </a:p>
          <a:p>
            <a:pPr marL="432000" lvl="1" indent="-212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Transfer data immediately  after signing DTA</a:t>
            </a:r>
            <a:endParaRPr lang="en-GB" sz="2800" b="0" strike="noStrike" spc="-1">
              <a:latin typeface="Arial"/>
            </a:endParaRPr>
          </a:p>
          <a:p>
            <a:pPr marL="432000" lvl="1" indent="-212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Data remains owned by the PROVIDER</a:t>
            </a:r>
            <a:endParaRPr lang="en-GB" sz="2800" b="0" strike="noStrike" spc="-1">
              <a:latin typeface="Arial"/>
            </a:endParaRPr>
          </a:p>
          <a:p>
            <a:pPr marL="432000" lvl="1" indent="-212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Provider liable for damages arising from use, storage and disposal of the DATA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GB" sz="2800" b="0" strike="noStrike" spc="-1">
              <a:latin typeface="Arial"/>
            </a:endParaRPr>
          </a:p>
        </p:txBody>
      </p:sp>
      <p:sp>
        <p:nvSpPr>
          <p:cNvPr id="195" name="Rektangel 194"/>
          <p:cNvSpPr/>
          <p:nvPr/>
        </p:nvSpPr>
        <p:spPr>
          <a:xfrm>
            <a:off x="6231960" y="1244520"/>
            <a:ext cx="5350680" cy="487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216000" indent="-212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Char char="❏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Recipient</a:t>
            </a:r>
            <a:endParaRPr lang="en-GB" sz="3200" b="0" strike="noStrike" spc="-1">
              <a:latin typeface="Arial"/>
            </a:endParaRPr>
          </a:p>
          <a:p>
            <a:pPr marL="432000" lvl="1" indent="-212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Agrees to use, store or dispose appropriately</a:t>
            </a:r>
            <a:endParaRPr lang="en-GB" sz="2800" b="0" strike="noStrike" spc="-1">
              <a:latin typeface="Arial"/>
            </a:endParaRPr>
          </a:p>
          <a:p>
            <a:pPr marL="432000" lvl="1" indent="-212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No transfer or distribution to third party</a:t>
            </a:r>
            <a:endParaRPr lang="en-GB" sz="2800" b="0" strike="noStrike" spc="-1">
              <a:latin typeface="Arial"/>
            </a:endParaRPr>
          </a:p>
          <a:p>
            <a:pPr marL="432000" lvl="1" indent="-212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Acknowledge data source in any publications</a:t>
            </a:r>
            <a:endParaRPr lang="en-GB" sz="2800" b="0" strike="noStrike" spc="-1">
              <a:latin typeface="Arial"/>
            </a:endParaRPr>
          </a:p>
          <a:p>
            <a:pPr marL="432000" lvl="1" indent="-212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Recipient liable for damages arising from use, storage and disposal of the DATA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:p15="http://schemas.microsoft.com/office/powerpoint/2012/main" xmlns="">
      <p:transition spd="med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1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94">
                                      <p:txEl>
                                        <p:pRg st="1" end="1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2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94">
                                      <p:txEl>
                                        <p:pRg st="2" end="2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2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94">
                                      <p:txEl>
                                        <p:pRg st="3" end="3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3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95">
                                      <p:txEl>
                                        <p:pRg st="1" end="1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3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95">
                                      <p:txEl>
                                        <p:pRg st="2" end="2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4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95">
                                      <p:txEl>
                                        <p:pRg st="3" end="3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_0"/>
          <p:cNvSpPr/>
          <p:nvPr/>
        </p:nvSpPr>
        <p:spPr>
          <a:xfrm>
            <a:off x="4320000" y="360000"/>
            <a:ext cx="4316400" cy="71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Conclusion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197" name="CustomShape 2_0"/>
          <p:cNvSpPr/>
          <p:nvPr/>
        </p:nvSpPr>
        <p:spPr>
          <a:xfrm>
            <a:off x="1800000" y="1368000"/>
            <a:ext cx="10366920" cy="456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1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No individual scientist has all </a:t>
            </a:r>
            <a:r>
              <a:rPr lang="en-GB" sz="2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analytical methods</a:t>
            </a: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GB" sz="2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time</a:t>
            </a: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lang="en-GB" sz="2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expertise</a:t>
            </a: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to analyse all collected data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 marL="216000" indent="-211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Unshared data is a good as a </a:t>
            </a:r>
            <a:r>
              <a:rPr lang="en-GB" sz="2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lost opportunity</a:t>
            </a: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to </a:t>
            </a:r>
            <a:r>
              <a:rPr lang="en-GB" sz="2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transform scientific communication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 marL="216000" indent="-211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motive behind data sharing has to be </a:t>
            </a:r>
            <a:r>
              <a:rPr lang="en-GB" sz="2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working together and collaboratively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:p15="http://schemas.microsoft.com/office/powerpoint/2012/main" xmlns="">
      <p:transition spd="med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97">
                                      <p:txEl>
                                        <p:pRg st="0" end="0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animClr clrSpc="rgb" dir="cw">
                                <p:cBhvr>
                                  <p:cTn id="1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97">
                                      <p:txEl>
                                        <p:pRg st="3" end="3"/>
                                      </p:txEl>
                                    </p:spTgt>
                                  </p:tgtEl>
                                  <p:attrNameLst>
                                    <p:attrName>ppt_c</p:attrName>
                                  </p:attrNameLst>
                                </p:cBhvr>
                                <p:to>
                                  <a:srgbClr val="999999"/>
                                </p:to>
                              </p:animCl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30024EF7E458418616A84D1F4275EC" ma:contentTypeVersion="0" ma:contentTypeDescription="Create a new document." ma:contentTypeScope="" ma:versionID="5d69241b16cda48341148cd044facf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C4B746-93AB-43A5-A57E-DFE0C9C1407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C594E6E-791E-445F-909D-075CFFB253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830379-94B8-4088-9CAE-A0DB1277A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4518</TotalTime>
  <Words>379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10</vt:i4>
      </vt:variant>
    </vt:vector>
  </HeadingPairs>
  <TitlesOfParts>
    <vt:vector size="18" baseType="lpstr">
      <vt:lpstr>Arial</vt:lpstr>
      <vt:lpstr>OpenSymbol</vt:lpstr>
      <vt:lpstr>Symbol</vt:lpstr>
      <vt:lpstr>Wingdings</vt:lpstr>
      <vt:lpstr>Office Theme</vt:lpstr>
      <vt:lpstr>Office Theme</vt:lpstr>
      <vt:lpstr>Office Theme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Cuny, Nathalie</dc:creator>
  <dc:description/>
  <cp:lastModifiedBy>Sidsel Addington Bang</cp:lastModifiedBy>
  <cp:revision>358</cp:revision>
  <dcterms:created xsi:type="dcterms:W3CDTF">2017-12-29T05:01:18Z</dcterms:created>
  <dcterms:modified xsi:type="dcterms:W3CDTF">2024-09-08T06:09:59Z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0x0101005D30024EF7E458418616A84D1F4275EC</vt:lpwstr>
  </property>
  <property fmtid="{D5CDD505-2E9C-101B-9397-08002B2CF9AE}" pid="3" name="PresentationFormat">
    <vt:lpwstr>Widescreen</vt:lpwstr>
  </property>
  <property fmtid="{D5CDD505-2E9C-101B-9397-08002B2CF9AE}" pid="4" name="Slides">
    <vt:r8>4</vt:r8>
  </property>
  <property fmtid="{D5CDD505-2E9C-101B-9397-08002B2CF9AE}" pid="5" name="_dlc_DocIdItemGuid">
    <vt:lpwstr>b755da39-e2b3-474f-8a66-a1793c752ff0</vt:lpwstr>
  </property>
</Properties>
</file>