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sldIdLst>
    <p:sldId id="300" r:id="rId6"/>
    <p:sldId id="307" r:id="rId7"/>
    <p:sldId id="306" r:id="rId8"/>
    <p:sldId id="310" r:id="rId9"/>
    <p:sldId id="313" r:id="rId10"/>
    <p:sldId id="308" r:id="rId11"/>
    <p:sldId id="314" r:id="rId12"/>
    <p:sldId id="325" r:id="rId13"/>
    <p:sldId id="326" r:id="rId14"/>
    <p:sldId id="327" r:id="rId15"/>
    <p:sldId id="323" r:id="rId16"/>
    <p:sldId id="324" r:id="rId17"/>
    <p:sldId id="322" r:id="rId18"/>
    <p:sldId id="30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line" id="{D6ECE79C-B90E-4ECB-BA7E-D6C109F7B5A9}">
          <p14:sldIdLst>
            <p14:sldId id="300"/>
            <p14:sldId id="307"/>
            <p14:sldId id="306"/>
            <p14:sldId id="310"/>
            <p14:sldId id="313"/>
            <p14:sldId id="308"/>
            <p14:sldId id="314"/>
            <p14:sldId id="325"/>
            <p14:sldId id="326"/>
            <p14:sldId id="327"/>
            <p14:sldId id="323"/>
            <p14:sldId id="324"/>
            <p14:sldId id="322"/>
            <p14:sldId id="302"/>
          </p14:sldIdLst>
        </p14:section>
        <p14:section name="Template" id="{52AAE88A-2F3F-4599-9095-58EA3358102E}">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360" y="72"/>
      </p:cViewPr>
      <p:guideLst/>
    </p:cSldViewPr>
  </p:slideViewPr>
  <p:notesTextViewPr>
    <p:cViewPr>
      <p:scale>
        <a:sx n="3" d="2"/>
        <a:sy n="3" d="2"/>
      </p:scale>
      <p:origin x="0" y="0"/>
    </p:cViewPr>
  </p:notesTextViewPr>
  <p:notesViewPr>
    <p:cSldViewPr snapToGrid="0">
      <p:cViewPr varScale="1">
        <p:scale>
          <a:sx n="43" d="100"/>
          <a:sy n="43" d="100"/>
        </p:scale>
        <p:origin x="277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0E1DC-C607-4A34-9288-6E0FCF740168}" type="datetimeFigureOut">
              <a:rPr lang="en-GB" smtClean="0"/>
              <a:t>08/09/2024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F1204-CABE-46CB-8A7F-F1716316A30B}" type="slidenum">
              <a:rPr lang="en-GB" smtClean="0"/>
              <a:t>‹nr.›</a:t>
            </a:fld>
            <a:endParaRPr lang="en-GB"/>
          </a:p>
        </p:txBody>
      </p:sp>
    </p:spTree>
    <p:extLst>
      <p:ext uri="{BB962C8B-B14F-4D97-AF65-F5344CB8AC3E}">
        <p14:creationId xmlns:p14="http://schemas.microsoft.com/office/powerpoint/2010/main" val="95518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 for everyone, the COVID-19 pandemic presented many challenges for the Fleming Fund. We are primarily a programme focusing on bacteriology, so was there much we could do to support the response? And was it our place? </a:t>
            </a:r>
          </a:p>
          <a:p>
            <a:endParaRPr lang="en-GB" dirty="0"/>
          </a:p>
          <a:p>
            <a:r>
              <a:rPr lang="en-GB" dirty="0"/>
              <a:t>While we initially thought that there wasn’t much cross over between bacteriology and laboratory capacity, feedback showed that the </a:t>
            </a:r>
            <a:r>
              <a:rPr lang="en-GB" sz="1200" kern="1200" dirty="0">
                <a:solidFill>
                  <a:schemeClr val="tx1"/>
                </a:solidFill>
                <a:effectLst/>
                <a:latin typeface="+mn-lt"/>
                <a:ea typeface="+mn-ea"/>
                <a:cs typeface="+mn-cs"/>
              </a:rPr>
              <a:t>programme’s inherent design and funding of activities have contributed to national pandemic responses.  Grantees and governments reported renovating and upskilling laboratories, training staff and supporting cross-governmental collaboration were most useful.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some country grants, like Nepal, Fleming Fund resources were used to support the COVID response directly, such as biosafety cabinets, PPE, a deep freezer, and even a microbiologist.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also flexed specific grants, such as the Regional Whole Genome Sequencing Grant, to be used for the COVID response. This is a very exciting investment, because it means that genome sequencing is being used to track the spread of COVID-19 across Africa in real-time. </a:t>
            </a:r>
          </a:p>
          <a:p>
            <a:endParaRPr lang="en-GB" sz="1200" kern="1200" dirty="0">
              <a:solidFill>
                <a:schemeClr val="tx1"/>
              </a:solidFill>
              <a:effectLst/>
              <a:latin typeface="+mn-lt"/>
              <a:ea typeface="+mn-ea"/>
              <a:cs typeface="+mn-cs"/>
            </a:endParaRPr>
          </a:p>
          <a:p>
            <a:r>
              <a:rPr lang="en-GB" dirty="0"/>
              <a:t>Fellows have also been working hard on the COVID response in their own countries, in addition to their Fleming Fund responsibilities. </a:t>
            </a:r>
          </a:p>
          <a:p>
            <a:endParaRPr lang="en-GB" dirty="0"/>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t>“</a:t>
            </a:r>
            <a:r>
              <a:rPr lang="en-GB" dirty="0">
                <a:latin typeface="Segoe UI" panose="020B0502040204020203" pitchFamily="34" charset="0"/>
                <a:cs typeface="Segoe UI" panose="020B0502040204020203" pitchFamily="34" charset="0"/>
              </a:rPr>
              <a:t>Although COVID-19 is not a focus of the Fleming Fund Country Grant in Timor-Leste, their team has indirectly helped the country respond to COVID-19. Strengthening the laboratory system, in particular the National Health Laboratory, has provided vital support to the Ministry of Health in their efforts to protect the health of the Timorese people.”</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pPr marL="0" marR="0" lvl="0" indent="0" algn="l" defTabSz="914240" rtl="0" eaLnBrk="1" fontAlgn="auto" latinLnBrk="0" hangingPunct="1">
              <a:lnSpc>
                <a:spcPct val="100000"/>
              </a:lnSpc>
              <a:spcBef>
                <a:spcPts val="0"/>
              </a:spcBef>
              <a:spcAft>
                <a:spcPts val="0"/>
              </a:spcAft>
              <a:buClrTx/>
              <a:buSzTx/>
              <a:buFontTx/>
              <a:buNone/>
              <a:tabLst/>
              <a:defRPr/>
            </a:pPr>
            <a:r>
              <a:rPr lang="en-GB" dirty="0">
                <a:latin typeface="Segoe UI" panose="020B0502040204020203" pitchFamily="34" charset="0"/>
                <a:cs typeface="Segoe UI" panose="020B0502040204020203" pitchFamily="34" charset="0"/>
              </a:rPr>
              <a:t>“Support from the Fleming Fund has helped increase sequencing capacity and analysis within the NICD. “Increasing sequencing in Africa is huge. There are many countries that haven’t done this before and now we can support them,” said Jinal. The Fleming Fund is also funding a bioinformatics scientist who will be able to help other countries interpret the genomics data.”</a:t>
            </a:r>
          </a:p>
          <a:p>
            <a:pPr marL="0" marR="0" lvl="0" indent="0" algn="l" defTabSz="914240" rtl="0" eaLnBrk="1" fontAlgn="auto" latinLnBrk="0" hangingPunct="1">
              <a:lnSpc>
                <a:spcPct val="100000"/>
              </a:lnSpc>
              <a:spcBef>
                <a:spcPts val="0"/>
              </a:spcBef>
              <a:spcAft>
                <a:spcPts val="0"/>
              </a:spcAft>
              <a:buClrTx/>
              <a:buSzTx/>
              <a:buFontTx/>
              <a:buNone/>
              <a:tabLst/>
              <a:defRPr/>
            </a:pPr>
            <a:endParaRPr lang="en-GB" dirty="0">
              <a:latin typeface="Segoe UI" panose="020B0502040204020203" pitchFamily="34" charset="0"/>
              <a:cs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488DCF99-22F0-4D4D-88B7-7F1565E49F52}" type="slidenum">
              <a:rPr lang="en-GB" smtClean="0"/>
              <a:t>2</a:t>
            </a:fld>
            <a:endParaRPr lang="en-GB"/>
          </a:p>
        </p:txBody>
      </p:sp>
    </p:spTree>
    <p:extLst>
      <p:ext uri="{BB962C8B-B14F-4D97-AF65-F5344CB8AC3E}">
        <p14:creationId xmlns:p14="http://schemas.microsoft.com/office/powerpoint/2010/main" val="2738875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F RG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E1C-4A46-4B58-9BD9-1F0FC95E2EA8}"/>
              </a:ext>
            </a:extLst>
          </p:cNvPr>
          <p:cNvSpPr>
            <a:spLocks noGrp="1"/>
          </p:cNvSpPr>
          <p:nvPr>
            <p:ph type="ctrTitle" hasCustomPrompt="1"/>
          </p:nvPr>
        </p:nvSpPr>
        <p:spPr>
          <a:xfrm>
            <a:off x="658800" y="1364400"/>
            <a:ext cx="7295378" cy="1724400"/>
          </a:xfrm>
        </p:spPr>
        <p:txBody>
          <a:bodyPr anchor="ctr" anchorCtr="0">
            <a:normAutofit/>
          </a:bodyPr>
          <a:lstStyle>
            <a:lvl1pPr algn="l">
              <a:defRPr sz="3600" b="1">
                <a:latin typeface="Arial" panose="020B0604020202020204" pitchFamily="34" charset="0"/>
                <a:cs typeface="Arial" panose="020B0604020202020204" pitchFamily="34" charset="0"/>
              </a:defRPr>
            </a:lvl1pPr>
          </a:lstStyle>
          <a:p>
            <a:r>
              <a:rPr lang="en-US" dirty="0"/>
              <a:t>Fleming Fund Regional Grants</a:t>
            </a:r>
            <a:br>
              <a:rPr lang="en-US" dirty="0"/>
            </a:br>
            <a:r>
              <a:rPr lang="en-US" dirty="0"/>
              <a:t>Title slide – 2 lines max</a:t>
            </a:r>
            <a:endParaRPr lang="en-GB" dirty="0"/>
          </a:p>
        </p:txBody>
      </p:sp>
      <p:sp>
        <p:nvSpPr>
          <p:cNvPr id="3" name="Subtitle 2">
            <a:extLst>
              <a:ext uri="{FF2B5EF4-FFF2-40B4-BE49-F238E27FC236}">
                <a16:creationId xmlns:a16="http://schemas.microsoft.com/office/drawing/2014/main" id="{F727B279-44E3-4EC2-AD61-6DC09BCDADFE}"/>
              </a:ext>
            </a:extLst>
          </p:cNvPr>
          <p:cNvSpPr>
            <a:spLocks noGrp="1"/>
          </p:cNvSpPr>
          <p:nvPr>
            <p:ph type="subTitle" idx="1" hasCustomPrompt="1"/>
          </p:nvPr>
        </p:nvSpPr>
        <p:spPr>
          <a:xfrm>
            <a:off x="658800" y="3416400"/>
            <a:ext cx="5742000" cy="536400"/>
          </a:xfrm>
        </p:spPr>
        <p:txBody>
          <a:bodyPr>
            <a:normAutofit/>
          </a:bodyPr>
          <a:lstStyle>
            <a:lvl1pPr marL="0" indent="0" algn="l">
              <a:buNone/>
              <a:defRPr sz="28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Project title</a:t>
            </a:r>
            <a:endParaRPr lang="en-GB" dirty="0"/>
          </a:p>
        </p:txBody>
      </p:sp>
      <p:pic>
        <p:nvPicPr>
          <p:cNvPr id="7" name="Picture Placeholder 2">
            <a:extLst>
              <a:ext uri="{FF2B5EF4-FFF2-40B4-BE49-F238E27FC236}">
                <a16:creationId xmlns:a16="http://schemas.microsoft.com/office/drawing/2014/main" id="{B81FDD3F-ED01-41F6-94DB-CC914AF6285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4377634"/>
            <a:ext cx="2895923" cy="846000"/>
          </a:xfrm>
          <a:prstGeom prst="rect">
            <a:avLst/>
          </a:prstGeom>
        </p:spPr>
      </p:pic>
      <p:sp>
        <p:nvSpPr>
          <p:cNvPr id="8" name="Text Placeholder 19">
            <a:extLst>
              <a:ext uri="{FF2B5EF4-FFF2-40B4-BE49-F238E27FC236}">
                <a16:creationId xmlns:a16="http://schemas.microsoft.com/office/drawing/2014/main" id="{656B7E53-EECF-4203-A947-3E3150C98983}"/>
              </a:ext>
            </a:extLst>
          </p:cNvPr>
          <p:cNvSpPr>
            <a:spLocks noGrp="1"/>
          </p:cNvSpPr>
          <p:nvPr>
            <p:ph type="body" sz="quarter" idx="13" hasCustomPrompt="1"/>
          </p:nvPr>
        </p:nvSpPr>
        <p:spPr>
          <a:xfrm>
            <a:off x="658653" y="5456146"/>
            <a:ext cx="2003425" cy="198201"/>
          </a:xfrm>
          <a:prstGeom prst="rect">
            <a:avLst/>
          </a:prstGeom>
        </p:spPr>
        <p:txBody>
          <a:bodyPr>
            <a:noAutofit/>
          </a:bodyPr>
          <a:lstStyle>
            <a:lvl1pPr marL="0" indent="0">
              <a:buNone/>
              <a:defRPr sz="1100" b="1">
                <a:solidFill>
                  <a:schemeClr val="bg1">
                    <a:lumMod val="50000"/>
                  </a:schemeClr>
                </a:solidFill>
                <a:latin typeface="Arial" panose="020B0604020202020204" pitchFamily="34" charset="0"/>
                <a:cs typeface="Arial" panose="020B0604020202020204" pitchFamily="34" charset="0"/>
              </a:defRPr>
            </a:lvl1pPr>
          </a:lstStyle>
          <a:p>
            <a:r>
              <a:rPr lang="en-US" dirty="0"/>
              <a:t>Confidential</a:t>
            </a:r>
            <a:endParaRPr lang="en-GB" dirty="0"/>
          </a:p>
        </p:txBody>
      </p:sp>
      <p:sp>
        <p:nvSpPr>
          <p:cNvPr id="9" name="Text Placeholder 19">
            <a:extLst>
              <a:ext uri="{FF2B5EF4-FFF2-40B4-BE49-F238E27FC236}">
                <a16:creationId xmlns:a16="http://schemas.microsoft.com/office/drawing/2014/main" id="{270D67C3-B2DE-49F2-965D-1F9A5E188EFA}"/>
              </a:ext>
            </a:extLst>
          </p:cNvPr>
          <p:cNvSpPr>
            <a:spLocks noGrp="1"/>
          </p:cNvSpPr>
          <p:nvPr>
            <p:ph type="body" sz="quarter" idx="14" hasCustomPrompt="1"/>
          </p:nvPr>
        </p:nvSpPr>
        <p:spPr>
          <a:xfrm>
            <a:off x="658653" y="5787882"/>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Date (DD Month YYYY)</a:t>
            </a:r>
            <a:endParaRPr lang="en-GB" dirty="0"/>
          </a:p>
        </p:txBody>
      </p:sp>
      <p:sp>
        <p:nvSpPr>
          <p:cNvPr id="10" name="Text Placeholder 19">
            <a:extLst>
              <a:ext uri="{FF2B5EF4-FFF2-40B4-BE49-F238E27FC236}">
                <a16:creationId xmlns:a16="http://schemas.microsoft.com/office/drawing/2014/main" id="{2024856E-5B06-491E-B101-22DAEA370BA9}"/>
              </a:ext>
            </a:extLst>
          </p:cNvPr>
          <p:cNvSpPr>
            <a:spLocks noGrp="1"/>
          </p:cNvSpPr>
          <p:nvPr>
            <p:ph type="body" sz="quarter" idx="15" hasCustomPrompt="1"/>
          </p:nvPr>
        </p:nvSpPr>
        <p:spPr>
          <a:xfrm>
            <a:off x="658653" y="6119618"/>
            <a:ext cx="2003425" cy="198201"/>
          </a:xfrm>
          <a:prstGeom prst="rect">
            <a:avLst/>
          </a:prstGeom>
        </p:spPr>
        <p:txBody>
          <a:bodyPr>
            <a:noAutofit/>
          </a:bodyPr>
          <a:lstStyle>
            <a:lvl1pPr marL="0" indent="0">
              <a:buNone/>
              <a:defRPr sz="1100">
                <a:latin typeface="Arial" panose="020B0604020202020204" pitchFamily="34" charset="0"/>
                <a:cs typeface="Arial" panose="020B0604020202020204" pitchFamily="34" charset="0"/>
              </a:defRPr>
            </a:lvl1pPr>
          </a:lstStyle>
          <a:p>
            <a:r>
              <a:rPr lang="en-US" dirty="0"/>
              <a:t>Author</a:t>
            </a:r>
            <a:endParaRPr lang="en-GB" dirty="0"/>
          </a:p>
        </p:txBody>
      </p:sp>
    </p:spTree>
    <p:extLst>
      <p:ext uri="{BB962C8B-B14F-4D97-AF65-F5344CB8AC3E}">
        <p14:creationId xmlns:p14="http://schemas.microsoft.com/office/powerpoint/2010/main" val="283543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F RG Section Brea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2E91CB9-223A-4758-B128-31EBD26D1119}"/>
              </a:ext>
            </a:extLst>
          </p:cNvPr>
          <p:cNvSpPr>
            <a:spLocks noGrp="1"/>
          </p:cNvSpPr>
          <p:nvPr>
            <p:ph type="title" hasCustomPrompt="1"/>
          </p:nvPr>
        </p:nvSpPr>
        <p:spPr>
          <a:xfrm>
            <a:off x="658800" y="2707200"/>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Section break slide</a:t>
            </a:r>
            <a:endParaRPr lang="en-GB" dirty="0"/>
          </a:p>
        </p:txBody>
      </p:sp>
      <p:pic>
        <p:nvPicPr>
          <p:cNvPr id="6" name="Picture Placeholder 2">
            <a:extLst>
              <a:ext uri="{FF2B5EF4-FFF2-40B4-BE49-F238E27FC236}">
                <a16:creationId xmlns:a16="http://schemas.microsoft.com/office/drawing/2014/main" id="{76688EB1-484C-466D-A66C-7C4658C117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Tree>
    <p:extLst>
      <p:ext uri="{BB962C8B-B14F-4D97-AF65-F5344CB8AC3E}">
        <p14:creationId xmlns:p14="http://schemas.microsoft.com/office/powerpoint/2010/main" val="243378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FF RG Text/Bullet2">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3343E-2DB9-4351-AC51-CA7F04179FB5}"/>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818A0592-D346-4216-922C-928140702E50}"/>
              </a:ext>
            </a:extLst>
          </p:cNvPr>
          <p:cNvSpPr>
            <a:spLocks noGrp="1"/>
          </p:cNvSpPr>
          <p:nvPr>
            <p:ph idx="1"/>
          </p:nvPr>
        </p:nvSpPr>
        <p:spPr>
          <a:xfrm>
            <a:off x="658800" y="2329200"/>
            <a:ext cx="108288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Placeholder 2">
            <a:extLst>
              <a:ext uri="{FF2B5EF4-FFF2-40B4-BE49-F238E27FC236}">
                <a16:creationId xmlns:a16="http://schemas.microsoft.com/office/drawing/2014/main" id="{4F333C30-FAAD-42F3-8D30-F0B12548B9D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5" name="TextBox 14">
            <a:extLst>
              <a:ext uri="{FF2B5EF4-FFF2-40B4-BE49-F238E27FC236}">
                <a16:creationId xmlns:a16="http://schemas.microsoft.com/office/drawing/2014/main" id="{FA10C4E4-ACF2-4994-A106-FFD232F131F7}"/>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26 March 2021</a:t>
            </a:r>
          </a:p>
        </p:txBody>
      </p:sp>
      <p:sp>
        <p:nvSpPr>
          <p:cNvPr id="16" name="TextBox 15">
            <a:extLst>
              <a:ext uri="{FF2B5EF4-FFF2-40B4-BE49-F238E27FC236}">
                <a16:creationId xmlns:a16="http://schemas.microsoft.com/office/drawing/2014/main" id="{2A78AFA0-D5E0-4E2A-B707-145EA5D3AE93}"/>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9" name="TextBox 8">
            <a:extLst>
              <a:ext uri="{FF2B5EF4-FFF2-40B4-BE49-F238E27FC236}">
                <a16:creationId xmlns:a16="http://schemas.microsoft.com/office/drawing/2014/main" id="{5BCA22A1-DFF5-44C4-9BBE-E1658ED176FC}"/>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974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FF RG 2 Columns text/bulle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379A-3B1F-431A-B568-3B2D2310141A}"/>
              </a:ext>
            </a:extLst>
          </p:cNvPr>
          <p:cNvSpPr>
            <a:spLocks noGrp="1"/>
          </p:cNvSpPr>
          <p:nvPr>
            <p:ph type="title" hasCustomPrompt="1"/>
          </p:nvPr>
        </p:nvSpPr>
        <p:spPr>
          <a:xfrm>
            <a:off x="658800" y="1188000"/>
            <a:ext cx="10828800" cy="1040400"/>
          </a:xfrm>
        </p:spPr>
        <p:txBody>
          <a:bodyPr>
            <a:normAutofit/>
          </a:bodyPr>
          <a:lstStyle>
            <a:lvl1pPr>
              <a:defRPr sz="3600" b="1">
                <a:solidFill>
                  <a:schemeClr val="accent4"/>
                </a:solidFill>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a:extLst>
              <a:ext uri="{FF2B5EF4-FFF2-40B4-BE49-F238E27FC236}">
                <a16:creationId xmlns:a16="http://schemas.microsoft.com/office/drawing/2014/main" id="{E059A6AA-B7E8-4DAA-9A44-1B6404C6E6AE}"/>
              </a:ext>
            </a:extLst>
          </p:cNvPr>
          <p:cNvSpPr>
            <a:spLocks noGrp="1"/>
          </p:cNvSpPr>
          <p:nvPr>
            <p:ph sz="half" idx="1"/>
          </p:nvPr>
        </p:nvSpPr>
        <p:spPr>
          <a:xfrm>
            <a:off x="6588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84AE52FA-129E-4706-80FB-045F8DD79CA1}"/>
              </a:ext>
            </a:extLst>
          </p:cNvPr>
          <p:cNvSpPr>
            <a:spLocks noGrp="1"/>
          </p:cNvSpPr>
          <p:nvPr>
            <p:ph sz="half" idx="2"/>
          </p:nvPr>
        </p:nvSpPr>
        <p:spPr>
          <a:xfrm>
            <a:off x="6159600" y="2329200"/>
            <a:ext cx="5328000" cy="378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Placeholder 2">
            <a:extLst>
              <a:ext uri="{FF2B5EF4-FFF2-40B4-BE49-F238E27FC236}">
                <a16:creationId xmlns:a16="http://schemas.microsoft.com/office/drawing/2014/main" id="{6AE8A47C-3DC8-4B89-B051-0D6A804ADD2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13" name="TextBox 12">
            <a:extLst>
              <a:ext uri="{FF2B5EF4-FFF2-40B4-BE49-F238E27FC236}">
                <a16:creationId xmlns:a16="http://schemas.microsoft.com/office/drawing/2014/main" id="{1166F1CD-57C4-422D-BBFF-F5AB0986DC81}"/>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26 March 2021</a:t>
            </a:r>
          </a:p>
        </p:txBody>
      </p:sp>
      <p:sp>
        <p:nvSpPr>
          <p:cNvPr id="10" name="TextBox 9">
            <a:extLst>
              <a:ext uri="{FF2B5EF4-FFF2-40B4-BE49-F238E27FC236}">
                <a16:creationId xmlns:a16="http://schemas.microsoft.com/office/drawing/2014/main" id="{B7433B3D-C9F0-46A5-A042-B8898E256C57}"/>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A78AFA0-D5E0-4E2A-B707-145EA5D3AE93}"/>
              </a:ext>
            </a:extLst>
          </p:cNvPr>
          <p:cNvSpPr txBox="1"/>
          <p:nvPr userDrawn="1"/>
        </p:nvSpPr>
        <p:spPr>
          <a:xfrm>
            <a:off x="417255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Tree>
    <p:extLst>
      <p:ext uri="{BB962C8B-B14F-4D97-AF65-F5344CB8AC3E}">
        <p14:creationId xmlns:p14="http://schemas.microsoft.com/office/powerpoint/2010/main" val="9373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F RG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164680"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8" name="SmartArt Placeholder 12">
            <a:extLst>
              <a:ext uri="{FF2B5EF4-FFF2-40B4-BE49-F238E27FC236}">
                <a16:creationId xmlns:a16="http://schemas.microsoft.com/office/drawing/2014/main" id="{E515E0F0-EADB-4B84-9E2A-6FA4684B66BC}"/>
              </a:ext>
            </a:extLst>
          </p:cNvPr>
          <p:cNvSpPr>
            <a:spLocks noGrp="1"/>
          </p:cNvSpPr>
          <p:nvPr>
            <p:ph type="dgm" sz="quarter" idx="13"/>
          </p:nvPr>
        </p:nvSpPr>
        <p:spPr>
          <a:xfrm>
            <a:off x="4038601" y="24993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164680" y="1876196"/>
            <a:ext cx="3782223" cy="445773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164680"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1938FC1-F504-4285-8AEF-D434AA2687F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20" name="TextBox 19">
            <a:extLst>
              <a:ext uri="{FF2B5EF4-FFF2-40B4-BE49-F238E27FC236}">
                <a16:creationId xmlns:a16="http://schemas.microsoft.com/office/drawing/2014/main" id="{FBB78491-4FD7-4901-9F47-FA481C43E5AA}"/>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204CBE6-5AE0-4F80-BB88-89C8F6B59EEB}"/>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dirty="0">
                <a:solidFill>
                  <a:srgbClr val="898989"/>
                </a:solidFill>
                <a:latin typeface="Arial" panose="020B0604020202020204" pitchFamily="34" charset="0"/>
                <a:cs typeface="Arial" panose="020B0604020202020204" pitchFamily="34" charset="0"/>
              </a:rPr>
              <a:t>26 March 2021</a:t>
            </a:r>
          </a:p>
        </p:txBody>
      </p:sp>
    </p:spTree>
    <p:extLst>
      <p:ext uri="{BB962C8B-B14F-4D97-AF65-F5344CB8AC3E}">
        <p14:creationId xmlns:p14="http://schemas.microsoft.com/office/powerpoint/2010/main" val="507260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F RG 2 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76CBC-9032-4ECF-ADE4-DE9B498A27E7}"/>
              </a:ext>
            </a:extLst>
          </p:cNvPr>
          <p:cNvSpPr>
            <a:spLocks noGrp="1"/>
          </p:cNvSpPr>
          <p:nvPr>
            <p:ph type="title" hasCustomPrompt="1"/>
          </p:nvPr>
        </p:nvSpPr>
        <p:spPr>
          <a:xfrm>
            <a:off x="8312226" y="1281600"/>
            <a:ext cx="3780920" cy="540000"/>
          </a:xfrm>
        </p:spPr>
        <p:txBody>
          <a:bodyPr anchor="ctr" anchorCtr="0">
            <a:normAutofit/>
          </a:bodyPr>
          <a:lstStyle>
            <a:lvl1pPr>
              <a:defRPr sz="1800" b="1">
                <a:solidFill>
                  <a:schemeClr val="accent4"/>
                </a:solidFill>
                <a:latin typeface="Arial" panose="020B0604020202020204" pitchFamily="34" charset="0"/>
                <a:cs typeface="Arial" panose="020B0604020202020204" pitchFamily="34" charset="0"/>
              </a:defRPr>
            </a:lvl1pPr>
          </a:lstStyle>
          <a:p>
            <a:r>
              <a:rPr lang="en-US" dirty="0"/>
              <a:t>Heading / Title (one line)</a:t>
            </a:r>
            <a:endParaRPr lang="en-GB" dirty="0"/>
          </a:p>
        </p:txBody>
      </p:sp>
      <p:sp>
        <p:nvSpPr>
          <p:cNvPr id="9" name="Content Placeholder 19">
            <a:extLst>
              <a:ext uri="{FF2B5EF4-FFF2-40B4-BE49-F238E27FC236}">
                <a16:creationId xmlns:a16="http://schemas.microsoft.com/office/drawing/2014/main" id="{B12B6996-DF44-4983-BED6-19BE29A6071A}"/>
              </a:ext>
            </a:extLst>
          </p:cNvPr>
          <p:cNvSpPr>
            <a:spLocks noGrp="1"/>
          </p:cNvSpPr>
          <p:nvPr>
            <p:ph sz="quarter" idx="14"/>
          </p:nvPr>
        </p:nvSpPr>
        <p:spPr>
          <a:xfrm>
            <a:off x="8312226" y="1876196"/>
            <a:ext cx="3782223" cy="4456203"/>
          </a:xfrm>
          <a:prstGeom prst="rect">
            <a:avLst/>
          </a:prstGeom>
        </p:spPr>
        <p:txBody>
          <a:bodyPr>
            <a:normAutofit/>
          </a:bodyPr>
          <a:lstStyle>
            <a:lvl1pPr>
              <a:defRPr sz="18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Placeholder 2">
            <a:extLst>
              <a:ext uri="{FF2B5EF4-FFF2-40B4-BE49-F238E27FC236}">
                <a16:creationId xmlns:a16="http://schemas.microsoft.com/office/drawing/2014/main" id="{0DA217DC-FBDF-4101-937D-465C307D07F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312227" y="249902"/>
            <a:ext cx="2292092" cy="669600"/>
          </a:xfrm>
          <a:prstGeom prst="rect">
            <a:avLst/>
          </a:prstGeom>
        </p:spPr>
      </p:pic>
      <p:cxnSp>
        <p:nvCxnSpPr>
          <p:cNvPr id="13" name="Straight Connector 12">
            <a:extLst>
              <a:ext uri="{FF2B5EF4-FFF2-40B4-BE49-F238E27FC236}">
                <a16:creationId xmlns:a16="http://schemas.microsoft.com/office/drawing/2014/main" id="{D712B353-14C9-4748-BBCC-05F0A6FD0864}"/>
              </a:ext>
            </a:extLst>
          </p:cNvPr>
          <p:cNvCxnSpPr/>
          <p:nvPr userDrawn="1"/>
        </p:nvCxnSpPr>
        <p:spPr>
          <a:xfrm>
            <a:off x="8312226" y="1821600"/>
            <a:ext cx="378092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4" name="SmartArt Placeholder 12">
            <a:extLst>
              <a:ext uri="{FF2B5EF4-FFF2-40B4-BE49-F238E27FC236}">
                <a16:creationId xmlns:a16="http://schemas.microsoft.com/office/drawing/2014/main" id="{CA24412A-CE58-4A68-A8DC-508E769098E2}"/>
              </a:ext>
            </a:extLst>
          </p:cNvPr>
          <p:cNvSpPr>
            <a:spLocks noGrp="1"/>
          </p:cNvSpPr>
          <p:nvPr>
            <p:ph type="dgm" sz="quarter" idx="13"/>
          </p:nvPr>
        </p:nvSpPr>
        <p:spPr>
          <a:xfrm>
            <a:off x="154616" y="248400"/>
            <a:ext cx="8046903" cy="6084000"/>
          </a:xfrm>
          <a:prstGeom prst="rect">
            <a:avLst/>
          </a:prstGeom>
          <a:noFill/>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18" name="TextBox 17">
            <a:extLst>
              <a:ext uri="{FF2B5EF4-FFF2-40B4-BE49-F238E27FC236}">
                <a16:creationId xmlns:a16="http://schemas.microsoft.com/office/drawing/2014/main" id="{BDC4D82B-6A91-4A4B-97C8-84BE76DC2083}"/>
              </a:ext>
            </a:extLst>
          </p:cNvPr>
          <p:cNvSpPr txBox="1"/>
          <p:nvPr userDrawn="1"/>
        </p:nvSpPr>
        <p:spPr>
          <a:xfrm>
            <a:off x="658653" y="6400900"/>
            <a:ext cx="2743200" cy="276999"/>
          </a:xfrm>
          <a:prstGeom prst="rect">
            <a:avLst/>
          </a:prstGeom>
          <a:noFill/>
        </p:spPr>
        <p:txBody>
          <a:bodyPr wrap="square" rtlCol="0" anchor="ctr" anchorCtr="0">
            <a:spAutoFit/>
          </a:bodyPr>
          <a:lstStyle/>
          <a:p>
            <a:r>
              <a:rPr lang="en-GB" sz="1200" baseline="0" dirty="0">
                <a:solidFill>
                  <a:srgbClr val="898989"/>
                </a:solidFill>
                <a:latin typeface="Arial" panose="020B0604020202020204" pitchFamily="34" charset="0"/>
                <a:cs typeface="Arial" panose="020B0604020202020204" pitchFamily="34" charset="0"/>
              </a:rPr>
              <a:t>26 March</a:t>
            </a:r>
            <a:r>
              <a:rPr lang="en-GB" sz="1200" dirty="0">
                <a:solidFill>
                  <a:srgbClr val="898989"/>
                </a:solidFill>
                <a:latin typeface="Arial" panose="020B0604020202020204" pitchFamily="34" charset="0"/>
                <a:cs typeface="Arial" panose="020B0604020202020204" pitchFamily="34" charset="0"/>
              </a:rPr>
              <a:t> 2021</a:t>
            </a:r>
          </a:p>
        </p:txBody>
      </p:sp>
      <p:sp>
        <p:nvSpPr>
          <p:cNvPr id="19" name="TextBox 18">
            <a:extLst>
              <a:ext uri="{FF2B5EF4-FFF2-40B4-BE49-F238E27FC236}">
                <a16:creationId xmlns:a16="http://schemas.microsoft.com/office/drawing/2014/main" id="{51483FB5-AD7E-4B20-899D-117AA30F933D}"/>
              </a:ext>
            </a:extLst>
          </p:cNvPr>
          <p:cNvSpPr txBox="1"/>
          <p:nvPr userDrawn="1"/>
        </p:nvSpPr>
        <p:spPr>
          <a:xfrm>
            <a:off x="4039200" y="6400899"/>
            <a:ext cx="4114800" cy="276999"/>
          </a:xfrm>
          <a:prstGeom prst="rect">
            <a:avLst/>
          </a:prstGeom>
          <a:noFill/>
        </p:spPr>
        <p:txBody>
          <a:bodyPr wrap="square" rtlCol="0" anchor="ctr" anchorCtr="0">
            <a:spAutoFit/>
          </a:bodyPr>
          <a:lstStyle/>
          <a:p>
            <a:pPr algn="ctr"/>
            <a:r>
              <a:rPr lang="en-GB" sz="1200" dirty="0">
                <a:solidFill>
                  <a:srgbClr val="898989"/>
                </a:solidFill>
                <a:latin typeface="Arial" panose="020B0604020202020204" pitchFamily="34" charset="0"/>
                <a:cs typeface="Arial" panose="020B0604020202020204" pitchFamily="34" charset="0"/>
              </a:rPr>
              <a:t>The Fleming Fund | SEQAFRICA</a:t>
            </a:r>
          </a:p>
        </p:txBody>
      </p:sp>
      <p:sp>
        <p:nvSpPr>
          <p:cNvPr id="11" name="TextBox 10">
            <a:extLst>
              <a:ext uri="{FF2B5EF4-FFF2-40B4-BE49-F238E27FC236}">
                <a16:creationId xmlns:a16="http://schemas.microsoft.com/office/drawing/2014/main" id="{5F3B9688-98EA-42C9-B863-D0E779E22414}"/>
              </a:ext>
            </a:extLst>
          </p:cNvPr>
          <p:cNvSpPr txBox="1"/>
          <p:nvPr userDrawn="1"/>
        </p:nvSpPr>
        <p:spPr>
          <a:xfrm>
            <a:off x="8744400" y="6400900"/>
            <a:ext cx="2743200" cy="276999"/>
          </a:xfrm>
          <a:prstGeom prst="rect">
            <a:avLst/>
          </a:prstGeom>
          <a:noFill/>
        </p:spPr>
        <p:txBody>
          <a:bodyPr wrap="square" rtlCol="0" anchor="ctr" anchorCtr="0">
            <a:spAutoFit/>
          </a:bodyPr>
          <a:lstStyle/>
          <a:p>
            <a:pPr algn="r"/>
            <a:fld id="{C27DD853-BF8B-4D35-BBF3-14773727F43D}" type="slidenum">
              <a:rPr lang="en-GB" sz="1200" smtClean="0">
                <a:solidFill>
                  <a:srgbClr val="898989"/>
                </a:solidFill>
                <a:latin typeface="Arial" panose="020B0604020202020204" pitchFamily="34" charset="0"/>
                <a:cs typeface="Arial" panose="020B0604020202020204" pitchFamily="34" charset="0"/>
              </a:rPr>
              <a:pPr algn="r"/>
              <a:t>‹nr.›</a:t>
            </a:fld>
            <a:endParaRPr lang="en-GB" sz="1200" dirty="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97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F RG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Placeholder 2">
            <a:extLst>
              <a:ext uri="{FF2B5EF4-FFF2-40B4-BE49-F238E27FC236}">
                <a16:creationId xmlns:a16="http://schemas.microsoft.com/office/drawing/2014/main" id="{AFF7B028-EA92-4950-8053-D56FDCDE647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8654" y="249930"/>
            <a:ext cx="2292092" cy="669600"/>
          </a:xfrm>
          <a:prstGeom prst="rect">
            <a:avLst/>
          </a:prstGeom>
        </p:spPr>
      </p:pic>
      <p:sp>
        <p:nvSpPr>
          <p:cNvPr id="8" name="Rectangle 7">
            <a:extLst>
              <a:ext uri="{FF2B5EF4-FFF2-40B4-BE49-F238E27FC236}">
                <a16:creationId xmlns:a16="http://schemas.microsoft.com/office/drawing/2014/main" id="{FFAB2B71-CBFA-42CD-AF00-72787A7F6C94}"/>
              </a:ext>
            </a:extLst>
          </p:cNvPr>
          <p:cNvSpPr/>
          <p:nvPr userDrawn="1"/>
        </p:nvSpPr>
        <p:spPr>
          <a:xfrm>
            <a:off x="735643" y="1356551"/>
            <a:ext cx="7693757" cy="923330"/>
          </a:xfrm>
          <a:prstGeom prst="rect">
            <a:avLst/>
          </a:prstGeom>
          <a:noFill/>
        </p:spPr>
        <p:txBody>
          <a:bodyPr wrap="square" lIns="91440" tIns="45720" rIns="91440" bIns="45720">
            <a:spAutoFit/>
          </a:bodyPr>
          <a:lstStyle/>
          <a:p>
            <a:pPr algn="l"/>
            <a:r>
              <a:rPr lang="en-US" sz="5400" b="1" cap="none" spc="0" dirty="0">
                <a:ln w="0"/>
                <a:solidFill>
                  <a:schemeClr val="tx1"/>
                </a:solidFill>
                <a:effectLst/>
                <a:latin typeface="Arial" panose="020B0604020202020204" pitchFamily="34" charset="0"/>
                <a:cs typeface="Arial" panose="020B0604020202020204" pitchFamily="34" charset="0"/>
              </a:rPr>
              <a:t>Thank you</a:t>
            </a:r>
          </a:p>
        </p:txBody>
      </p:sp>
      <p:sp>
        <p:nvSpPr>
          <p:cNvPr id="10" name="TextBox 9">
            <a:extLst>
              <a:ext uri="{FF2B5EF4-FFF2-40B4-BE49-F238E27FC236}">
                <a16:creationId xmlns:a16="http://schemas.microsoft.com/office/drawing/2014/main" id="{9887AE3E-566F-4DEC-8B0F-DE611735D117}"/>
              </a:ext>
            </a:extLst>
          </p:cNvPr>
          <p:cNvSpPr txBox="1"/>
          <p:nvPr userDrawn="1"/>
        </p:nvSpPr>
        <p:spPr>
          <a:xfrm>
            <a:off x="658653" y="5661200"/>
            <a:ext cx="562143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This programme is being funded by the UK Department </a:t>
            </a:r>
            <a:r>
              <a:rPr lang="en-GB" sz="1100">
                <a:latin typeface="Arial" panose="020B0604020202020204" pitchFamily="34" charset="0"/>
                <a:cs typeface="Arial" panose="020B0604020202020204" pitchFamily="34" charset="0"/>
              </a:rPr>
              <a:t>of Health and Social Care.</a:t>
            </a:r>
            <a:r>
              <a:rPr lang="en-GB" sz="1100" dirty="0">
                <a:latin typeface="Arial" panose="020B0604020202020204" pitchFamily="34" charset="0"/>
                <a:cs typeface="Arial" panose="020B0604020202020204" pitchFamily="34" charset="0"/>
              </a:rPr>
              <a:t>  </a:t>
            </a:r>
          </a:p>
          <a:p>
            <a:r>
              <a:rPr lang="en-GB" sz="1100" dirty="0">
                <a:latin typeface="Arial" panose="020B0604020202020204" pitchFamily="34" charset="0"/>
                <a:cs typeface="Arial" panose="020B0604020202020204" pitchFamily="34" charset="0"/>
              </a:rPr>
              <a:t>The views expressed do not necessarily reflect the UK Government’s official policies.</a:t>
            </a:r>
          </a:p>
        </p:txBody>
      </p:sp>
      <p:pic>
        <p:nvPicPr>
          <p:cNvPr id="9" name="Picture 8">
            <a:extLst>
              <a:ext uri="{FF2B5EF4-FFF2-40B4-BE49-F238E27FC236}">
                <a16:creationId xmlns:a16="http://schemas.microsoft.com/office/drawing/2014/main" id="{973899DF-97CF-44AE-B569-A64C0850CA3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994075" y="4209936"/>
            <a:ext cx="1206302" cy="1067205"/>
          </a:xfrm>
          <a:prstGeom prst="rect">
            <a:avLst/>
          </a:prstGeom>
        </p:spPr>
      </p:pic>
      <p:sp>
        <p:nvSpPr>
          <p:cNvPr id="11" name="Picture Placeholder 2">
            <a:extLst>
              <a:ext uri="{FF2B5EF4-FFF2-40B4-BE49-F238E27FC236}">
                <a16:creationId xmlns:a16="http://schemas.microsoft.com/office/drawing/2014/main" id="{3CA065A5-D959-4F19-86A6-09E554F41447}"/>
              </a:ext>
            </a:extLst>
          </p:cNvPr>
          <p:cNvSpPr>
            <a:spLocks noGrp="1"/>
          </p:cNvSpPr>
          <p:nvPr>
            <p:ph type="pic" sz="quarter" idx="10" hasCustomPrompt="1"/>
          </p:nvPr>
        </p:nvSpPr>
        <p:spPr>
          <a:xfrm>
            <a:off x="3613133"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pic>
        <p:nvPicPr>
          <p:cNvPr id="12" name="Picture 11">
            <a:extLst>
              <a:ext uri="{FF2B5EF4-FFF2-40B4-BE49-F238E27FC236}">
                <a16:creationId xmlns:a16="http://schemas.microsoft.com/office/drawing/2014/main" id="{A4E36A2C-72C8-4CDC-A8DE-5A6A060168CD}"/>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699608" y="4194062"/>
            <a:ext cx="1021001" cy="1083080"/>
          </a:xfrm>
          <a:prstGeom prst="rect">
            <a:avLst/>
          </a:prstGeom>
        </p:spPr>
      </p:pic>
      <p:sp>
        <p:nvSpPr>
          <p:cNvPr id="13" name="Picture Placeholder 2">
            <a:extLst>
              <a:ext uri="{FF2B5EF4-FFF2-40B4-BE49-F238E27FC236}">
                <a16:creationId xmlns:a16="http://schemas.microsoft.com/office/drawing/2014/main" id="{3CA065A5-D959-4F19-86A6-09E554F41447}"/>
              </a:ext>
            </a:extLst>
          </p:cNvPr>
          <p:cNvSpPr>
            <a:spLocks noGrp="1"/>
          </p:cNvSpPr>
          <p:nvPr>
            <p:ph type="pic" sz="quarter" idx="11" hasCustomPrompt="1"/>
          </p:nvPr>
        </p:nvSpPr>
        <p:spPr>
          <a:xfrm>
            <a:off x="5283189" y="4209937"/>
            <a:ext cx="1257300" cy="909637"/>
          </a:xfrm>
        </p:spPr>
        <p:txBody>
          <a:bodyPr anchor="ctr">
            <a:noAutofit/>
          </a:bodyPr>
          <a:lstStyle>
            <a:lvl1pPr marL="0" indent="0" algn="ctr">
              <a:buNone/>
              <a:defRPr sz="1400" b="1">
                <a:latin typeface="Arial" panose="020B0604020202020204" pitchFamily="34" charset="0"/>
                <a:cs typeface="Arial" panose="020B0604020202020204" pitchFamily="34" charset="0"/>
              </a:defRPr>
            </a:lvl1pPr>
          </a:lstStyle>
          <a:p>
            <a:r>
              <a:rPr lang="en-GB" dirty="0"/>
              <a:t>Click to add a logo here</a:t>
            </a:r>
          </a:p>
        </p:txBody>
      </p:sp>
    </p:spTree>
    <p:extLst>
      <p:ext uri="{BB962C8B-B14F-4D97-AF65-F5344CB8AC3E}">
        <p14:creationId xmlns:p14="http://schemas.microsoft.com/office/powerpoint/2010/main" val="382854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109CD-8A2F-4A49-8556-46DB2720D6C2}" type="datetimeFigureOut">
              <a:rPr lang="en-US" smtClean="0"/>
              <a:t>9/8/2024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2CFD2D-A414-442F-8A9F-BC15D27163D9}" type="slidenum">
              <a:rPr lang="en-US" smtClean="0"/>
              <a:t>‹nr.›</a:t>
            </a:fld>
            <a:endParaRPr lang="en-US"/>
          </a:p>
        </p:txBody>
      </p:sp>
    </p:spTree>
    <p:extLst>
      <p:ext uri="{BB962C8B-B14F-4D97-AF65-F5344CB8AC3E}">
        <p14:creationId xmlns:p14="http://schemas.microsoft.com/office/powerpoint/2010/main" val="360474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C9FFA8-D2CC-4C93-9288-53DDF31F5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22A17-F469-46AA-9EE2-8995AD5D0D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C547A0-BD01-49A9-8C69-F44093AF94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26 March 2021</a:t>
            </a:r>
            <a:endParaRPr lang="en-GB" dirty="0"/>
          </a:p>
        </p:txBody>
      </p:sp>
      <p:sp>
        <p:nvSpPr>
          <p:cNvPr id="5" name="Footer Placeholder 4">
            <a:extLst>
              <a:ext uri="{FF2B5EF4-FFF2-40B4-BE49-F238E27FC236}">
                <a16:creationId xmlns:a16="http://schemas.microsoft.com/office/drawing/2014/main" id="{AE04825B-4A28-4380-9A43-33A536FE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GB" dirty="0"/>
              <a:t>The Fleming Fund | SEQAFRICA</a:t>
            </a:r>
          </a:p>
        </p:txBody>
      </p:sp>
      <p:sp>
        <p:nvSpPr>
          <p:cNvPr id="6" name="Slide Number Placeholder 5">
            <a:extLst>
              <a:ext uri="{FF2B5EF4-FFF2-40B4-BE49-F238E27FC236}">
                <a16:creationId xmlns:a16="http://schemas.microsoft.com/office/drawing/2014/main" id="{39A91FA3-2289-4CAA-BD77-AB03BF2E7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A3F7A707-2465-454E-8F9A-B4807B445D8C}" type="slidenum">
              <a:rPr lang="en-GB" smtClean="0"/>
              <a:pPr/>
              <a:t>‹nr.›</a:t>
            </a:fld>
            <a:endParaRPr lang="en-GB"/>
          </a:p>
        </p:txBody>
      </p:sp>
    </p:spTree>
    <p:extLst>
      <p:ext uri="{BB962C8B-B14F-4D97-AF65-F5344CB8AC3E}">
        <p14:creationId xmlns:p14="http://schemas.microsoft.com/office/powerpoint/2010/main" val="273219226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2" r:id="rId4"/>
    <p:sldLayoutId id="2147483657" r:id="rId5"/>
    <p:sldLayoutId id="2147483658" r:id="rId6"/>
    <p:sldLayoutId id="2147483651" r:id="rId7"/>
    <p:sldLayoutId id="2147483659" r:id="rId8"/>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png"/><Relationship Id="rId7" Type="http://schemas.microsoft.com/office/2007/relationships/hdphoto" Target="../media/hdphoto2.wdp"/><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21.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14.png"/><Relationship Id="rId1" Type="http://schemas.openxmlformats.org/officeDocument/2006/relationships/slideLayout" Target="../slideLayouts/slideLayout5.xml"/><Relationship Id="rId4" Type="http://schemas.microsoft.com/office/2007/relationships/hdphoto" Target="../media/hdphoto3.wdp"/></Relationships>
</file>

<file path=ppt/slides/_rels/slide13.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hyperlink" Target="mailto:pnil@food.dtu.dk" TargetMode="External"/><Relationship Id="rId7" Type="http://schemas.openxmlformats.org/officeDocument/2006/relationships/image" Target="../media/image33.png"/><Relationship Id="rId2" Type="http://schemas.openxmlformats.org/officeDocument/2006/relationships/hyperlink" Target="mailto:seqafrica@food.dtu.dk" TargetMode="External"/><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hyperlink" Target="https://antimicrobialresistance.dk/seqafrica.aspx" TargetMode="External"/><Relationship Id="rId4" Type="http://schemas.openxmlformats.org/officeDocument/2006/relationships/hyperlink" Target="mailto:rshe@food.dtu.d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jpeg"/><Relationship Id="rId2" Type="http://schemas.openxmlformats.org/officeDocument/2006/relationships/image" Target="../media/image35.jpeg"/><Relationship Id="rId1" Type="http://schemas.openxmlformats.org/officeDocument/2006/relationships/slideLayout" Target="../slideLayouts/slideLayout7.xml"/><Relationship Id="rId6" Type="http://schemas.openxmlformats.org/officeDocument/2006/relationships/image" Target="../media/image39.jpg"/><Relationship Id="rId5" Type="http://schemas.openxmlformats.org/officeDocument/2006/relationships/image" Target="../media/image38.png"/><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7.svg"/><Relationship Id="rId5" Type="http://schemas.openxmlformats.org/officeDocument/2006/relationships/image" Target="../media/image1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6.png"/><Relationship Id="rId2" Type="http://schemas.openxmlformats.org/officeDocument/2006/relationships/hyperlink" Target="file:///\\ait-pdfs.win.dtu.dk\Department\FOOD\Public\Internationale-aktiviteter\SEQAFRICA\Courses%20and%20training\Virtual%20training\Module%202\Videos\Day%203\%5b7%5d%20Bioinformatics_Recap%20-%20Marco%20van%20Zwetselaar.mp4" TargetMode="External"/><Relationship Id="rId1" Type="http://schemas.openxmlformats.org/officeDocument/2006/relationships/slideLayout" Target="../slideLayouts/slideLayout3.xml"/><Relationship Id="rId6" Type="http://schemas.openxmlformats.org/officeDocument/2006/relationships/image" Target="../media/image21.png"/><Relationship Id="rId11" Type="http://schemas.openxmlformats.org/officeDocument/2006/relationships/image" Target="../media/image25.png"/><Relationship Id="rId5" Type="http://schemas.openxmlformats.org/officeDocument/2006/relationships/image" Target="../media/image20.png"/><Relationship Id="rId10" Type="http://schemas.openxmlformats.org/officeDocument/2006/relationships/image" Target="../media/image24.png"/><Relationship Id="rId4" Type="http://schemas.openxmlformats.org/officeDocument/2006/relationships/image" Target="../media/image19.png"/><Relationship Id="rId9" Type="http://schemas.openxmlformats.org/officeDocument/2006/relationships/image" Target="../media/image23.png"/></Relationships>
</file>

<file path=ppt/slides/_rels/slide5.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6.png"/><Relationship Id="rId2" Type="http://schemas.openxmlformats.org/officeDocument/2006/relationships/hyperlink" Target="file:///\\ait-pdfs.win.dtu.dk\Department\FOOD\Public\Internationale-aktiviteter\SEQAFRICA\Courses%20and%20training\Virtual%20training\Module%202\Videos\Day%203\%5b8%5d%20Recording_CGE_and_Quast_Demo.mp4" TargetMode="External"/><Relationship Id="rId1" Type="http://schemas.openxmlformats.org/officeDocument/2006/relationships/slideLayout" Target="../slideLayouts/slideLayout3.xml"/><Relationship Id="rId6" Type="http://schemas.openxmlformats.org/officeDocument/2006/relationships/image" Target="../media/image21.png"/><Relationship Id="rId11" Type="http://schemas.openxmlformats.org/officeDocument/2006/relationships/image" Target="../media/image25.png"/><Relationship Id="rId5" Type="http://schemas.openxmlformats.org/officeDocument/2006/relationships/image" Target="../media/image20.png"/><Relationship Id="rId10" Type="http://schemas.openxmlformats.org/officeDocument/2006/relationships/image" Target="../media/image24.png"/><Relationship Id="rId4" Type="http://schemas.openxmlformats.org/officeDocument/2006/relationships/image" Target="../media/image19.png"/><Relationship Id="rId9"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6.png"/><Relationship Id="rId3" Type="http://schemas.openxmlformats.org/officeDocument/2006/relationships/hyperlink" Target="file:///\\ait-pdfs.win.dtu.dk\Department\FOOD\Public\Internationale-aktiviteter\SEQAFRICA\Courses%20and%20training\Virtual%20training\Module%201\Videos\Day%201\%5b3%5d%20Taking%20epidemiology%20into%20account%20-%20what%20to%20sequence%20and%20how%20much%20-%20Alessandro%20Foddai_ed.mp4" TargetMode="External"/><Relationship Id="rId7" Type="http://schemas.openxmlformats.org/officeDocument/2006/relationships/image" Target="../media/image21.png"/><Relationship Id="rId12" Type="http://schemas.openxmlformats.org/officeDocument/2006/relationships/image" Target="../media/image25.png"/><Relationship Id="rId2" Type="http://schemas.openxmlformats.org/officeDocument/2006/relationships/hyperlink" Target="file:///\\ait-pdfs.win.dtu.dk\Department\FOOD\Public\Internationale-aktiviteter\SEQAFRICA\Courses%20and%20training\Virtual%20training\Module%202\Videos\Day%203\%5b9%5d%20Introduction%20to%20BIGSdb%20and%20EnteroBase.mp4" TargetMode="External"/><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4.png"/><Relationship Id="rId5" Type="http://schemas.openxmlformats.org/officeDocument/2006/relationships/image" Target="../media/image19.png"/><Relationship Id="rId10" Type="http://schemas.openxmlformats.org/officeDocument/2006/relationships/image" Target="../media/image23.png"/><Relationship Id="rId4" Type="http://schemas.openxmlformats.org/officeDocument/2006/relationships/image" Target="../media/image18.png"/><Relationship Id="rId9" Type="http://schemas.microsoft.com/office/2007/relationships/hdphoto" Target="../media/hdphoto2.wdp"/></Relationships>
</file>

<file path=ppt/slides/_rels/slide8.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6.png"/><Relationship Id="rId2" Type="http://schemas.openxmlformats.org/officeDocument/2006/relationships/hyperlink" Target="file:///\\ait-pdfs.win.dtu.dk\Department\FOOD\Public\Internationale-aktiviteter\SEQAFRICA\Courses%20and%20training\Virtual%20training\Module%201\Videos\Day%201\%5b3%5d%20Taking%20epidemiology%20into%20account%20-%20what%20to%20sequence%20and%20how%20much%20-%20Alessandro%20Foddai_ed.mp4" TargetMode="External"/><Relationship Id="rId1" Type="http://schemas.openxmlformats.org/officeDocument/2006/relationships/slideLayout" Target="../slideLayouts/slideLayout3.xml"/><Relationship Id="rId6" Type="http://schemas.openxmlformats.org/officeDocument/2006/relationships/image" Target="../media/image21.png"/><Relationship Id="rId11" Type="http://schemas.openxmlformats.org/officeDocument/2006/relationships/image" Target="../media/image25.png"/><Relationship Id="rId5" Type="http://schemas.openxmlformats.org/officeDocument/2006/relationships/image" Target="../media/image20.png"/><Relationship Id="rId10" Type="http://schemas.openxmlformats.org/officeDocument/2006/relationships/image" Target="../media/image24.png"/><Relationship Id="rId4" Type="http://schemas.openxmlformats.org/officeDocument/2006/relationships/image" Target="../media/image19.png"/><Relationship Id="rId9"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F1455D-5BD9-4F7A-907C-B43D938FC9E4}"/>
              </a:ext>
            </a:extLst>
          </p:cNvPr>
          <p:cNvSpPr>
            <a:spLocks noGrp="1"/>
          </p:cNvSpPr>
          <p:nvPr>
            <p:ph type="ctrTitle"/>
          </p:nvPr>
        </p:nvSpPr>
        <p:spPr/>
        <p:txBody>
          <a:bodyPr/>
          <a:lstStyle/>
          <a:p>
            <a:r>
              <a:rPr lang="en-GB" dirty="0"/>
              <a:t>WGS workflow: from isolate to analysis</a:t>
            </a:r>
            <a:r>
              <a:rPr lang="en-US" dirty="0"/>
              <a:t> – Day 3</a:t>
            </a:r>
            <a:br>
              <a:rPr lang="en-US" dirty="0"/>
            </a:br>
            <a:endParaRPr lang="en-GB" dirty="0"/>
          </a:p>
        </p:txBody>
      </p:sp>
      <p:sp>
        <p:nvSpPr>
          <p:cNvPr id="2" name="Subtitle 1"/>
          <p:cNvSpPr>
            <a:spLocks noGrp="1"/>
          </p:cNvSpPr>
          <p:nvPr>
            <p:ph type="subTitle" idx="1"/>
          </p:nvPr>
        </p:nvSpPr>
        <p:spPr/>
        <p:txBody>
          <a:bodyPr>
            <a:normAutofit fontScale="70000" lnSpcReduction="20000"/>
          </a:bodyPr>
          <a:lstStyle/>
          <a:p>
            <a:r>
              <a:rPr lang="en-US" dirty="0"/>
              <a:t>Recap Bioinformatics, </a:t>
            </a:r>
            <a:r>
              <a:rPr lang="en-US" dirty="0" err="1"/>
              <a:t>BIGSdb</a:t>
            </a:r>
            <a:r>
              <a:rPr lang="en-US" dirty="0"/>
              <a:t>, </a:t>
            </a:r>
            <a:r>
              <a:rPr lang="en-US" dirty="0" err="1"/>
              <a:t>Enterobase</a:t>
            </a:r>
            <a:r>
              <a:rPr lang="en-US" dirty="0"/>
              <a:t> and protocols</a:t>
            </a:r>
          </a:p>
        </p:txBody>
      </p:sp>
      <p:sp>
        <p:nvSpPr>
          <p:cNvPr id="5" name="Text Placeholder 4"/>
          <p:cNvSpPr>
            <a:spLocks noGrp="1"/>
          </p:cNvSpPr>
          <p:nvPr>
            <p:ph type="body" sz="quarter" idx="14"/>
          </p:nvPr>
        </p:nvSpPr>
        <p:spPr/>
        <p:txBody>
          <a:bodyPr/>
          <a:lstStyle/>
          <a:p>
            <a:r>
              <a:rPr lang="en-US" dirty="0"/>
              <a:t>26 March 2021</a:t>
            </a:r>
          </a:p>
        </p:txBody>
      </p:sp>
      <p:sp>
        <p:nvSpPr>
          <p:cNvPr id="6" name="Text Placeholder 5"/>
          <p:cNvSpPr>
            <a:spLocks noGrp="1"/>
          </p:cNvSpPr>
          <p:nvPr>
            <p:ph type="body" sz="quarter" idx="15"/>
          </p:nvPr>
        </p:nvSpPr>
        <p:spPr/>
        <p:txBody>
          <a:bodyPr/>
          <a:lstStyle/>
          <a:p>
            <a:r>
              <a:rPr lang="en-US" dirty="0"/>
              <a:t>Pernille Nilsson	</a:t>
            </a:r>
          </a:p>
        </p:txBody>
      </p:sp>
    </p:spTree>
    <p:extLst>
      <p:ext uri="{BB962C8B-B14F-4D97-AF65-F5344CB8AC3E}">
        <p14:creationId xmlns:p14="http://schemas.microsoft.com/office/powerpoint/2010/main" val="4253210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188000"/>
            <a:ext cx="10828800" cy="1405396"/>
          </a:xfrm>
        </p:spPr>
        <p:txBody>
          <a:bodyPr>
            <a:normAutofit fontScale="90000"/>
          </a:bodyPr>
          <a:lstStyle/>
          <a:p>
            <a:r>
              <a:rPr lang="en-GB" sz="3200" dirty="0"/>
              <a:t>[10] </a:t>
            </a:r>
            <a:r>
              <a:rPr lang="da-DK" sz="3200" dirty="0"/>
              <a:t>Protocols and </a:t>
            </a:r>
            <a:r>
              <a:rPr lang="da-DK" sz="3200" dirty="0" err="1"/>
              <a:t>ISOs</a:t>
            </a:r>
            <a:br>
              <a:rPr lang="da-DK" sz="3200" dirty="0"/>
            </a:br>
            <a:r>
              <a:rPr lang="da-DK" sz="3200" dirty="0"/>
              <a:t>	</a:t>
            </a:r>
            <a:r>
              <a:rPr lang="da-DK" sz="2700" dirty="0"/>
              <a:t>Jette Sejer Kjeldgaard (DTU, Denmark)</a:t>
            </a:r>
            <a:br>
              <a:rPr lang="da-DK" sz="2700" dirty="0"/>
            </a:br>
            <a:r>
              <a:rPr lang="da-DK" sz="2700" dirty="0"/>
              <a:t>	Errol Strain (FDA, USA)</a:t>
            </a:r>
            <a:br>
              <a:rPr lang="en-GB" sz="3200" dirty="0"/>
            </a:br>
            <a:r>
              <a:rPr lang="en-GB" sz="3200" dirty="0"/>
              <a:t>	</a:t>
            </a:r>
            <a:endParaRPr lang="en-GB" sz="2400" dirty="0"/>
          </a:p>
        </p:txBody>
      </p:sp>
      <p:grpSp>
        <p:nvGrpSpPr>
          <p:cNvPr id="20" name="Group 19"/>
          <p:cNvGrpSpPr/>
          <p:nvPr/>
        </p:nvGrpSpPr>
        <p:grpSpPr>
          <a:xfrm>
            <a:off x="1616679" y="3358625"/>
            <a:ext cx="8913042" cy="1095815"/>
            <a:chOff x="1487054" y="3146189"/>
            <a:chExt cx="8913042" cy="1095815"/>
          </a:xfrm>
        </p:grpSpPr>
        <p:grpSp>
          <p:nvGrpSpPr>
            <p:cNvPr id="21" name="Group 20"/>
            <p:cNvGrpSpPr/>
            <p:nvPr/>
          </p:nvGrpSpPr>
          <p:grpSpPr>
            <a:xfrm>
              <a:off x="1487054" y="3161912"/>
              <a:ext cx="1082909" cy="1080092"/>
              <a:chOff x="1052945" y="3161912"/>
              <a:chExt cx="1082909" cy="1080092"/>
            </a:xfrm>
          </p:grpSpPr>
          <p:pic>
            <p:nvPicPr>
              <p:cNvPr id="77" name="Picture 76" descr="Free vector graphic: Petri Dish, Deep, Lab, Fluid, Grey ..."/>
              <p:cNvPicPr>
                <a:picLocks noChangeAspect="1"/>
              </p:cNvPicPr>
              <p:nvPr/>
            </p:nvPicPr>
            <p:blipFill>
              <a:blip r:embed="rId2"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8" name="Rounded Rectangle 77"/>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p:cNvGrpSpPr/>
            <p:nvPr/>
          </p:nvGrpSpPr>
          <p:grpSpPr>
            <a:xfrm>
              <a:off x="2778084" y="3161912"/>
              <a:ext cx="1082909" cy="1080092"/>
              <a:chOff x="2338186" y="3161912"/>
              <a:chExt cx="1082909" cy="1080092"/>
            </a:xfrm>
          </p:grpSpPr>
          <p:grpSp>
            <p:nvGrpSpPr>
              <p:cNvPr id="73" name="Group 72"/>
              <p:cNvGrpSpPr/>
              <p:nvPr/>
            </p:nvGrpSpPr>
            <p:grpSpPr>
              <a:xfrm>
                <a:off x="2543247" y="3287425"/>
                <a:ext cx="476081" cy="797622"/>
                <a:chOff x="3150973" y="3161912"/>
                <a:chExt cx="636299" cy="1066051"/>
              </a:xfrm>
            </p:grpSpPr>
            <p:pic>
              <p:nvPicPr>
                <p:cNvPr id="75" name="Picture 74" descr="Free vector graphic: Vial, Tube, Fluid, Laboratory - Free ..."/>
                <p:cNvPicPr>
                  <a:picLocks noChangeAspect="1"/>
                </p:cNvPicPr>
                <p:nvPr/>
              </p:nvPicPr>
              <p:blipFill>
                <a:blip r:embed="rId3"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6" name="Picture 75" descr="DNA PNG"/>
                <p:cNvPicPr>
                  <a:picLocks noChangeAspect="1"/>
                </p:cNvPicPr>
                <p:nvPr/>
              </p:nvPicPr>
              <p:blipFill>
                <a:blip r:embed="rId4"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4" name="Rounded Rectangle 73"/>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4069114" y="3154744"/>
              <a:ext cx="1082909" cy="1080092"/>
              <a:chOff x="3628969" y="3154744"/>
              <a:chExt cx="1082909" cy="1080092"/>
            </a:xfrm>
          </p:grpSpPr>
          <p:pic>
            <p:nvPicPr>
              <p:cNvPr id="71" name="Picture 70"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72" name="Rounded Rectangle 71"/>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6651174" y="3161912"/>
              <a:ext cx="1166864" cy="1080092"/>
              <a:chOff x="6162429" y="3161912"/>
              <a:chExt cx="1166864" cy="1080092"/>
            </a:xfrm>
          </p:grpSpPr>
          <p:pic>
            <p:nvPicPr>
              <p:cNvPr id="69" name="Picture 2" descr="Sequencing and Microarray Systems"/>
              <p:cNvPicPr>
                <a:picLocks noChangeAspect="1" noChangeArrowheads="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0" name="Rounded Rectangle 69"/>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p:cNvGrpSpPr/>
            <p:nvPr/>
          </p:nvGrpSpPr>
          <p:grpSpPr>
            <a:xfrm>
              <a:off x="8026159" y="3154744"/>
              <a:ext cx="1082909" cy="1080092"/>
              <a:chOff x="7547336" y="3154744"/>
              <a:chExt cx="1082909" cy="1080092"/>
            </a:xfrm>
          </p:grpSpPr>
          <p:pic>
            <p:nvPicPr>
              <p:cNvPr id="67" name="Picture 66" descr="Checklist PNG Transparent Images | PNG All"/>
              <p:cNvPicPr>
                <a:picLocks noChangeAspect="1"/>
              </p:cNvPicPr>
              <p:nvPr/>
            </p:nvPicPr>
            <p:blipFill>
              <a:blip r:embed="rId5"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8" name="Rounded Rectangle 67"/>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p:cNvGrpSpPr/>
            <p:nvPr/>
          </p:nvGrpSpPr>
          <p:grpSpPr>
            <a:xfrm>
              <a:off x="9317187" y="3146189"/>
              <a:ext cx="1082909" cy="1080092"/>
              <a:chOff x="8883078" y="3146189"/>
              <a:chExt cx="1082909" cy="1080092"/>
            </a:xfrm>
          </p:grpSpPr>
          <p:sp>
            <p:nvSpPr>
              <p:cNvPr id="58" name="Rounded Rectangle 57"/>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9" name="Group 58"/>
              <p:cNvGrpSpPr/>
              <p:nvPr/>
            </p:nvGrpSpPr>
            <p:grpSpPr>
              <a:xfrm>
                <a:off x="8954143" y="3444183"/>
                <a:ext cx="999747" cy="592355"/>
                <a:chOff x="8309875" y="3458797"/>
                <a:chExt cx="2803581" cy="1661138"/>
              </a:xfrm>
            </p:grpSpPr>
            <p:pic>
              <p:nvPicPr>
                <p:cNvPr id="60" name="Picture 59" descr="File:Research.svg - Wikipedia"/>
                <p:cNvPicPr>
                  <a:picLocks noChangeAspect="1"/>
                </p:cNvPicPr>
                <p:nvPr/>
              </p:nvPicPr>
              <p:blipFill>
                <a:blip r:embed="rId8"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61" name="TextBox 60"/>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NA PNG"/>
                <p:cNvPicPr>
                  <a:picLocks noChangeAspect="1"/>
                </p:cNvPicPr>
                <p:nvPr/>
              </p:nvPicPr>
              <p:blipFill>
                <a:blip r:embed="rId9"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63" name="Group 62"/>
                <p:cNvGrpSpPr/>
                <p:nvPr/>
              </p:nvGrpSpPr>
              <p:grpSpPr>
                <a:xfrm>
                  <a:off x="9652785" y="3458797"/>
                  <a:ext cx="1460671" cy="1390226"/>
                  <a:chOff x="10122180" y="3425072"/>
                  <a:chExt cx="1554912" cy="1479919"/>
                </a:xfrm>
              </p:grpSpPr>
              <p:pic>
                <p:nvPicPr>
                  <p:cNvPr id="64" name="Picture 63" descr="File:Document icon (the Noun Project 34849).svg ..."/>
                  <p:cNvPicPr>
                    <a:picLocks noChangeAspect="1"/>
                  </p:cNvPicPr>
                  <p:nvPr/>
                </p:nvPicPr>
                <p:blipFill>
                  <a:blip r:embed="rId10"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5" name="TextBox 64"/>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6" name="Picture 65" descr="data structures - What's the difference between a binary ..."/>
                  <p:cNvPicPr>
                    <a:picLocks noChangeAspect="1"/>
                  </p:cNvPicPr>
                  <p:nvPr/>
                </p:nvPicPr>
                <p:blipFill>
                  <a:blip r:embed="rId11"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2" name="Group 31"/>
            <p:cNvGrpSpPr/>
            <p:nvPr/>
          </p:nvGrpSpPr>
          <p:grpSpPr>
            <a:xfrm>
              <a:off x="5360144" y="3159399"/>
              <a:ext cx="1082909" cy="1080092"/>
              <a:chOff x="4913455" y="3159399"/>
              <a:chExt cx="1082909" cy="1080092"/>
            </a:xfrm>
          </p:grpSpPr>
          <p:cxnSp>
            <p:nvCxnSpPr>
              <p:cNvPr id="33" name="Straight Connector 32"/>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Elbow Connector 50"/>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591327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da-DK" sz="4400" b="1" dirty="0">
                <a:solidFill>
                  <a:schemeClr val="bg1"/>
                </a:solidFill>
                <a:latin typeface="Arial" panose="020B0604020202020204" pitchFamily="34" charset="0"/>
                <a:cs typeface="Arial" panose="020B0604020202020204" pitchFamily="34" charset="0"/>
              </a:rPr>
              <a:t>Q&amp;A</a:t>
            </a:r>
            <a:endParaRPr lang="en-GB" sz="4400" b="1" dirty="0">
              <a:solidFill>
                <a:schemeClr val="bg1"/>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Tree>
    <p:extLst>
      <p:ext uri="{BB962C8B-B14F-4D97-AF65-F5344CB8AC3E}">
        <p14:creationId xmlns:p14="http://schemas.microsoft.com/office/powerpoint/2010/main" val="2136901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76" y="1930358"/>
            <a:ext cx="444711" cy="444711"/>
          </a:xfrm>
          <a:prstGeom prst="rect">
            <a:avLst/>
          </a:prstGeom>
        </p:spPr>
      </p:pic>
      <p:sp>
        <p:nvSpPr>
          <p:cNvPr id="9" name="TextBox 8"/>
          <p:cNvSpPr txBox="1"/>
          <p:nvPr/>
        </p:nvSpPr>
        <p:spPr>
          <a:xfrm>
            <a:off x="164680" y="1762432"/>
            <a:ext cx="4055593" cy="861774"/>
          </a:xfrm>
          <a:prstGeom prst="rect">
            <a:avLst/>
          </a:prstGeom>
          <a:noFill/>
        </p:spPr>
        <p:txBody>
          <a:bodyPr wrap="square" rtlCol="0">
            <a:spAutoFit/>
          </a:bodyPr>
          <a:lstStyle/>
          <a:p>
            <a:r>
              <a:rPr lang="en-GB" sz="3200" b="1" dirty="0">
                <a:solidFill>
                  <a:schemeClr val="accent4"/>
                </a:solidFill>
              </a:rPr>
              <a:t>Agenda </a:t>
            </a:r>
            <a:br>
              <a:rPr lang="en-GB" sz="3200" b="1" dirty="0">
                <a:solidFill>
                  <a:schemeClr val="accent4"/>
                </a:solidFill>
              </a:rPr>
            </a:br>
            <a:r>
              <a:rPr lang="en-GB" b="1" dirty="0">
                <a:solidFill>
                  <a:schemeClr val="accent4"/>
                </a:solidFill>
              </a:rPr>
              <a:t>Monday 29</a:t>
            </a:r>
            <a:r>
              <a:rPr lang="en-GB" b="1" baseline="30000" dirty="0">
                <a:solidFill>
                  <a:schemeClr val="accent4"/>
                </a:solidFill>
              </a:rPr>
              <a:t>th</a:t>
            </a:r>
            <a:r>
              <a:rPr lang="en-GB" b="1" dirty="0">
                <a:solidFill>
                  <a:schemeClr val="accent4"/>
                </a:solidFill>
              </a:rPr>
              <a:t> March  09:00 – 11:15</a:t>
            </a:r>
          </a:p>
        </p:txBody>
      </p:sp>
      <p:pic>
        <p:nvPicPr>
          <p:cNvPr id="12"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220273" y="4395671"/>
            <a:ext cx="444711" cy="444711"/>
          </a:xfrm>
          <a:prstGeom prst="rect">
            <a:avLst/>
          </a:prstGeom>
        </p:spPr>
      </p:pic>
      <p:pic>
        <p:nvPicPr>
          <p:cNvPr id="7" name="Picture 6" descr="Economía y empleo verde | EQUO"/>
          <p:cNvPicPr>
            <a:picLocks noChangeAspect="1"/>
          </p:cNvPicPr>
          <p:nvPr/>
        </p:nvPicPr>
        <p:blipFill>
          <a:blip r:embed="rId3" cstate="hq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4220273" y="2893167"/>
            <a:ext cx="435252" cy="43525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785157493"/>
              </p:ext>
            </p:extLst>
          </p:nvPr>
        </p:nvGraphicFramePr>
        <p:xfrm>
          <a:off x="4796825" y="1069179"/>
          <a:ext cx="7044193" cy="5026820"/>
        </p:xfrm>
        <a:graphic>
          <a:graphicData uri="http://schemas.openxmlformats.org/drawingml/2006/table">
            <a:tbl>
              <a:tblPr firstRow="1" firstCol="1" bandRow="1">
                <a:tableStyleId>{5C22544A-7EE6-4342-B048-85BDC9FD1C3A}</a:tableStyleId>
              </a:tblPr>
              <a:tblGrid>
                <a:gridCol w="1635185">
                  <a:extLst>
                    <a:ext uri="{9D8B030D-6E8A-4147-A177-3AD203B41FA5}">
                      <a16:colId xmlns:a16="http://schemas.microsoft.com/office/drawing/2014/main" val="73145752"/>
                    </a:ext>
                  </a:extLst>
                </a:gridCol>
                <a:gridCol w="3439015">
                  <a:extLst>
                    <a:ext uri="{9D8B030D-6E8A-4147-A177-3AD203B41FA5}">
                      <a16:colId xmlns:a16="http://schemas.microsoft.com/office/drawing/2014/main" val="1254916559"/>
                    </a:ext>
                  </a:extLst>
                </a:gridCol>
                <a:gridCol w="1969993">
                  <a:extLst>
                    <a:ext uri="{9D8B030D-6E8A-4147-A177-3AD203B41FA5}">
                      <a16:colId xmlns:a16="http://schemas.microsoft.com/office/drawing/2014/main" val="1385628644"/>
                    </a:ext>
                  </a:extLst>
                </a:gridCol>
              </a:tblGrid>
              <a:tr h="573598">
                <a:tc gridSpan="3">
                  <a:txBody>
                    <a:bodyPr/>
                    <a:lstStyle/>
                    <a:p>
                      <a:pPr>
                        <a:spcAft>
                          <a:spcPts val="0"/>
                        </a:spcAft>
                      </a:pPr>
                      <a:r>
                        <a:rPr lang="en-US" sz="1800" dirty="0">
                          <a:effectLst/>
                        </a:rPr>
                        <a:t>Day 4: Monday – 29 March – Data sharing</a:t>
                      </a:r>
                      <a:endParaRPr lang="en-GB" sz="1600" dirty="0">
                        <a:effectLst/>
                      </a:endParaRPr>
                    </a:p>
                    <a:p>
                      <a:pPr>
                        <a:spcAft>
                          <a:spcPts val="0"/>
                        </a:spcAft>
                      </a:pPr>
                      <a:r>
                        <a:rPr lang="en-US" sz="1600" dirty="0">
                          <a:effectLst/>
                        </a:rPr>
                        <a:t>Link to Teams/Zoom/Platform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31143340"/>
                  </a:ext>
                </a:extLst>
              </a:tr>
              <a:tr h="493528">
                <a:tc>
                  <a:txBody>
                    <a:bodyPr/>
                    <a:lstStyle/>
                    <a:p>
                      <a:pPr>
                        <a:spcAft>
                          <a:spcPts val="0"/>
                        </a:spcAft>
                      </a:pPr>
                      <a:r>
                        <a:rPr lang="en-US" sz="1200">
                          <a:effectLst/>
                        </a:rPr>
                        <a:t>08.45 – 09.00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Joining the call </a:t>
                      </a:r>
                      <a:r>
                        <a:rPr lang="en-US" sz="1200" dirty="0">
                          <a:effectLst/>
                        </a:rPr>
                        <a:t>– Assistance will be provided at this time to help participants join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3175505958"/>
                  </a:ext>
                </a:extLst>
              </a:tr>
              <a:tr h="345844">
                <a:tc>
                  <a:txBody>
                    <a:bodyPr/>
                    <a:lstStyle/>
                    <a:p>
                      <a:pPr>
                        <a:spcAft>
                          <a:spcPts val="0"/>
                        </a:spcAft>
                      </a:pPr>
                      <a:r>
                        <a:rPr lang="en-US" sz="1200">
                          <a:effectLst/>
                        </a:rPr>
                        <a:t>09.00 – 09.15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Welcome and Introduction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2182295234"/>
                  </a:ext>
                </a:extLst>
              </a:tr>
              <a:tr h="1012232">
                <a:tc>
                  <a:txBody>
                    <a:bodyPr/>
                    <a:lstStyle/>
                    <a:p>
                      <a:pPr>
                        <a:spcAft>
                          <a:spcPts val="0"/>
                        </a:spcAft>
                      </a:pPr>
                      <a:r>
                        <a:rPr lang="en-US" sz="1200">
                          <a:effectLst/>
                        </a:rPr>
                        <a:t>09.15 – 10.15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dirty="0">
                          <a:effectLst/>
                        </a:rPr>
                        <a:t>[11] </a:t>
                      </a:r>
                      <a:r>
                        <a:rPr lang="en-US" sz="1200" b="1" dirty="0">
                          <a:effectLst/>
                        </a:rPr>
                        <a:t>Data sharing practices and repositories: </a:t>
                      </a:r>
                      <a:r>
                        <a:rPr lang="en-US" sz="1200" dirty="0">
                          <a:effectLst/>
                        </a:rPr>
                        <a:t>Introducing how and where to make raw sequencing data and assembled genomes publicly available. </a:t>
                      </a:r>
                      <a:r>
                        <a:rPr lang="en-US" sz="1200" dirty="0" err="1">
                          <a:effectLst/>
                        </a:rPr>
                        <a:t>GenBank</a:t>
                      </a:r>
                      <a:r>
                        <a:rPr lang="en-US" sz="1200" dirty="0">
                          <a:effectLst/>
                        </a:rPr>
                        <a:t> (NCBI, ENA, </a:t>
                      </a:r>
                      <a:r>
                        <a:rPr lang="en-US" sz="1200" dirty="0" err="1">
                          <a:effectLst/>
                        </a:rPr>
                        <a:t>Enterobase</a:t>
                      </a:r>
                      <a:r>
                        <a:rPr lang="en-US" sz="1200" dirty="0">
                          <a:effectLst/>
                        </a:rPr>
                        <a:t> etc.) (Pre-recorded Lecture).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rPr>
                        <a:t>Tolbert Sonda/Marco van Zwetselaar (KCRI, Tanzania)</a:t>
                      </a:r>
                      <a:endParaRPr lang="en-GB" sz="1600">
                        <a:effectLst/>
                      </a:endParaRPr>
                    </a:p>
                    <a:p>
                      <a:pPr>
                        <a:spcAft>
                          <a:spcPts val="0"/>
                        </a:spcAft>
                      </a:pPr>
                      <a:r>
                        <a:rPr lang="en-US" sz="1200">
                          <a:effectLst/>
                        </a:rPr>
                        <a:t>&amp;</a:t>
                      </a:r>
                      <a:endParaRPr lang="en-GB" sz="1600">
                        <a:effectLst/>
                      </a:endParaRPr>
                    </a:p>
                    <a:p>
                      <a:pPr>
                        <a:spcAft>
                          <a:spcPts val="0"/>
                        </a:spcAft>
                      </a:pPr>
                      <a:r>
                        <a:rPr lang="en-GB" sz="1200">
                          <a:effectLst/>
                        </a:rPr>
                        <a:t>Ayorinde Afolayan</a:t>
                      </a:r>
                      <a:r>
                        <a:rPr lang="en-US" sz="1200">
                          <a:effectLst/>
                        </a:rPr>
                        <a:t> (UI, Nigeria)</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984967178"/>
                  </a:ext>
                </a:extLst>
              </a:tr>
              <a:tr h="343352">
                <a:tc>
                  <a:txBody>
                    <a:bodyPr/>
                    <a:lstStyle/>
                    <a:p>
                      <a:pPr>
                        <a:spcAft>
                          <a:spcPts val="0"/>
                        </a:spcAft>
                      </a:pPr>
                      <a:r>
                        <a:rPr lang="en-US" sz="1200" dirty="0">
                          <a:solidFill>
                            <a:schemeClr val="bg1"/>
                          </a:solidFill>
                          <a:effectLst/>
                        </a:rPr>
                        <a:t>10.15 – 10.30</a:t>
                      </a:r>
                      <a:endPar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solidFill>
                      <a:schemeClr val="accent4"/>
                    </a:solidFill>
                  </a:tcPr>
                </a:tc>
                <a:tc>
                  <a:txBody>
                    <a:bodyPr/>
                    <a:lstStyle/>
                    <a:p>
                      <a:pPr>
                        <a:spcAft>
                          <a:spcPts val="0"/>
                        </a:spcAft>
                      </a:pPr>
                      <a:r>
                        <a:rPr lang="en-US" sz="1800" b="1" dirty="0">
                          <a:solidFill>
                            <a:schemeClr val="bg1"/>
                          </a:solidFill>
                          <a:effectLst/>
                        </a:rPr>
                        <a:t>BREAK</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solidFill>
                      <a:schemeClr val="accent4"/>
                    </a:solidFill>
                  </a:tcPr>
                </a:tc>
                <a:tc>
                  <a:txBody>
                    <a:bodyPr/>
                    <a:lstStyle/>
                    <a:p>
                      <a:pPr>
                        <a:spcAft>
                          <a:spcPts val="0"/>
                        </a:spcAft>
                      </a:pPr>
                      <a:r>
                        <a:rPr lang="en-US" sz="1200" dirty="0">
                          <a:solidFill>
                            <a:schemeClr val="bg1"/>
                          </a:solidFill>
                          <a:effectLst/>
                        </a:rPr>
                        <a:t> </a:t>
                      </a:r>
                      <a:endPar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solidFill>
                      <a:schemeClr val="accent4"/>
                    </a:solidFill>
                  </a:tcPr>
                </a:tc>
                <a:extLst>
                  <a:ext uri="{0D108BD9-81ED-4DB2-BD59-A6C34878D82A}">
                    <a16:rowId xmlns:a16="http://schemas.microsoft.com/office/drawing/2014/main" val="4288737975"/>
                  </a:ext>
                </a:extLst>
              </a:tr>
              <a:tr h="1645094">
                <a:tc>
                  <a:txBody>
                    <a:bodyPr/>
                    <a:lstStyle/>
                    <a:p>
                      <a:pPr>
                        <a:spcAft>
                          <a:spcPts val="0"/>
                        </a:spcAft>
                      </a:pPr>
                      <a:r>
                        <a:rPr lang="en-US" sz="1200">
                          <a:effectLst/>
                        </a:rPr>
                        <a:t>10.30 – 11.00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Going through results from all exercises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marL="342900" lvl="0" indent="-342900">
                        <a:spcAft>
                          <a:spcPts val="0"/>
                        </a:spcAft>
                        <a:buFont typeface="Symbol" panose="05050102010706020507" pitchFamily="18" charset="2"/>
                        <a:buChar char=""/>
                      </a:pPr>
                      <a:r>
                        <a:rPr lang="en-GB" sz="1200">
                          <a:effectLst/>
                        </a:rPr>
                        <a:t>Shannon Williams (NICD, South Africa)</a:t>
                      </a:r>
                      <a:endParaRPr lang="en-GB" sz="1600">
                        <a:effectLst/>
                      </a:endParaRPr>
                    </a:p>
                    <a:p>
                      <a:pPr marL="342900" lvl="0" indent="-342900">
                        <a:spcAft>
                          <a:spcPts val="0"/>
                        </a:spcAft>
                        <a:buFont typeface="Symbol" panose="05050102010706020507" pitchFamily="18" charset="2"/>
                        <a:buChar char=""/>
                      </a:pPr>
                      <a:r>
                        <a:rPr lang="en-GB" sz="1200">
                          <a:effectLst/>
                        </a:rPr>
                        <a:t>Beverly Egyir (NMIMR, Ghana)</a:t>
                      </a:r>
                      <a:endParaRPr lang="en-GB" sz="1600">
                        <a:effectLst/>
                      </a:endParaRPr>
                    </a:p>
                    <a:p>
                      <a:pPr marL="342900" lvl="0" indent="-342900">
                        <a:spcAft>
                          <a:spcPts val="0"/>
                        </a:spcAft>
                        <a:buFont typeface="Symbol" panose="05050102010706020507" pitchFamily="18" charset="2"/>
                        <a:buChar char=""/>
                      </a:pPr>
                      <a:r>
                        <a:rPr lang="en-GB" sz="1200">
                          <a:effectLst/>
                        </a:rPr>
                        <a:t>Pernille Nilsson (DTU, Denmark)</a:t>
                      </a:r>
                      <a:endParaRPr lang="en-GB" sz="1600">
                        <a:effectLst/>
                      </a:endParaRPr>
                    </a:p>
                    <a:p>
                      <a:pPr marL="342900" lvl="0" indent="-342900">
                        <a:spcAft>
                          <a:spcPts val="0"/>
                        </a:spcAft>
                        <a:buFont typeface="Symbol" panose="05050102010706020507" pitchFamily="18" charset="2"/>
                        <a:buChar char=""/>
                      </a:pPr>
                      <a:r>
                        <a:rPr lang="en-GB" sz="1200">
                          <a:effectLst/>
                        </a:rPr>
                        <a:t>Anthony Smith (NICD, South Africa)</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3543672169"/>
                  </a:ext>
                </a:extLst>
              </a:tr>
              <a:tr h="352698">
                <a:tc>
                  <a:txBody>
                    <a:bodyPr/>
                    <a:lstStyle/>
                    <a:p>
                      <a:pPr>
                        <a:spcAft>
                          <a:spcPts val="0"/>
                        </a:spcAft>
                      </a:pPr>
                      <a:r>
                        <a:rPr lang="en-US" sz="1200">
                          <a:effectLst/>
                        </a:rPr>
                        <a:t>11.00 – 11.30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Q&amp;A and Wrap-up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a:effectLst/>
                          <a:highlight>
                            <a:srgbClr val="FFFF00"/>
                          </a:highligh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143054933"/>
                  </a:ext>
                </a:extLst>
              </a:tr>
              <a:tr h="260474">
                <a:tc>
                  <a:txBody>
                    <a:bodyPr/>
                    <a:lstStyle/>
                    <a:p>
                      <a:pPr>
                        <a:spcAft>
                          <a:spcPts val="0"/>
                        </a:spcAft>
                      </a:pPr>
                      <a:r>
                        <a:rPr lang="en-US" sz="1200">
                          <a:effectLst/>
                        </a:rPr>
                        <a:t>11.30 – 11.45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b="1" dirty="0">
                          <a:effectLst/>
                        </a:rPr>
                        <a:t>Concluding remarks and close </a:t>
                      </a:r>
                      <a:r>
                        <a:rPr lang="en-US" sz="1200" dirty="0">
                          <a:effectLst/>
                        </a:rPr>
                        <a:t>(Live)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tc>
                  <a:txBody>
                    <a:bodyPr/>
                    <a:lstStyle/>
                    <a:p>
                      <a:pPr>
                        <a:spcAft>
                          <a:spcPts val="0"/>
                        </a:spcAft>
                      </a:pPr>
                      <a:r>
                        <a:rPr lang="en-US" sz="1200" dirty="0">
                          <a:effectLst/>
                          <a:highlight>
                            <a:srgbClr val="FFFF00"/>
                          </a:highligh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795" marR="60795" marT="0" marB="0" anchor="ctr"/>
                </a:tc>
                <a:extLst>
                  <a:ext uri="{0D108BD9-81ED-4DB2-BD59-A6C34878D82A}">
                    <a16:rowId xmlns:a16="http://schemas.microsoft.com/office/drawing/2014/main" val="281921693"/>
                  </a:ext>
                </a:extLst>
              </a:tr>
            </a:tbl>
          </a:graphicData>
        </a:graphic>
      </p:graphicFrame>
    </p:spTree>
    <p:extLst>
      <p:ext uri="{BB962C8B-B14F-4D97-AF65-F5344CB8AC3E}">
        <p14:creationId xmlns:p14="http://schemas.microsoft.com/office/powerpoint/2010/main" val="1834193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0"/>
          <p:cNvSpPr txBox="1">
            <a:spLocks/>
          </p:cNvSpPr>
          <p:nvPr/>
        </p:nvSpPr>
        <p:spPr>
          <a:xfrm>
            <a:off x="658800" y="1188000"/>
            <a:ext cx="10828800" cy="1040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accent4"/>
                </a:solidFill>
                <a:latin typeface="Arial" panose="020B0604020202020204" pitchFamily="34" charset="0"/>
                <a:ea typeface="+mj-ea"/>
                <a:cs typeface="Arial" panose="020B0604020202020204" pitchFamily="34" charset="0"/>
              </a:defRPr>
            </a:lvl1pPr>
          </a:lstStyle>
          <a:p>
            <a:r>
              <a:rPr lang="en-GB"/>
              <a:t>Contact us for more information</a:t>
            </a:r>
            <a:endParaRPr lang="en-GB" dirty="0"/>
          </a:p>
        </p:txBody>
      </p:sp>
      <p:sp>
        <p:nvSpPr>
          <p:cNvPr id="7" name="Content Placeholder 25"/>
          <p:cNvSpPr txBox="1">
            <a:spLocks/>
          </p:cNvSpPr>
          <p:nvPr/>
        </p:nvSpPr>
        <p:spPr>
          <a:xfrm>
            <a:off x="2412911" y="2090048"/>
            <a:ext cx="8302714" cy="3780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a-DK" dirty="0">
                <a:hlinkClick r:id="rId2"/>
              </a:rPr>
              <a:t>seqafrica@food.dtu.dk</a:t>
            </a:r>
            <a:endParaRPr lang="da-DK" dirty="0"/>
          </a:p>
          <a:p>
            <a:pPr marL="0" indent="0">
              <a:buFont typeface="Arial" panose="020B0604020202020204" pitchFamily="34" charset="0"/>
              <a:buNone/>
            </a:pPr>
            <a:r>
              <a:rPr lang="da-DK" dirty="0">
                <a:hlinkClick r:id="rId3"/>
              </a:rPr>
              <a:t>pnil@food.dtu.dk</a:t>
            </a:r>
            <a:r>
              <a:rPr lang="da-DK" dirty="0"/>
              <a:t> </a:t>
            </a:r>
          </a:p>
          <a:p>
            <a:pPr marL="0" indent="0">
              <a:buFont typeface="Arial" panose="020B0604020202020204" pitchFamily="34" charset="0"/>
              <a:buNone/>
            </a:pPr>
            <a:r>
              <a:rPr lang="da-DK" sz="1600" dirty="0"/>
              <a:t>(Pernille Nilsson, Project Manager)</a:t>
            </a:r>
          </a:p>
          <a:p>
            <a:pPr marL="0" indent="0">
              <a:buFont typeface="Arial" panose="020B0604020202020204" pitchFamily="34" charset="0"/>
              <a:buNone/>
            </a:pPr>
            <a:r>
              <a:rPr lang="da-DK" dirty="0">
                <a:hlinkClick r:id="rId4"/>
              </a:rPr>
              <a:t>rshe@food.dtu.dk</a:t>
            </a:r>
            <a:r>
              <a:rPr lang="da-DK" dirty="0"/>
              <a:t> </a:t>
            </a:r>
          </a:p>
          <a:p>
            <a:pPr marL="0" indent="0">
              <a:buFont typeface="Arial" panose="020B0604020202020204" pitchFamily="34" charset="0"/>
              <a:buNone/>
            </a:pPr>
            <a:r>
              <a:rPr lang="da-DK" sz="1600" dirty="0"/>
              <a:t>(Rene S. Hendriksen, Technical </a:t>
            </a:r>
            <a:r>
              <a:rPr lang="da-DK" sz="1600" dirty="0" err="1"/>
              <a:t>Lead</a:t>
            </a:r>
            <a:r>
              <a:rPr lang="da-DK" sz="1600" dirty="0"/>
              <a:t>)</a:t>
            </a:r>
          </a:p>
          <a:p>
            <a:pPr marL="0" indent="0">
              <a:buNone/>
            </a:pPr>
            <a:endParaRPr lang="da-DK" sz="1600" dirty="0">
              <a:hlinkClick r:id="rId5"/>
            </a:endParaRPr>
          </a:p>
          <a:p>
            <a:pPr marL="0" indent="0">
              <a:buNone/>
            </a:pPr>
            <a:r>
              <a:rPr lang="da-DK" dirty="0">
                <a:solidFill>
                  <a:schemeClr val="accent4"/>
                </a:solidFill>
                <a:hlinkClick r:id="rId5"/>
              </a:rPr>
              <a:t>antimicrobialresistance.dk/seqafrica.aspx</a:t>
            </a:r>
            <a:endParaRPr lang="da-DK" dirty="0">
              <a:solidFill>
                <a:schemeClr val="accent4"/>
              </a:solidFill>
            </a:endParaRPr>
          </a:p>
          <a:p>
            <a:pPr marL="0" indent="0">
              <a:buFont typeface="Arial" panose="020B0604020202020204" pitchFamily="34" charset="0"/>
              <a:buNone/>
            </a:pPr>
            <a:r>
              <a:rPr lang="da-DK" dirty="0"/>
              <a:t>	</a:t>
            </a:r>
          </a:p>
          <a:p>
            <a:pPr marL="0" indent="0">
              <a:buFont typeface="Arial" panose="020B0604020202020204" pitchFamily="34" charset="0"/>
              <a:buNone/>
            </a:pPr>
            <a:endParaRPr lang="da-DK" sz="2000" dirty="0"/>
          </a:p>
          <a:p>
            <a:pPr marL="0" indent="0">
              <a:buFont typeface="Arial" panose="020B0604020202020204" pitchFamily="34" charset="0"/>
              <a:buNone/>
            </a:pPr>
            <a:endParaRPr lang="en-US" dirty="0"/>
          </a:p>
        </p:txBody>
      </p:sp>
      <p:grpSp>
        <p:nvGrpSpPr>
          <p:cNvPr id="9" name="Group 8"/>
          <p:cNvGrpSpPr/>
          <p:nvPr/>
        </p:nvGrpSpPr>
        <p:grpSpPr>
          <a:xfrm>
            <a:off x="1825802" y="5282939"/>
            <a:ext cx="2653859" cy="587109"/>
            <a:chOff x="9458615" y="7684390"/>
            <a:chExt cx="2653859" cy="587109"/>
          </a:xfrm>
        </p:grpSpPr>
        <p:pic>
          <p:nvPicPr>
            <p:cNvPr id="10" name="Picture 9" descr="Twitter | San Diego Writers/Editors Guild"/>
            <p:cNvPicPr>
              <a:picLocks noChangeAspect="1"/>
            </p:cNvPicPr>
            <p:nvPr/>
          </p:nvPicPr>
          <p:blipFill>
            <a:blip r:embed="rId6" cstate="hqprint">
              <a:biLevel thresh="75000"/>
              <a:extLst>
                <a:ext uri="{28A0092B-C50C-407E-A947-70E740481C1C}">
                  <a14:useLocalDpi xmlns:a14="http://schemas.microsoft.com/office/drawing/2010/main" val="0"/>
                </a:ext>
              </a:extLst>
            </a:blip>
            <a:stretch>
              <a:fillRect/>
            </a:stretch>
          </p:blipFill>
          <p:spPr>
            <a:xfrm>
              <a:off x="9458615" y="7684390"/>
              <a:ext cx="587109" cy="587109"/>
            </a:xfrm>
            <a:prstGeom prst="rect">
              <a:avLst/>
            </a:prstGeom>
          </p:spPr>
        </p:pic>
        <p:sp>
          <p:nvSpPr>
            <p:cNvPr id="11" name="TextBox 10"/>
            <p:cNvSpPr txBox="1"/>
            <p:nvPr/>
          </p:nvSpPr>
          <p:spPr>
            <a:xfrm>
              <a:off x="9948813" y="7720989"/>
              <a:ext cx="2163661" cy="523220"/>
            </a:xfrm>
            <a:prstGeom prst="rect">
              <a:avLst/>
            </a:prstGeom>
            <a:noFill/>
          </p:spPr>
          <p:txBody>
            <a:bodyPr wrap="square" rtlCol="0">
              <a:spAutoFit/>
            </a:bodyPr>
            <a:lstStyle/>
            <a:p>
              <a:r>
                <a:rPr lang="da-DK" sz="2000" b="1" dirty="0">
                  <a:latin typeface="Arial" panose="020B0604020202020204" pitchFamily="34" charset="0"/>
                  <a:cs typeface="Arial" panose="020B0604020202020204" pitchFamily="34" charset="0"/>
                </a:rPr>
                <a:t> </a:t>
              </a:r>
              <a:r>
                <a:rPr lang="da-DK" sz="2800" dirty="0">
                  <a:solidFill>
                    <a:schemeClr val="accent4"/>
                  </a:solidFill>
                  <a:latin typeface="Arial" panose="020B0604020202020204" pitchFamily="34" charset="0"/>
                  <a:cs typeface="Arial" panose="020B0604020202020204" pitchFamily="34" charset="0"/>
                </a:rPr>
                <a:t>@</a:t>
              </a:r>
              <a:r>
                <a:rPr lang="da-DK" sz="2800" dirty="0" err="1">
                  <a:solidFill>
                    <a:schemeClr val="accent4"/>
                  </a:solidFill>
                  <a:latin typeface="Arial" panose="020B0604020202020204" pitchFamily="34" charset="0"/>
                  <a:cs typeface="Arial" panose="020B0604020202020204" pitchFamily="34" charset="0"/>
                </a:rPr>
                <a:t>AfricaSeq</a:t>
              </a:r>
              <a:endParaRPr lang="en-US" sz="2000" dirty="0">
                <a:solidFill>
                  <a:schemeClr val="accent4"/>
                </a:solidFill>
                <a:latin typeface="Arial" panose="020B0604020202020204" pitchFamily="34" charset="0"/>
                <a:cs typeface="Arial" panose="020B0604020202020204" pitchFamily="34" charset="0"/>
              </a:endParaRPr>
            </a:p>
          </p:txBody>
        </p:sp>
      </p:grpSp>
      <p:pic>
        <p:nvPicPr>
          <p:cNvPr id="2" name="Picture 1" descr="world wide web www png icon free - MTC TUTORIALS"/>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825802" y="4695524"/>
            <a:ext cx="490198" cy="490198"/>
          </a:xfrm>
          <a:prstGeom prst="rect">
            <a:avLst/>
          </a:prstGeom>
        </p:spPr>
      </p:pic>
      <p:pic>
        <p:nvPicPr>
          <p:cNvPr id="3" name="Picture 2"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027887"/>
            <a:ext cx="475910" cy="481737"/>
          </a:xfrm>
          <a:prstGeom prst="rect">
            <a:avLst/>
          </a:prstGeom>
        </p:spPr>
      </p:pic>
      <p:pic>
        <p:nvPicPr>
          <p:cNvPr id="15" name="Picture 14"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2523870"/>
            <a:ext cx="475910" cy="481737"/>
          </a:xfrm>
          <a:prstGeom prst="rect">
            <a:avLst/>
          </a:prstGeom>
        </p:spPr>
      </p:pic>
      <p:pic>
        <p:nvPicPr>
          <p:cNvPr id="16" name="Picture 15" descr="Envelope PNG HD Image | PNG All"/>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840090" y="3376748"/>
            <a:ext cx="475910" cy="481737"/>
          </a:xfrm>
          <a:prstGeom prst="rect">
            <a:avLst/>
          </a:prstGeom>
        </p:spPr>
      </p:pic>
    </p:spTree>
    <p:extLst>
      <p:ext uri="{BB962C8B-B14F-4D97-AF65-F5344CB8AC3E}">
        <p14:creationId xmlns:p14="http://schemas.microsoft.com/office/powerpoint/2010/main" val="161347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3638882" y="3392540"/>
            <a:ext cx="1422659" cy="800932"/>
          </a:xfrm>
          <a:prstGeom prst="rect">
            <a:avLst/>
          </a:prstGeom>
        </p:spPr>
      </p:pic>
      <p:pic>
        <p:nvPicPr>
          <p:cNvPr id="9" name="Picture Placeholder 6"/>
          <p:cNvPicPr>
            <a:picLocks noGrp="1" noChangeAspect="1"/>
          </p:cNvPicPr>
          <p:nvPr>
            <p:ph type="pic" sz="quarter" idx="10"/>
          </p:nvPr>
        </p:nvPicPr>
        <p:blipFill>
          <a:blip r:embed="rId3" cstate="hqprint">
            <a:extLst>
              <a:ext uri="{28A0092B-C50C-407E-A947-70E740481C1C}">
                <a14:useLocalDpi xmlns:a14="http://schemas.microsoft.com/office/drawing/2010/main" val="0"/>
              </a:ext>
            </a:extLst>
          </a:blip>
          <a:stretch>
            <a:fillRect/>
          </a:stretch>
        </p:blipFill>
        <p:spPr>
          <a:xfrm>
            <a:off x="3312359" y="4302693"/>
            <a:ext cx="1596121" cy="910288"/>
          </a:xfrm>
        </p:spPr>
      </p:pic>
      <p:pic>
        <p:nvPicPr>
          <p:cNvPr id="5" name="Picture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297846" y="4317802"/>
            <a:ext cx="576481" cy="84093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9411" y="2433000"/>
            <a:ext cx="2826133" cy="811464"/>
          </a:xfrm>
          <a:prstGeom prst="rect">
            <a:avLst/>
          </a:prstGeom>
        </p:spPr>
      </p:pic>
      <p:pic>
        <p:nvPicPr>
          <p:cNvPr id="12" name="Billed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7009" y="2157461"/>
            <a:ext cx="1024532" cy="1125858"/>
          </a:xfrm>
          <a:prstGeom prst="rect">
            <a:avLst/>
          </a:prstGeom>
        </p:spPr>
      </p:pic>
      <p:pic>
        <p:nvPicPr>
          <p:cNvPr id="13" name="Billede 5"/>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846583" y="3407930"/>
            <a:ext cx="2356625" cy="785542"/>
          </a:xfrm>
          <a:prstGeom prst="rect">
            <a:avLst/>
          </a:prstGeom>
        </p:spPr>
      </p:pic>
    </p:spTree>
    <p:extLst>
      <p:ext uri="{BB962C8B-B14F-4D97-AF65-F5344CB8AC3E}">
        <p14:creationId xmlns:p14="http://schemas.microsoft.com/office/powerpoint/2010/main" val="38660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77FE2C-9E24-49C4-9DFD-C519953FD9CF}"/>
              </a:ext>
            </a:extLst>
          </p:cNvPr>
          <p:cNvSpPr txBox="1"/>
          <p:nvPr/>
        </p:nvSpPr>
        <p:spPr>
          <a:xfrm>
            <a:off x="3535601" y="383816"/>
            <a:ext cx="5120798" cy="461665"/>
          </a:xfrm>
          <a:prstGeom prst="rect">
            <a:avLst/>
          </a:prstGeom>
          <a:noFill/>
        </p:spPr>
        <p:txBody>
          <a:bodyPr wrap="square" rtlCol="0">
            <a:spAutoFit/>
          </a:bodyPr>
          <a:lstStyle/>
          <a:p>
            <a:pPr algn="ctr"/>
            <a:r>
              <a:rPr lang="en-GB" sz="2400" b="1" dirty="0">
                <a:solidFill>
                  <a:srgbClr val="28BEBE"/>
                </a:solidFill>
                <a:latin typeface="Arial" panose="020B0604020202020204" pitchFamily="34" charset="0"/>
                <a:cs typeface="Arial" panose="020B0604020202020204" pitchFamily="34" charset="0"/>
              </a:rPr>
              <a:t>Virtual Housekeeping</a:t>
            </a:r>
          </a:p>
        </p:txBody>
      </p:sp>
      <p:sp>
        <p:nvSpPr>
          <p:cNvPr id="24" name="Content Placeholder 2">
            <a:extLst>
              <a:ext uri="{FF2B5EF4-FFF2-40B4-BE49-F238E27FC236}">
                <a16:creationId xmlns:a16="http://schemas.microsoft.com/office/drawing/2014/main" id="{AFB12951-3266-41E5-9E2D-445B9DF70872}"/>
              </a:ext>
            </a:extLst>
          </p:cNvPr>
          <p:cNvSpPr txBox="1">
            <a:spLocks/>
          </p:cNvSpPr>
          <p:nvPr/>
        </p:nvSpPr>
        <p:spPr>
          <a:xfrm>
            <a:off x="2580707" y="1269512"/>
            <a:ext cx="7773406" cy="5194169"/>
          </a:xfrm>
          <a:prstGeom prst="rect">
            <a:avLst/>
          </a:prstGeom>
        </p:spPr>
        <p:txBody>
          <a:bodyPr>
            <a:normAutofit fontScale="55000" lnSpcReduction="20000"/>
          </a:bodyPr>
          <a:lstStyle>
            <a:lvl1pPr marL="0" indent="0" algn="l" defTabSz="914171" rtl="0" eaLnBrk="1" latinLnBrk="0" hangingPunct="1">
              <a:lnSpc>
                <a:spcPct val="90000"/>
              </a:lnSpc>
              <a:spcBef>
                <a:spcPts val="0"/>
              </a:spcBef>
              <a:spcAft>
                <a:spcPts val="1600"/>
              </a:spcAft>
              <a:buClr>
                <a:schemeClr val="accent1"/>
              </a:buClr>
              <a:buFont typeface="Arial" panose="020B0604020202020204" pitchFamily="34" charset="0"/>
              <a:buChar char="​"/>
              <a:defRPr sz="2000" kern="1200">
                <a:solidFill>
                  <a:schemeClr val="accent2"/>
                </a:solidFill>
                <a:latin typeface="+mn-lt"/>
                <a:ea typeface="+mn-ea"/>
                <a:cs typeface="+mn-cs"/>
              </a:defRPr>
            </a:lvl1pPr>
            <a:lvl2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23994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3pPr>
            <a:lvl4pPr marL="479880"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4pPr>
            <a:lvl5pPr marL="719487" indent="-239940" algn="l" defTabSz="914171" rtl="0" eaLnBrk="1" latinLnBrk="0" hangingPunct="1">
              <a:lnSpc>
                <a:spcPct val="90000"/>
              </a:lnSpc>
              <a:spcBef>
                <a:spcPts val="0"/>
              </a:spcBef>
              <a:spcAft>
                <a:spcPts val="800"/>
              </a:spcAft>
              <a:buClr>
                <a:schemeClr val="accent2"/>
              </a:buClr>
              <a:buFont typeface="Arial" panose="020B0604020202020204" pitchFamily="34" charset="0"/>
              <a:buChar char="−"/>
              <a:defRPr sz="1600" kern="1200">
                <a:solidFill>
                  <a:schemeClr val="tx1"/>
                </a:solidFill>
                <a:latin typeface="+mn-lt"/>
                <a:ea typeface="+mn-ea"/>
                <a:cs typeface="+mn-cs"/>
              </a:defRPr>
            </a:lvl5pPr>
            <a:lvl6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5300" kern="1200" cap="all" baseline="0">
                <a:solidFill>
                  <a:schemeClr val="tx1"/>
                </a:solidFill>
                <a:latin typeface="+mn-lt"/>
                <a:ea typeface="+mn-ea"/>
                <a:cs typeface="+mn-cs"/>
              </a:defRPr>
            </a:lvl6pPr>
            <a:lvl7pPr marL="0" indent="0" algn="l" defTabSz="914171" rtl="0" eaLnBrk="1" latinLnBrk="0" hangingPunct="1">
              <a:lnSpc>
                <a:spcPct val="90000"/>
              </a:lnSpc>
              <a:spcBef>
                <a:spcPts val="0"/>
              </a:spcBef>
              <a:spcAft>
                <a:spcPts val="800"/>
              </a:spcAft>
              <a:buClr>
                <a:schemeClr val="accent1"/>
              </a:buClr>
              <a:buFont typeface="Arial" panose="020B0604020202020204" pitchFamily="34" charset="0"/>
              <a:buChar char="​"/>
              <a:defRPr sz="3000" kern="1200">
                <a:solidFill>
                  <a:schemeClr val="tx1"/>
                </a:solidFill>
                <a:latin typeface="+mn-lt"/>
                <a:ea typeface="+mn-ea"/>
                <a:cs typeface="+mn-cs"/>
              </a:defRPr>
            </a:lvl7pPr>
            <a:lvl8pPr marL="241240" indent="-241240" algn="l" defTabSz="914171" rtl="0" eaLnBrk="1" latinLnBrk="0" hangingPunct="1">
              <a:lnSpc>
                <a:spcPct val="90000"/>
              </a:lnSpc>
              <a:spcBef>
                <a:spcPts val="0"/>
              </a:spcBef>
              <a:spcAft>
                <a:spcPts val="800"/>
              </a:spcAft>
              <a:buClr>
                <a:schemeClr val="tx1"/>
              </a:buClr>
              <a:buFont typeface="+mj-lt"/>
              <a:buAutoNum type="arabicParenR"/>
              <a:defRPr sz="1100" kern="1200">
                <a:solidFill>
                  <a:schemeClr val="tx1"/>
                </a:solidFill>
                <a:latin typeface="+mn-lt"/>
                <a:ea typeface="+mn-ea"/>
                <a:cs typeface="+mn-cs"/>
              </a:defRPr>
            </a:lvl8pPr>
            <a:lvl9pPr marL="241240" indent="-241240" algn="l" defTabSz="914171" rtl="0" eaLnBrk="1" latinLnBrk="0" hangingPunct="1">
              <a:lnSpc>
                <a:spcPct val="90000"/>
              </a:lnSpc>
              <a:spcBef>
                <a:spcPts val="0"/>
              </a:spcBef>
              <a:spcAft>
                <a:spcPts val="800"/>
              </a:spcAft>
              <a:buClr>
                <a:schemeClr val="tx1"/>
              </a:buClr>
              <a:buFont typeface="+mj-lt"/>
              <a:buAutoNum type="alphaUcPeriod"/>
              <a:defRPr sz="1100" kern="1200">
                <a:solidFill>
                  <a:schemeClr val="tx1"/>
                </a:solidFill>
                <a:latin typeface="+mn-lt"/>
                <a:ea typeface="+mn-ea"/>
                <a:cs typeface="+mn-cs"/>
              </a:defRPr>
            </a:lvl9pPr>
          </a:lstStyle>
          <a:p>
            <a:pPr>
              <a:lnSpc>
                <a:spcPct val="170000"/>
              </a:lnSpc>
            </a:pPr>
            <a:r>
              <a:rPr lang="en-GB" sz="3600" dirty="0">
                <a:solidFill>
                  <a:schemeClr val="tx1"/>
                </a:solidFill>
                <a:latin typeface="Segoe UI" panose="020B0502040204020203" pitchFamily="34" charset="0"/>
                <a:cs typeface="Segoe UI" panose="020B0502040204020203" pitchFamily="34" charset="0"/>
              </a:rPr>
              <a:t>Please </a:t>
            </a:r>
            <a:r>
              <a:rPr lang="en-GB" sz="3600" b="1" dirty="0">
                <a:solidFill>
                  <a:schemeClr val="tx1"/>
                </a:solidFill>
                <a:latin typeface="Segoe UI" panose="020B0502040204020203" pitchFamily="34" charset="0"/>
                <a:cs typeface="Segoe UI" panose="020B0502040204020203" pitchFamily="34" charset="0"/>
              </a:rPr>
              <a:t>turn off your cameras and microphones </a:t>
            </a:r>
            <a:r>
              <a:rPr lang="en-GB" sz="3600" dirty="0">
                <a:solidFill>
                  <a:schemeClr val="tx1"/>
                </a:solidFill>
                <a:latin typeface="Segoe UI" panose="020B0502040204020203" pitchFamily="34" charset="0"/>
                <a:cs typeface="Segoe UI" panose="020B0502040204020203" pitchFamily="34" charset="0"/>
              </a:rPr>
              <a:t>– this will help with bandwidth and maximise audibility.</a:t>
            </a:r>
          </a:p>
          <a:p>
            <a:pPr>
              <a:lnSpc>
                <a:spcPct val="170000"/>
              </a:lnSpc>
            </a:pPr>
            <a:r>
              <a:rPr lang="en-GB" sz="3600" dirty="0">
                <a:solidFill>
                  <a:schemeClr val="tx1"/>
                </a:solidFill>
                <a:latin typeface="Segoe UI" panose="020B0502040204020203" pitchFamily="34" charset="0"/>
                <a:cs typeface="Segoe UI" panose="020B0502040204020203" pitchFamily="34" charset="0"/>
              </a:rPr>
              <a:t>Do frequently </a:t>
            </a:r>
            <a:r>
              <a:rPr lang="en-GB" sz="3600" b="1" dirty="0">
                <a:solidFill>
                  <a:schemeClr val="tx1"/>
                </a:solidFill>
                <a:latin typeface="Segoe UI" panose="020B0502040204020203" pitchFamily="34" charset="0"/>
                <a:cs typeface="Segoe UI" panose="020B0502040204020203" pitchFamily="34" charset="0"/>
              </a:rPr>
              <a:t>use Slack </a:t>
            </a:r>
            <a:r>
              <a:rPr lang="en-GB" sz="3600" dirty="0">
                <a:solidFill>
                  <a:schemeClr val="tx1"/>
                </a:solidFill>
                <a:latin typeface="Segoe UI" panose="020B0502040204020203" pitchFamily="34" charset="0"/>
                <a:cs typeface="Segoe UI" panose="020B0502040204020203" pitchFamily="34" charset="0"/>
              </a:rPr>
              <a:t>to share comments and ask questions.  Keep the chat constructive, respectful and on topic!  </a:t>
            </a:r>
          </a:p>
          <a:p>
            <a:pPr>
              <a:lnSpc>
                <a:spcPct val="170000"/>
              </a:lnSpc>
            </a:pPr>
            <a:r>
              <a:rPr lang="en-GB" sz="3600" dirty="0">
                <a:solidFill>
                  <a:schemeClr val="tx1"/>
                </a:solidFill>
                <a:latin typeface="Segoe UI" panose="020B0502040204020203" pitchFamily="34" charset="0"/>
                <a:cs typeface="Segoe UI" panose="020B0502040204020203" pitchFamily="34" charset="0"/>
              </a:rPr>
              <a:t>For Q&amp;A’s </a:t>
            </a:r>
            <a:r>
              <a:rPr lang="en-GB" sz="3600" b="1" dirty="0">
                <a:solidFill>
                  <a:schemeClr val="tx1"/>
                </a:solidFill>
                <a:latin typeface="Segoe UI" panose="020B0502040204020203" pitchFamily="34" charset="0"/>
                <a:cs typeface="Segoe UI" panose="020B0502040204020203" pitchFamily="34" charset="0"/>
              </a:rPr>
              <a:t>use Slack to submit your questions!  </a:t>
            </a:r>
            <a:r>
              <a:rPr lang="en-GB" sz="3600" dirty="0">
                <a:solidFill>
                  <a:schemeClr val="tx1"/>
                </a:solidFill>
                <a:latin typeface="Segoe UI" panose="020B0502040204020203" pitchFamily="34" charset="0"/>
                <a:cs typeface="Segoe UI" panose="020B0502040204020203" pitchFamily="34" charset="0"/>
              </a:rPr>
              <a:t>Please upvote (give a thumbs-up) to the questions that you like. </a:t>
            </a:r>
          </a:p>
          <a:p>
            <a:pPr lvl="0">
              <a:lnSpc>
                <a:spcPct val="170000"/>
              </a:lnSpc>
              <a:buClr>
                <a:srgbClr val="A5BE23"/>
              </a:buClr>
              <a:buNone/>
              <a:defRPr/>
            </a:pPr>
            <a:r>
              <a:rPr lang="en-GB" sz="3600" dirty="0">
                <a:solidFill>
                  <a:prstClr val="black"/>
                </a:solidFill>
                <a:latin typeface="Segoe UI" panose="020B0502040204020203" pitchFamily="34" charset="0"/>
                <a:cs typeface="Segoe UI" panose="020B0502040204020203" pitchFamily="34" charset="0"/>
              </a:rPr>
              <a:t>The session is being </a:t>
            </a:r>
            <a:r>
              <a:rPr lang="en-GB" sz="3600" b="1" dirty="0">
                <a:solidFill>
                  <a:prstClr val="black"/>
                </a:solidFill>
                <a:latin typeface="Segoe UI" panose="020B0502040204020203" pitchFamily="34" charset="0"/>
                <a:cs typeface="Segoe UI" panose="020B0502040204020203" pitchFamily="34" charset="0"/>
              </a:rPr>
              <a:t>recorded for distribution to participants </a:t>
            </a:r>
            <a:r>
              <a:rPr lang="en-GB" sz="3600" dirty="0">
                <a:solidFill>
                  <a:prstClr val="black"/>
                </a:solidFill>
                <a:latin typeface="Segoe UI" panose="020B0502040204020203" pitchFamily="34" charset="0"/>
                <a:cs typeface="Segoe UI" panose="020B0502040204020203" pitchFamily="34" charset="0"/>
              </a:rPr>
              <a:t>as a post course resource as well as for future iterations of the course.</a:t>
            </a:r>
            <a:endParaRPr lang="en-GB" sz="3600" b="1" dirty="0">
              <a:solidFill>
                <a:prstClr val="black"/>
              </a:solidFill>
              <a:latin typeface="Segoe UI" panose="020B0502040204020203" pitchFamily="34" charset="0"/>
              <a:cs typeface="Segoe UI" panose="020B0502040204020203" pitchFamily="34" charset="0"/>
            </a:endParaRPr>
          </a:p>
        </p:txBody>
      </p:sp>
      <p:pic>
        <p:nvPicPr>
          <p:cNvPr id="4" name="Graphic 3" descr="Radio microphone">
            <a:extLst>
              <a:ext uri="{FF2B5EF4-FFF2-40B4-BE49-F238E27FC236}">
                <a16:creationId xmlns:a16="http://schemas.microsoft.com/office/drawing/2014/main" id="{3803C71B-132D-4D1B-B9E2-7C15B619175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34853" y="1404437"/>
            <a:ext cx="661659" cy="661659"/>
          </a:xfrm>
          <a:prstGeom prst="rect">
            <a:avLst/>
          </a:prstGeom>
        </p:spPr>
      </p:pic>
      <p:pic>
        <p:nvPicPr>
          <p:cNvPr id="12" name="Graphic 11" descr="Chat">
            <a:extLst>
              <a:ext uri="{FF2B5EF4-FFF2-40B4-BE49-F238E27FC236}">
                <a16:creationId xmlns:a16="http://schemas.microsoft.com/office/drawing/2014/main" id="{22AB99FA-34FB-4582-B357-85873998E92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9337" y="2437494"/>
            <a:ext cx="742025" cy="742025"/>
          </a:xfrm>
          <a:prstGeom prst="rect">
            <a:avLst/>
          </a:prstGeom>
        </p:spPr>
      </p:pic>
      <p:pic>
        <p:nvPicPr>
          <p:cNvPr id="14" name="Graphic 13" descr="Thumbs up sign">
            <a:extLst>
              <a:ext uri="{FF2B5EF4-FFF2-40B4-BE49-F238E27FC236}">
                <a16:creationId xmlns:a16="http://schemas.microsoft.com/office/drawing/2014/main" id="{A93F9AAE-7702-47A0-9E01-3A7890C32DC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50005" y="3647679"/>
            <a:ext cx="631357" cy="631357"/>
          </a:xfrm>
          <a:prstGeom prst="rect">
            <a:avLst/>
          </a:prstGeom>
        </p:spPr>
      </p:pic>
      <p:pic>
        <p:nvPicPr>
          <p:cNvPr id="18" name="Graphic 17" descr="Target Audience">
            <a:extLst>
              <a:ext uri="{FF2B5EF4-FFF2-40B4-BE49-F238E27FC236}">
                <a16:creationId xmlns:a16="http://schemas.microsoft.com/office/drawing/2014/main" id="{FEF796C0-B70E-464D-83ED-8C4A51D8033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9337" y="4747197"/>
            <a:ext cx="788029" cy="788029"/>
          </a:xfrm>
          <a:prstGeom prst="rect">
            <a:avLst/>
          </a:prstGeom>
        </p:spPr>
      </p:pic>
    </p:spTree>
    <p:extLst>
      <p:ext uri="{BB962C8B-B14F-4D97-AF65-F5344CB8AC3E}">
        <p14:creationId xmlns:p14="http://schemas.microsoft.com/office/powerpoint/2010/main" val="223603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433276" y="2426644"/>
            <a:ext cx="575913" cy="575913"/>
          </a:xfrm>
          <a:prstGeom prst="rect">
            <a:avLst/>
          </a:prstGeom>
        </p:spPr>
      </p:pic>
      <p:sp>
        <p:nvSpPr>
          <p:cNvPr id="9" name="TextBox 8"/>
          <p:cNvSpPr txBox="1"/>
          <p:nvPr/>
        </p:nvSpPr>
        <p:spPr>
          <a:xfrm>
            <a:off x="164680" y="1762432"/>
            <a:ext cx="3780919" cy="861774"/>
          </a:xfrm>
          <a:prstGeom prst="rect">
            <a:avLst/>
          </a:prstGeom>
          <a:noFill/>
        </p:spPr>
        <p:txBody>
          <a:bodyPr wrap="square" rtlCol="0">
            <a:spAutoFit/>
          </a:bodyPr>
          <a:lstStyle/>
          <a:p>
            <a:r>
              <a:rPr lang="en-GB" sz="3200" b="1" dirty="0">
                <a:solidFill>
                  <a:schemeClr val="accent4"/>
                </a:solidFill>
              </a:rPr>
              <a:t>Agenda </a:t>
            </a:r>
            <a:br>
              <a:rPr lang="en-GB" sz="3200" b="1" dirty="0">
                <a:solidFill>
                  <a:schemeClr val="accent4"/>
                </a:solidFill>
              </a:rPr>
            </a:br>
            <a:r>
              <a:rPr lang="en-GB" b="1" dirty="0">
                <a:solidFill>
                  <a:schemeClr val="accent4"/>
                </a:solidFill>
              </a:rPr>
              <a:t>Friday 26</a:t>
            </a:r>
            <a:r>
              <a:rPr lang="en-GB" b="1" baseline="30000" dirty="0">
                <a:solidFill>
                  <a:schemeClr val="accent4"/>
                </a:solidFill>
              </a:rPr>
              <a:t>nd</a:t>
            </a:r>
            <a:r>
              <a:rPr lang="en-GB" b="1" dirty="0">
                <a:solidFill>
                  <a:schemeClr val="accent4"/>
                </a:solidFill>
              </a:rPr>
              <a:t> March  09:00 – 12.45</a:t>
            </a:r>
          </a:p>
        </p:txBody>
      </p:sp>
      <p:pic>
        <p:nvPicPr>
          <p:cNvPr id="10"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9585" y="3300272"/>
            <a:ext cx="614336" cy="614336"/>
          </a:xfrm>
          <a:prstGeom prst="rect">
            <a:avLst/>
          </a:prstGeom>
        </p:spPr>
      </p:pic>
      <p:pic>
        <p:nvPicPr>
          <p:cNvPr id="15" name="Picture 14"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789585" y="4127512"/>
            <a:ext cx="614336" cy="614336"/>
          </a:xfrm>
          <a:prstGeom prst="rect">
            <a:avLst/>
          </a:prstGeom>
        </p:spPr>
      </p:pic>
      <p:pic>
        <p:nvPicPr>
          <p:cNvPr id="16" name="Graphic 4" descr="Internet">
            <a:extLst>
              <a:ext uri="{FF2B5EF4-FFF2-40B4-BE49-F238E27FC236}">
                <a16:creationId xmlns:a16="http://schemas.microsoft.com/office/drawing/2014/main" id="{D23E52E4-EF0E-40CC-B716-D35E7CC21FCE}"/>
              </a:ext>
            </a:extLst>
          </p:cNvPr>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7252" y="4789253"/>
            <a:ext cx="719002" cy="719002"/>
          </a:xfrm>
          <a:prstGeom prst="rect">
            <a:avLst/>
          </a:prstGeom>
        </p:spPr>
      </p:pic>
      <p:sp>
        <p:nvSpPr>
          <p:cNvPr id="2" name="TextBox 1"/>
          <p:cNvSpPr txBox="1"/>
          <p:nvPr/>
        </p:nvSpPr>
        <p:spPr>
          <a:xfrm>
            <a:off x="1547602" y="3422774"/>
            <a:ext cx="1024832"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Lectures</a:t>
            </a:r>
          </a:p>
        </p:txBody>
      </p:sp>
      <p:sp>
        <p:nvSpPr>
          <p:cNvPr id="17" name="TextBox 16"/>
          <p:cNvSpPr txBox="1"/>
          <p:nvPr/>
        </p:nvSpPr>
        <p:spPr>
          <a:xfrm>
            <a:off x="1547602" y="4244375"/>
            <a:ext cx="1082348" cy="369332"/>
          </a:xfrm>
          <a:prstGeom prst="rect">
            <a:avLst/>
          </a:prstGeom>
          <a:noFill/>
        </p:spPr>
        <p:txBody>
          <a:bodyPr wrap="none" rtlCol="0">
            <a:spAutoFit/>
          </a:bodyPr>
          <a:lstStyle/>
          <a:p>
            <a:r>
              <a:rPr lang="en-GB" dirty="0">
                <a:solidFill>
                  <a:schemeClr val="accent4">
                    <a:lumMod val="50000"/>
                  </a:schemeClr>
                </a:solidFill>
                <a:latin typeface="Segoe UI" panose="020B0502040204020203" pitchFamily="34" charset="0"/>
                <a:cs typeface="Segoe UI" panose="020B0502040204020203" pitchFamily="34" charset="0"/>
              </a:rPr>
              <a:t>Exercises</a:t>
            </a:r>
          </a:p>
        </p:txBody>
      </p:sp>
      <p:sp>
        <p:nvSpPr>
          <p:cNvPr id="18" name="TextBox 17"/>
          <p:cNvSpPr txBox="1"/>
          <p:nvPr/>
        </p:nvSpPr>
        <p:spPr>
          <a:xfrm>
            <a:off x="1547602" y="4964088"/>
            <a:ext cx="1683538" cy="369332"/>
          </a:xfrm>
          <a:prstGeom prst="rect">
            <a:avLst/>
          </a:prstGeom>
          <a:noFill/>
        </p:spPr>
        <p:txBody>
          <a:bodyPr wrap="none" rtlCol="0">
            <a:spAutoFit/>
          </a:bodyPr>
          <a:lstStyle/>
          <a:p>
            <a:r>
              <a:rPr lang="da-DK" dirty="0">
                <a:solidFill>
                  <a:schemeClr val="accent4">
                    <a:lumMod val="50000"/>
                  </a:schemeClr>
                </a:solidFill>
                <a:latin typeface="Segoe UI" panose="020B0502040204020203" pitchFamily="34" charset="0"/>
                <a:cs typeface="Segoe UI" panose="020B0502040204020203" pitchFamily="34" charset="0"/>
              </a:rPr>
              <a:t>SurveyMonkey</a:t>
            </a:r>
            <a:endParaRPr lang="en-GB" dirty="0">
              <a:solidFill>
                <a:schemeClr val="accent4">
                  <a:lumMod val="50000"/>
                </a:schemeClr>
              </a:solidFill>
              <a:latin typeface="Segoe UI" panose="020B0502040204020203" pitchFamily="34" charset="0"/>
              <a:cs typeface="Segoe UI" panose="020B0502040204020203" pitchFamily="34" charset="0"/>
            </a:endParaRPr>
          </a:p>
        </p:txBody>
      </p:sp>
      <p:sp>
        <p:nvSpPr>
          <p:cNvPr id="3" name="Rectangle 2"/>
          <p:cNvSpPr/>
          <p:nvPr/>
        </p:nvSpPr>
        <p:spPr>
          <a:xfrm>
            <a:off x="718780" y="3223488"/>
            <a:ext cx="2493888" cy="2284767"/>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8" descr="Classroom">
            <a:extLst>
              <a:ext uri="{FF2B5EF4-FFF2-40B4-BE49-F238E27FC236}">
                <a16:creationId xmlns:a16="http://schemas.microsoft.com/office/drawing/2014/main" id="{2A5C6F2D-1C8F-420C-B2C4-F5E26B09B7F6}"/>
              </a:ext>
            </a:extLst>
          </p:cNvPr>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433276" y="3789958"/>
            <a:ext cx="575913" cy="575913"/>
          </a:xfrm>
          <a:prstGeom prst="rect">
            <a:avLst/>
          </a:prstGeom>
        </p:spPr>
      </p:pic>
      <p:pic>
        <p:nvPicPr>
          <p:cNvPr id="20" name="Picture 19" descr="Economía y empleo verde | EQUO"/>
          <p:cNvPicPr>
            <a:picLocks noChangeAspect="1"/>
          </p:cNvPicPr>
          <p:nvPr/>
        </p:nvPicPr>
        <p:blipFill>
          <a:blip r:embed="rId3" cstate="print">
            <a:duotone>
              <a:prstClr val="black"/>
              <a:schemeClr val="accent6">
                <a:tint val="45000"/>
                <a:satMod val="400000"/>
              </a:scheme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4437053" y="5092657"/>
            <a:ext cx="572136" cy="57213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112067429"/>
              </p:ext>
            </p:extLst>
          </p:nvPr>
        </p:nvGraphicFramePr>
        <p:xfrm>
          <a:off x="5166207" y="678177"/>
          <a:ext cx="6591138" cy="5259421"/>
        </p:xfrm>
        <a:graphic>
          <a:graphicData uri="http://schemas.openxmlformats.org/drawingml/2006/table">
            <a:tbl>
              <a:tblPr firstRow="1" firstCol="1" bandRow="1">
                <a:tableStyleId>{5C22544A-7EE6-4342-B048-85BDC9FD1C3A}</a:tableStyleId>
              </a:tblPr>
              <a:tblGrid>
                <a:gridCol w="1530016">
                  <a:extLst>
                    <a:ext uri="{9D8B030D-6E8A-4147-A177-3AD203B41FA5}">
                      <a16:colId xmlns:a16="http://schemas.microsoft.com/office/drawing/2014/main" val="3215127087"/>
                    </a:ext>
                  </a:extLst>
                </a:gridCol>
                <a:gridCol w="3217831">
                  <a:extLst>
                    <a:ext uri="{9D8B030D-6E8A-4147-A177-3AD203B41FA5}">
                      <a16:colId xmlns:a16="http://schemas.microsoft.com/office/drawing/2014/main" val="1326384233"/>
                    </a:ext>
                  </a:extLst>
                </a:gridCol>
                <a:gridCol w="1843291">
                  <a:extLst>
                    <a:ext uri="{9D8B030D-6E8A-4147-A177-3AD203B41FA5}">
                      <a16:colId xmlns:a16="http://schemas.microsoft.com/office/drawing/2014/main" val="1709791477"/>
                    </a:ext>
                  </a:extLst>
                </a:gridCol>
              </a:tblGrid>
              <a:tr h="423746">
                <a:tc gridSpan="3">
                  <a:txBody>
                    <a:bodyPr/>
                    <a:lstStyle/>
                    <a:p>
                      <a:pPr>
                        <a:spcAft>
                          <a:spcPts val="0"/>
                        </a:spcAft>
                      </a:pPr>
                      <a:r>
                        <a:rPr lang="en-US" sz="1600">
                          <a:effectLst/>
                        </a:rPr>
                        <a:t>Day 3: Friday – 26 March – Recap Bioinformatics, BIGSdb, EnteroBase and protocols</a:t>
                      </a:r>
                      <a:endParaRPr lang="en-GB" sz="1200">
                        <a:effectLst/>
                      </a:endParaRPr>
                    </a:p>
                    <a:p>
                      <a:pPr>
                        <a:spcAft>
                          <a:spcPts val="0"/>
                        </a:spcAft>
                      </a:pPr>
                      <a:r>
                        <a:rPr lang="en-US" sz="1200">
                          <a:effectLst/>
                        </a:rPr>
                        <a:t>Link to Teams/Zoom/Platform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61588684"/>
                  </a:ext>
                </a:extLst>
              </a:tr>
              <a:tr h="349590">
                <a:tc>
                  <a:txBody>
                    <a:bodyPr/>
                    <a:lstStyle/>
                    <a:p>
                      <a:pPr>
                        <a:spcAft>
                          <a:spcPts val="0"/>
                        </a:spcAft>
                      </a:pPr>
                      <a:r>
                        <a:rPr lang="en-US" sz="1200">
                          <a:effectLst/>
                        </a:rPr>
                        <a:t>08.45 – 09.00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b="1" dirty="0">
                          <a:effectLst/>
                        </a:rPr>
                        <a:t>Joining the call</a:t>
                      </a:r>
                      <a:r>
                        <a:rPr lang="en-US" sz="1200" dirty="0">
                          <a:effectLst/>
                        </a:rPr>
                        <a:t> – Assistance will be provided at this time to help participants join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467227036"/>
                  </a:ext>
                </a:extLst>
              </a:tr>
              <a:tr h="243212">
                <a:tc>
                  <a:txBody>
                    <a:bodyPr/>
                    <a:lstStyle/>
                    <a:p>
                      <a:pPr>
                        <a:spcAft>
                          <a:spcPts val="0"/>
                        </a:spcAft>
                      </a:pPr>
                      <a:r>
                        <a:rPr lang="en-US" sz="1200">
                          <a:effectLst/>
                        </a:rPr>
                        <a:t>09.00 – 09.15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b="1" dirty="0">
                          <a:effectLst/>
                        </a:rPr>
                        <a:t>Welcome and Introduction</a:t>
                      </a:r>
                      <a:r>
                        <a:rPr lang="en-US" sz="1200" dirty="0">
                          <a:effectLst/>
                        </a:rPr>
                        <a:t> (Live)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1540286485"/>
                  </a:ext>
                </a:extLst>
              </a:tr>
              <a:tr h="466120">
                <a:tc>
                  <a:txBody>
                    <a:bodyPr/>
                    <a:lstStyle/>
                    <a:p>
                      <a:pPr>
                        <a:spcAft>
                          <a:spcPts val="0"/>
                        </a:spcAft>
                      </a:pPr>
                      <a:r>
                        <a:rPr lang="en-US" sz="1200">
                          <a:effectLst/>
                        </a:rPr>
                        <a:t>09.15 – 09.45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[7] </a:t>
                      </a:r>
                      <a:r>
                        <a:rPr lang="en-US" sz="1200" b="1" dirty="0">
                          <a:effectLst/>
                        </a:rPr>
                        <a:t>Recap on bioinformatics:</a:t>
                      </a:r>
                      <a:r>
                        <a:rPr lang="en-US" sz="1200" dirty="0">
                          <a:effectLst/>
                        </a:rPr>
                        <a:t> FASTQ, </a:t>
                      </a:r>
                      <a:r>
                        <a:rPr lang="en-US" sz="1200" dirty="0" err="1">
                          <a:effectLst/>
                        </a:rPr>
                        <a:t>fasta</a:t>
                      </a:r>
                      <a:r>
                        <a:rPr lang="en-US" sz="1200" dirty="0">
                          <a:effectLst/>
                        </a:rPr>
                        <a:t>; assembly, mapping, </a:t>
                      </a:r>
                      <a:r>
                        <a:rPr lang="en-US" sz="1200" dirty="0" err="1">
                          <a:effectLst/>
                        </a:rPr>
                        <a:t>kmer</a:t>
                      </a:r>
                      <a:r>
                        <a:rPr lang="en-US" sz="1200" dirty="0">
                          <a:effectLst/>
                        </a:rPr>
                        <a:t> counting, and why do we do it?</a:t>
                      </a:r>
                      <a:endParaRPr lang="en-GB" sz="1200" dirty="0">
                        <a:effectLst/>
                      </a:endParaRPr>
                    </a:p>
                    <a:p>
                      <a:pPr>
                        <a:spcAft>
                          <a:spcPts val="0"/>
                        </a:spcAft>
                      </a:pPr>
                      <a:r>
                        <a:rPr lang="en-US" sz="1200" dirty="0">
                          <a:effectLst/>
                        </a:rPr>
                        <a:t>(Pre-recorded)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a:effectLst/>
                        </a:rPr>
                        <a:t>Marco van Zwetselaar (KCRI, Tanzania)</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3162825885"/>
                  </a:ext>
                </a:extLst>
              </a:tr>
              <a:tr h="349590">
                <a:tc>
                  <a:txBody>
                    <a:bodyPr/>
                    <a:lstStyle/>
                    <a:p>
                      <a:pPr>
                        <a:spcAft>
                          <a:spcPts val="0"/>
                        </a:spcAft>
                      </a:pPr>
                      <a:r>
                        <a:rPr lang="en-US" sz="1200">
                          <a:effectLst/>
                        </a:rPr>
                        <a:t>09.45 – 10.15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[8] </a:t>
                      </a:r>
                      <a:r>
                        <a:rPr lang="en-US" sz="1200" b="1" dirty="0">
                          <a:effectLst/>
                        </a:rPr>
                        <a:t>Recap on CGE tools:</a:t>
                      </a:r>
                      <a:r>
                        <a:rPr lang="en-US" sz="1200" dirty="0">
                          <a:effectLst/>
                        </a:rPr>
                        <a:t> Refreshing the knowledge on available online tools</a:t>
                      </a:r>
                      <a:endParaRPr lang="en-GB" sz="1200" dirty="0">
                        <a:effectLst/>
                      </a:endParaRPr>
                    </a:p>
                    <a:p>
                      <a:pPr>
                        <a:spcAft>
                          <a:spcPts val="0"/>
                        </a:spcAft>
                      </a:pPr>
                      <a:r>
                        <a:rPr lang="en-US" sz="1200" dirty="0">
                          <a:effectLst/>
                        </a:rPr>
                        <a:t>(Pre-recorded)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a:effectLst/>
                        </a:rPr>
                        <a:t>Marco van Zwetselaar (KCRI, Tanzania)</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1274207383"/>
                  </a:ext>
                </a:extLst>
              </a:tr>
              <a:tr h="243212">
                <a:tc>
                  <a:txBody>
                    <a:bodyPr/>
                    <a:lstStyle/>
                    <a:p>
                      <a:pPr>
                        <a:spcAft>
                          <a:spcPts val="0"/>
                        </a:spcAft>
                      </a:pPr>
                      <a:r>
                        <a:rPr lang="en-US" sz="1200">
                          <a:effectLst/>
                        </a:rPr>
                        <a:t>10.15 – 10.30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tc>
                  <a:txBody>
                    <a:bodyPr/>
                    <a:lstStyle/>
                    <a:p>
                      <a:pPr>
                        <a:spcAft>
                          <a:spcPts val="0"/>
                        </a:spcAft>
                      </a:pPr>
                      <a:r>
                        <a:rPr lang="en-US" sz="1400" b="1" dirty="0">
                          <a:solidFill>
                            <a:schemeClr val="bg1"/>
                          </a:solidFill>
                          <a:effectLst/>
                        </a:rPr>
                        <a:t>BREAK</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tc>
                  <a:txBody>
                    <a:bodyPr/>
                    <a:lstStyle/>
                    <a:p>
                      <a:pPr>
                        <a:spcAft>
                          <a:spcPts val="0"/>
                        </a:spcAft>
                      </a:pPr>
                      <a:r>
                        <a:rPr lang="en-US"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extLst>
                  <a:ext uri="{0D108BD9-81ED-4DB2-BD59-A6C34878D82A}">
                    <a16:rowId xmlns:a16="http://schemas.microsoft.com/office/drawing/2014/main" val="420098543"/>
                  </a:ext>
                </a:extLst>
              </a:tr>
              <a:tr h="434339">
                <a:tc>
                  <a:txBody>
                    <a:bodyPr/>
                    <a:lstStyle/>
                    <a:p>
                      <a:pPr>
                        <a:spcAft>
                          <a:spcPts val="0"/>
                        </a:spcAft>
                      </a:pPr>
                      <a:r>
                        <a:rPr lang="en-US" sz="1200">
                          <a:effectLst/>
                        </a:rPr>
                        <a:t>10.30 – 11.30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[9] </a:t>
                      </a:r>
                      <a:r>
                        <a:rPr lang="en-US" sz="1200" b="1" dirty="0">
                          <a:effectLst/>
                        </a:rPr>
                        <a:t>Introduction to </a:t>
                      </a:r>
                      <a:r>
                        <a:rPr lang="en-US" sz="1200" b="1" dirty="0" err="1">
                          <a:effectLst/>
                        </a:rPr>
                        <a:t>BIGSdb</a:t>
                      </a:r>
                      <a:r>
                        <a:rPr lang="en-US" sz="1200" b="1" dirty="0">
                          <a:effectLst/>
                        </a:rPr>
                        <a:t> and </a:t>
                      </a:r>
                      <a:r>
                        <a:rPr lang="en-US" sz="1200" b="1" dirty="0" err="1">
                          <a:effectLst/>
                        </a:rPr>
                        <a:t>EnteroBase</a:t>
                      </a:r>
                      <a:r>
                        <a:rPr lang="en-US" sz="1200" b="1" dirty="0">
                          <a:effectLst/>
                        </a:rPr>
                        <a:t>:</a:t>
                      </a:r>
                      <a:r>
                        <a:rPr lang="en-US" sz="1200" dirty="0">
                          <a:effectLst/>
                        </a:rPr>
                        <a:t> Demonstration of data analysis at </a:t>
                      </a:r>
                      <a:r>
                        <a:rPr lang="en-US" sz="1200" dirty="0" err="1">
                          <a:effectLst/>
                        </a:rPr>
                        <a:t>EnteroBase</a:t>
                      </a:r>
                      <a:r>
                        <a:rPr lang="en-US" sz="1200" dirty="0">
                          <a:effectLst/>
                        </a:rPr>
                        <a:t> (Pre-recorded)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Anthony Smith (NICD, South Africa)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662162846"/>
                  </a:ext>
                </a:extLst>
              </a:tr>
              <a:tr h="434339">
                <a:tc>
                  <a:txBody>
                    <a:bodyPr/>
                    <a:lstStyle/>
                    <a:p>
                      <a:pPr>
                        <a:spcAft>
                          <a:spcPts val="0"/>
                        </a:spcAft>
                      </a:pPr>
                      <a:r>
                        <a:rPr lang="en-US" sz="1200">
                          <a:effectLst/>
                        </a:rPr>
                        <a:t>11.30 – 11.45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[9E] </a:t>
                      </a:r>
                      <a:r>
                        <a:rPr lang="en-US" sz="1200" b="1" dirty="0">
                          <a:effectLst/>
                        </a:rPr>
                        <a:t>Exercise:</a:t>
                      </a:r>
                      <a:r>
                        <a:rPr lang="en-US" sz="1200" dirty="0">
                          <a:effectLst/>
                        </a:rPr>
                        <a:t> Introduction to an exercise using </a:t>
                      </a:r>
                      <a:r>
                        <a:rPr lang="en-US" sz="1200" dirty="0" err="1">
                          <a:effectLst/>
                        </a:rPr>
                        <a:t>EnteroBase</a:t>
                      </a:r>
                      <a:r>
                        <a:rPr lang="en-US" sz="1200" dirty="0">
                          <a:effectLst/>
                        </a:rPr>
                        <a:t>. (Live)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a:effectLst/>
                        </a:rPr>
                        <a:t>Anthony Smith (NICD, South Africa)</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1406517491"/>
                  </a:ext>
                </a:extLst>
              </a:tr>
              <a:tr h="241888">
                <a:tc>
                  <a:txBody>
                    <a:bodyPr/>
                    <a:lstStyle/>
                    <a:p>
                      <a:pPr>
                        <a:spcAft>
                          <a:spcPts val="0"/>
                        </a:spcAft>
                      </a:pPr>
                      <a:r>
                        <a:rPr lang="en-US" sz="1200" dirty="0">
                          <a:effectLst/>
                        </a:rPr>
                        <a:t>11.45 – 12.00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tc>
                  <a:txBody>
                    <a:bodyPr/>
                    <a:lstStyle/>
                    <a:p>
                      <a:pPr>
                        <a:spcAft>
                          <a:spcPts val="0"/>
                        </a:spcAft>
                      </a:pPr>
                      <a:r>
                        <a:rPr lang="en-US" sz="1400" b="1" dirty="0">
                          <a:solidFill>
                            <a:schemeClr val="bg1"/>
                          </a:solidFill>
                          <a:effectLst/>
                        </a:rPr>
                        <a:t>BREAK</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tc>
                  <a:txBody>
                    <a:bodyPr/>
                    <a:lstStyle/>
                    <a:p>
                      <a:pPr>
                        <a:spcAft>
                          <a:spcPts val="0"/>
                        </a:spcAft>
                      </a:pPr>
                      <a:r>
                        <a:rPr lang="en-US"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solidFill>
                      <a:schemeClr val="accent4"/>
                    </a:solidFill>
                  </a:tcPr>
                </a:tc>
                <a:extLst>
                  <a:ext uri="{0D108BD9-81ED-4DB2-BD59-A6C34878D82A}">
                    <a16:rowId xmlns:a16="http://schemas.microsoft.com/office/drawing/2014/main" val="75177423"/>
                  </a:ext>
                </a:extLst>
              </a:tr>
              <a:tr h="1048770">
                <a:tc>
                  <a:txBody>
                    <a:bodyPr/>
                    <a:lstStyle/>
                    <a:p>
                      <a:pPr>
                        <a:spcAft>
                          <a:spcPts val="0"/>
                        </a:spcAft>
                      </a:pPr>
                      <a:r>
                        <a:rPr lang="en-US" sz="1200">
                          <a:effectLst/>
                        </a:rPr>
                        <a:t>12.00 – 12.30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 </a:t>
                      </a:r>
                      <a:endParaRPr lang="en-GB" sz="1200" dirty="0">
                        <a:effectLst/>
                      </a:endParaRPr>
                    </a:p>
                    <a:p>
                      <a:pPr>
                        <a:spcAft>
                          <a:spcPts val="0"/>
                        </a:spcAft>
                      </a:pPr>
                      <a:r>
                        <a:rPr lang="en-US" sz="1200" dirty="0">
                          <a:effectLst/>
                        </a:rPr>
                        <a:t>[10] </a:t>
                      </a:r>
                      <a:r>
                        <a:rPr lang="en-US" sz="1200" b="1" dirty="0">
                          <a:effectLst/>
                        </a:rPr>
                        <a:t>Protocols and ISOs</a:t>
                      </a:r>
                      <a:r>
                        <a:rPr lang="en-US" sz="1200" dirty="0">
                          <a:effectLst/>
                        </a:rPr>
                        <a:t>: (Live)</a:t>
                      </a:r>
                      <a:endParaRPr lang="en-GB" sz="1200" dirty="0">
                        <a:effectLst/>
                      </a:endParaRPr>
                    </a:p>
                    <a:p>
                      <a:pPr>
                        <a:spcAft>
                          <a:spcPts val="0"/>
                        </a:spcAft>
                      </a:pPr>
                      <a:r>
                        <a:rPr lang="en-US"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rPr>
                        <a:t>Jette Sejer Kjeldgaard (DTU, Denmark)</a:t>
                      </a:r>
                    </a:p>
                    <a:p>
                      <a:pPr>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Errol Strain (FDA, USA)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4283351203"/>
                  </a:ext>
                </a:extLst>
              </a:tr>
              <a:tr h="116530">
                <a:tc>
                  <a:txBody>
                    <a:bodyPr/>
                    <a:lstStyle/>
                    <a:p>
                      <a:pPr>
                        <a:spcAft>
                          <a:spcPts val="0"/>
                        </a:spcAft>
                      </a:pPr>
                      <a:r>
                        <a:rPr lang="en-US" sz="1200">
                          <a:effectLst/>
                        </a:rPr>
                        <a:t>12.30 -12.45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b="1" dirty="0">
                          <a:effectLst/>
                        </a:rPr>
                        <a:t>Q&amp;A and Wrap-up</a:t>
                      </a:r>
                      <a:r>
                        <a:rPr lang="en-US" sz="1200" dirty="0">
                          <a:effectLst/>
                        </a:rPr>
                        <a:t> (Live)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tc>
                  <a:txBody>
                    <a:bodyPr/>
                    <a:lstStyle/>
                    <a:p>
                      <a:pPr>
                        <a:spcAft>
                          <a:spcPts val="0"/>
                        </a:spcAft>
                      </a:pPr>
                      <a:r>
                        <a:rPr lang="en-US" sz="1200" dirty="0">
                          <a:effectLst/>
                          <a:highlight>
                            <a:srgbClr val="FFFF00"/>
                          </a:highligh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71" marR="47671" marT="0" marB="0" anchor="ctr"/>
                </a:tc>
                <a:extLst>
                  <a:ext uri="{0D108BD9-81ED-4DB2-BD59-A6C34878D82A}">
                    <a16:rowId xmlns:a16="http://schemas.microsoft.com/office/drawing/2014/main" val="3505607711"/>
                  </a:ext>
                </a:extLst>
              </a:tr>
            </a:tbl>
          </a:graphicData>
        </a:graphic>
      </p:graphicFrame>
    </p:spTree>
    <p:extLst>
      <p:ext uri="{BB962C8B-B14F-4D97-AF65-F5344CB8AC3E}">
        <p14:creationId xmlns:p14="http://schemas.microsoft.com/office/powerpoint/2010/main" val="4143992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5144" y="1259765"/>
            <a:ext cx="10828800" cy="1194982"/>
          </a:xfrm>
        </p:spPr>
        <p:txBody>
          <a:bodyPr>
            <a:normAutofit/>
          </a:bodyPr>
          <a:lstStyle/>
          <a:p>
            <a:r>
              <a:rPr lang="en-GB" sz="3200" dirty="0"/>
              <a:t>[7] </a:t>
            </a:r>
            <a:r>
              <a:rPr lang="en-GB" sz="3200" dirty="0">
                <a:hlinkClick r:id="rId2" action="ppaction://hlinkfile"/>
              </a:rPr>
              <a:t>Recap on bioinformatics</a:t>
            </a:r>
            <a:br>
              <a:rPr lang="en-GB" dirty="0"/>
            </a:br>
            <a:r>
              <a:rPr lang="en-GB" dirty="0"/>
              <a:t>	</a:t>
            </a:r>
            <a:r>
              <a:rPr lang="en-GB" sz="2400" dirty="0"/>
              <a:t>Marco van Zwetselaar (KCRI, Tanzania)</a:t>
            </a:r>
          </a:p>
        </p:txBody>
      </p:sp>
      <p:grpSp>
        <p:nvGrpSpPr>
          <p:cNvPr id="2055" name="Group 2054"/>
          <p:cNvGrpSpPr/>
          <p:nvPr/>
        </p:nvGrpSpPr>
        <p:grpSpPr>
          <a:xfrm>
            <a:off x="1616679" y="3358625"/>
            <a:ext cx="8913042" cy="1095815"/>
            <a:chOff x="1487054" y="3146189"/>
            <a:chExt cx="8913042" cy="1095815"/>
          </a:xfrm>
        </p:grpSpPr>
        <p:grpSp>
          <p:nvGrpSpPr>
            <p:cNvPr id="42" name="Group 41"/>
            <p:cNvGrpSpPr/>
            <p:nvPr/>
          </p:nvGrpSpPr>
          <p:grpSpPr>
            <a:xfrm>
              <a:off x="1487054" y="3161912"/>
              <a:ext cx="1082909" cy="1080092"/>
              <a:chOff x="1052945" y="3161912"/>
              <a:chExt cx="1082909" cy="1080092"/>
            </a:xfrm>
          </p:grpSpPr>
          <p:pic>
            <p:nvPicPr>
              <p:cNvPr id="7" name="Picture 6"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20" name="Rounded Rectangle 19"/>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8" name="Group 2047"/>
            <p:cNvGrpSpPr/>
            <p:nvPr/>
          </p:nvGrpSpPr>
          <p:grpSpPr>
            <a:xfrm>
              <a:off x="2778084" y="3161912"/>
              <a:ext cx="1082909" cy="1080092"/>
              <a:chOff x="2338186" y="3161912"/>
              <a:chExt cx="1082909" cy="1080092"/>
            </a:xfrm>
          </p:grpSpPr>
          <p:grpSp>
            <p:nvGrpSpPr>
              <p:cNvPr id="22" name="Group 21"/>
              <p:cNvGrpSpPr/>
              <p:nvPr/>
            </p:nvGrpSpPr>
            <p:grpSpPr>
              <a:xfrm>
                <a:off x="2543247" y="3287425"/>
                <a:ext cx="476081" cy="797622"/>
                <a:chOff x="3150973" y="3161912"/>
                <a:chExt cx="636299" cy="1066051"/>
              </a:xfrm>
            </p:grpSpPr>
            <p:pic>
              <p:nvPicPr>
                <p:cNvPr id="2" name="Picture 1"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21" name="Picture 20"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60" name="Rounded Rectangle 5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49" name="Group 2048"/>
            <p:cNvGrpSpPr/>
            <p:nvPr/>
          </p:nvGrpSpPr>
          <p:grpSpPr>
            <a:xfrm>
              <a:off x="4069114" y="3154744"/>
              <a:ext cx="1082909" cy="1080092"/>
              <a:chOff x="3628969" y="3154744"/>
              <a:chExt cx="1082909" cy="1080092"/>
            </a:xfrm>
          </p:grpSpPr>
          <p:pic>
            <p:nvPicPr>
              <p:cNvPr id="6" name="Picture 5"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1" name="Rounded Rectangle 60"/>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2" name="Group 2051"/>
            <p:cNvGrpSpPr/>
            <p:nvPr/>
          </p:nvGrpSpPr>
          <p:grpSpPr>
            <a:xfrm>
              <a:off x="6651174" y="3161912"/>
              <a:ext cx="1166864" cy="1080092"/>
              <a:chOff x="6162429" y="3161912"/>
              <a:chExt cx="1166864" cy="1080092"/>
            </a:xfrm>
          </p:grpSpPr>
          <p:pic>
            <p:nvPicPr>
              <p:cNvPr id="2050"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8" name="Rounded Rectangle 77"/>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3" name="Group 2052"/>
            <p:cNvGrpSpPr/>
            <p:nvPr/>
          </p:nvGrpSpPr>
          <p:grpSpPr>
            <a:xfrm>
              <a:off x="8026159" y="3154744"/>
              <a:ext cx="1082909" cy="1080092"/>
              <a:chOff x="7547336" y="3154744"/>
              <a:chExt cx="1082909" cy="1080092"/>
            </a:xfrm>
          </p:grpSpPr>
          <p:pic>
            <p:nvPicPr>
              <p:cNvPr id="79" name="Picture 78"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80" name="Rounded Rectangle 79"/>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54" name="Group 2053"/>
            <p:cNvGrpSpPr/>
            <p:nvPr/>
          </p:nvGrpSpPr>
          <p:grpSpPr>
            <a:xfrm>
              <a:off x="9317187" y="3146189"/>
              <a:ext cx="1082909" cy="1080092"/>
              <a:chOff x="8883078" y="3146189"/>
              <a:chExt cx="1082909" cy="1080092"/>
            </a:xfrm>
          </p:grpSpPr>
          <p:sp>
            <p:nvSpPr>
              <p:cNvPr id="81" name="Rounded Rectangle 80"/>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2" name="Group 81"/>
              <p:cNvGrpSpPr/>
              <p:nvPr/>
            </p:nvGrpSpPr>
            <p:grpSpPr>
              <a:xfrm>
                <a:off x="8954143" y="3444183"/>
                <a:ext cx="999747" cy="592355"/>
                <a:chOff x="8309875" y="3458797"/>
                <a:chExt cx="2803581" cy="1661138"/>
              </a:xfrm>
            </p:grpSpPr>
            <p:pic>
              <p:nvPicPr>
                <p:cNvPr id="83" name="Picture 82"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84" name="TextBox 83"/>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5" name="Picture 84"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86" name="Group 85"/>
                <p:cNvGrpSpPr/>
                <p:nvPr/>
              </p:nvGrpSpPr>
              <p:grpSpPr>
                <a:xfrm>
                  <a:off x="9652785" y="3458797"/>
                  <a:ext cx="1460671" cy="1390226"/>
                  <a:chOff x="10122180" y="3425072"/>
                  <a:chExt cx="1554912" cy="1479919"/>
                </a:xfrm>
              </p:grpSpPr>
              <p:pic>
                <p:nvPicPr>
                  <p:cNvPr id="87" name="Picture 86"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88" name="TextBox 87"/>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89" name="Picture 88"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2051" name="Group 2050"/>
            <p:cNvGrpSpPr/>
            <p:nvPr/>
          </p:nvGrpSpPr>
          <p:grpSpPr>
            <a:xfrm>
              <a:off x="5360144" y="3159399"/>
              <a:ext cx="1082909" cy="1080092"/>
              <a:chOff x="4913455" y="3159399"/>
              <a:chExt cx="1082909" cy="1080092"/>
            </a:xfrm>
          </p:grpSpPr>
          <p:cxnSp>
            <p:nvCxnSpPr>
              <p:cNvPr id="48" name="Straight Connector 47"/>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1" name="Straight Connector 70"/>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61174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188000"/>
            <a:ext cx="10828800" cy="1405396"/>
          </a:xfrm>
        </p:spPr>
        <p:txBody>
          <a:bodyPr>
            <a:normAutofit/>
          </a:bodyPr>
          <a:lstStyle/>
          <a:p>
            <a:r>
              <a:rPr lang="en-GB" sz="3200" dirty="0"/>
              <a:t>[8] </a:t>
            </a:r>
            <a:r>
              <a:rPr lang="en-US" sz="3200" dirty="0">
                <a:hlinkClick r:id="rId2" action="ppaction://hlinkfile"/>
              </a:rPr>
              <a:t>Recap on CGE tools</a:t>
            </a:r>
            <a:br>
              <a:rPr lang="en-GB" sz="3200" dirty="0"/>
            </a:br>
            <a:r>
              <a:rPr lang="en-GB" sz="3200" dirty="0"/>
              <a:t>	</a:t>
            </a:r>
            <a:r>
              <a:rPr lang="en-GB" sz="2400" dirty="0"/>
              <a:t>Marco van Zwetselaar (KCRI, Tanzania)</a:t>
            </a:r>
          </a:p>
        </p:txBody>
      </p:sp>
      <p:grpSp>
        <p:nvGrpSpPr>
          <p:cNvPr id="20" name="Group 19"/>
          <p:cNvGrpSpPr/>
          <p:nvPr/>
        </p:nvGrpSpPr>
        <p:grpSpPr>
          <a:xfrm>
            <a:off x="1616679" y="3358625"/>
            <a:ext cx="8913042" cy="1095815"/>
            <a:chOff x="1487054" y="3146189"/>
            <a:chExt cx="8913042" cy="1095815"/>
          </a:xfrm>
        </p:grpSpPr>
        <p:grpSp>
          <p:nvGrpSpPr>
            <p:cNvPr id="21" name="Group 20"/>
            <p:cNvGrpSpPr/>
            <p:nvPr/>
          </p:nvGrpSpPr>
          <p:grpSpPr>
            <a:xfrm>
              <a:off x="1487054" y="3161912"/>
              <a:ext cx="1082909" cy="1080092"/>
              <a:chOff x="1052945" y="3161912"/>
              <a:chExt cx="1082909" cy="1080092"/>
            </a:xfrm>
          </p:grpSpPr>
          <p:pic>
            <p:nvPicPr>
              <p:cNvPr id="77" name="Picture 76"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8" name="Rounded Rectangle 77"/>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p:cNvGrpSpPr/>
            <p:nvPr/>
          </p:nvGrpSpPr>
          <p:grpSpPr>
            <a:xfrm>
              <a:off x="2778084" y="3161912"/>
              <a:ext cx="1082909" cy="1080092"/>
              <a:chOff x="2338186" y="3161912"/>
              <a:chExt cx="1082909" cy="1080092"/>
            </a:xfrm>
          </p:grpSpPr>
          <p:grpSp>
            <p:nvGrpSpPr>
              <p:cNvPr id="73" name="Group 72"/>
              <p:cNvGrpSpPr/>
              <p:nvPr/>
            </p:nvGrpSpPr>
            <p:grpSpPr>
              <a:xfrm>
                <a:off x="2543247" y="3287425"/>
                <a:ext cx="476081" cy="797622"/>
                <a:chOff x="3150973" y="3161912"/>
                <a:chExt cx="636299" cy="1066051"/>
              </a:xfrm>
            </p:grpSpPr>
            <p:pic>
              <p:nvPicPr>
                <p:cNvPr id="75" name="Picture 74"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6" name="Picture 75"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4" name="Rounded Rectangle 73"/>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4069114" y="3154744"/>
              <a:ext cx="1082909" cy="1080092"/>
              <a:chOff x="3628969" y="3154744"/>
              <a:chExt cx="1082909" cy="1080092"/>
            </a:xfrm>
          </p:grpSpPr>
          <p:pic>
            <p:nvPicPr>
              <p:cNvPr id="71" name="Picture 70"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72" name="Rounded Rectangle 71"/>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6651174" y="3161912"/>
              <a:ext cx="1166864" cy="1080092"/>
              <a:chOff x="6162429" y="3161912"/>
              <a:chExt cx="1166864" cy="1080092"/>
            </a:xfrm>
          </p:grpSpPr>
          <p:pic>
            <p:nvPicPr>
              <p:cNvPr id="69"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70" name="Rounded Rectangle 69"/>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p:cNvGrpSpPr/>
            <p:nvPr/>
          </p:nvGrpSpPr>
          <p:grpSpPr>
            <a:xfrm>
              <a:off x="8026159" y="3154744"/>
              <a:ext cx="1082909" cy="1080092"/>
              <a:chOff x="7547336" y="3154744"/>
              <a:chExt cx="1082909" cy="1080092"/>
            </a:xfrm>
          </p:grpSpPr>
          <p:pic>
            <p:nvPicPr>
              <p:cNvPr id="67" name="Picture 66"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8" name="Rounded Rectangle 67"/>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p:cNvGrpSpPr/>
            <p:nvPr/>
          </p:nvGrpSpPr>
          <p:grpSpPr>
            <a:xfrm>
              <a:off x="9317187" y="3146189"/>
              <a:ext cx="1082909" cy="1080092"/>
              <a:chOff x="8883078" y="3146189"/>
              <a:chExt cx="1082909" cy="1080092"/>
            </a:xfrm>
          </p:grpSpPr>
          <p:sp>
            <p:nvSpPr>
              <p:cNvPr id="58" name="Rounded Rectangle 57"/>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9" name="Group 58"/>
              <p:cNvGrpSpPr/>
              <p:nvPr/>
            </p:nvGrpSpPr>
            <p:grpSpPr>
              <a:xfrm>
                <a:off x="8954143" y="3444183"/>
                <a:ext cx="999747" cy="592355"/>
                <a:chOff x="8309875" y="3458797"/>
                <a:chExt cx="2803581" cy="1661138"/>
              </a:xfrm>
            </p:grpSpPr>
            <p:pic>
              <p:nvPicPr>
                <p:cNvPr id="60" name="Picture 59"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61" name="TextBox 60"/>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63" name="Group 62"/>
                <p:cNvGrpSpPr/>
                <p:nvPr/>
              </p:nvGrpSpPr>
              <p:grpSpPr>
                <a:xfrm>
                  <a:off x="9652785" y="3458797"/>
                  <a:ext cx="1460671" cy="1390226"/>
                  <a:chOff x="10122180" y="3425072"/>
                  <a:chExt cx="1554912" cy="1479919"/>
                </a:xfrm>
              </p:grpSpPr>
              <p:pic>
                <p:nvPicPr>
                  <p:cNvPr id="64" name="Picture 63"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5" name="TextBox 64"/>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6" name="Picture 65"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2" name="Group 31"/>
            <p:cNvGrpSpPr/>
            <p:nvPr/>
          </p:nvGrpSpPr>
          <p:grpSpPr>
            <a:xfrm>
              <a:off x="5360144" y="3159399"/>
              <a:ext cx="1082909" cy="1080092"/>
              <a:chOff x="4913455" y="3159399"/>
              <a:chExt cx="1082909" cy="1080092"/>
            </a:xfrm>
          </p:grpSpPr>
          <p:cxnSp>
            <p:nvCxnSpPr>
              <p:cNvPr id="33" name="Straight Connector 32"/>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Elbow Connector 50"/>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1142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en-GB" sz="4400" b="1" dirty="0">
                <a:solidFill>
                  <a:schemeClr val="bg1"/>
                </a:solidFill>
                <a:latin typeface="Arial" panose="020B0604020202020204" pitchFamily="34" charset="0"/>
                <a:cs typeface="Arial" panose="020B0604020202020204" pitchFamily="34" charset="0"/>
              </a:rPr>
              <a:t>BREAK</a:t>
            </a: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
        <p:nvSpPr>
          <p:cNvPr id="14" name="TextBox 13">
            <a:extLst>
              <a:ext uri="{FF2B5EF4-FFF2-40B4-BE49-F238E27FC236}">
                <a16:creationId xmlns:a16="http://schemas.microsoft.com/office/drawing/2014/main" id="{0444CF94-01F2-46F8-9401-A8D4056CA115}"/>
              </a:ext>
            </a:extLst>
          </p:cNvPr>
          <p:cNvSpPr txBox="1"/>
          <p:nvPr/>
        </p:nvSpPr>
        <p:spPr>
          <a:xfrm>
            <a:off x="913586" y="3835537"/>
            <a:ext cx="3195708" cy="523220"/>
          </a:xfrm>
          <a:prstGeom prst="rect">
            <a:avLst/>
          </a:prstGeom>
          <a:noFill/>
        </p:spPr>
        <p:txBody>
          <a:bodyPr wrap="square" rtlCol="0" anchor="ctr">
            <a:spAutoFit/>
          </a:bodyPr>
          <a:lstStyle/>
          <a:p>
            <a:pPr algn="just" defTabSz="914240"/>
            <a:r>
              <a:rPr lang="da-DK" sz="2800" b="1" dirty="0">
                <a:solidFill>
                  <a:schemeClr val="bg1"/>
                </a:solidFill>
                <a:latin typeface="Arial" panose="020B0604020202020204" pitchFamily="34" charset="0"/>
                <a:cs typeface="Arial" panose="020B0604020202020204" pitchFamily="34" charset="0"/>
              </a:rPr>
              <a:t>10:40 -10:55 CET</a:t>
            </a:r>
            <a:endParaRPr lang="en-GB"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181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a:bodyPr>
          <a:lstStyle/>
          <a:p>
            <a:r>
              <a:rPr lang="en-GB" sz="3200" dirty="0"/>
              <a:t>[9] </a:t>
            </a:r>
            <a:r>
              <a:rPr lang="en-GB" sz="3200" dirty="0">
                <a:hlinkClick r:id="rId2" action="ppaction://hlinkfile"/>
              </a:rPr>
              <a:t>Introduction to </a:t>
            </a:r>
            <a:r>
              <a:rPr lang="en-GB" sz="3200" dirty="0" err="1">
                <a:hlinkClick r:id="rId2" action="ppaction://hlinkfile"/>
              </a:rPr>
              <a:t>BIGSdb</a:t>
            </a:r>
            <a:r>
              <a:rPr lang="en-GB" sz="3200" dirty="0">
                <a:hlinkClick r:id="rId2" action="ppaction://hlinkfile"/>
              </a:rPr>
              <a:t> and </a:t>
            </a:r>
            <a:r>
              <a:rPr lang="en-GB" sz="3200" dirty="0" err="1">
                <a:hlinkClick r:id="rId2" action="ppaction://hlinkfile"/>
              </a:rPr>
              <a:t>Enterobase</a:t>
            </a:r>
            <a:br>
              <a:rPr lang="en-GB" sz="3200" dirty="0">
                <a:hlinkClick r:id="rId3" action="ppaction://hlinkfile"/>
              </a:rPr>
            </a:br>
            <a:r>
              <a:rPr lang="en-GB" sz="3200" dirty="0"/>
              <a:t>	</a:t>
            </a:r>
            <a:r>
              <a:rPr lang="en-GB" sz="2400" dirty="0"/>
              <a:t>Anthony Smith (NICD, South Africa)</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4"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5"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6"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7"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8">
                <a:duotone>
                  <a:schemeClr val="accent6">
                    <a:shade val="45000"/>
                    <a:satMod val="135000"/>
                  </a:schemeClr>
                  <a:prstClr val="white"/>
                </a:duotone>
                <a:extLst>
                  <a:ext uri="{BEBA8EAE-BF5A-486C-A8C5-ECC9F3942E4B}">
                    <a14:imgProps xmlns:a14="http://schemas.microsoft.com/office/drawing/2010/main">
                      <a14:imgLayer r:embed="rId9">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7"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10"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11"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2"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3"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1844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800" y="1006764"/>
            <a:ext cx="10828800" cy="1693191"/>
          </a:xfrm>
        </p:spPr>
        <p:txBody>
          <a:bodyPr>
            <a:normAutofit/>
          </a:bodyPr>
          <a:lstStyle/>
          <a:p>
            <a:r>
              <a:rPr lang="en-GB" sz="3200" dirty="0"/>
              <a:t>[9E] </a:t>
            </a:r>
            <a:r>
              <a:rPr lang="en-US" sz="3200" dirty="0"/>
              <a:t>Exercise: Using </a:t>
            </a:r>
            <a:r>
              <a:rPr lang="en-US" sz="3200" dirty="0" err="1"/>
              <a:t>Enterobase</a:t>
            </a:r>
            <a:br>
              <a:rPr lang="en-GB" sz="3200" dirty="0">
                <a:hlinkClick r:id="rId2" action="ppaction://hlinkfile"/>
              </a:rPr>
            </a:br>
            <a:r>
              <a:rPr lang="en-GB" sz="3200" dirty="0"/>
              <a:t>	</a:t>
            </a:r>
            <a:r>
              <a:rPr lang="en-GB" sz="2400" dirty="0"/>
              <a:t>Anthony Smith (NICD, South Africa)</a:t>
            </a:r>
          </a:p>
        </p:txBody>
      </p:sp>
      <p:grpSp>
        <p:nvGrpSpPr>
          <p:cNvPr id="21" name="Group 20"/>
          <p:cNvGrpSpPr/>
          <p:nvPr/>
        </p:nvGrpSpPr>
        <p:grpSpPr>
          <a:xfrm>
            <a:off x="1616679" y="3358625"/>
            <a:ext cx="8913042" cy="1095815"/>
            <a:chOff x="1487054" y="3146189"/>
            <a:chExt cx="8913042" cy="1095815"/>
          </a:xfrm>
        </p:grpSpPr>
        <p:grpSp>
          <p:nvGrpSpPr>
            <p:cNvPr id="22" name="Group 21"/>
            <p:cNvGrpSpPr/>
            <p:nvPr/>
          </p:nvGrpSpPr>
          <p:grpSpPr>
            <a:xfrm>
              <a:off x="1487054" y="3161912"/>
              <a:ext cx="1082909" cy="1080092"/>
              <a:chOff x="1052945" y="3161912"/>
              <a:chExt cx="1082909" cy="1080092"/>
            </a:xfrm>
          </p:grpSpPr>
          <p:pic>
            <p:nvPicPr>
              <p:cNvPr id="73" name="Picture 72" descr="Free vector graphic: Petri Dish, Deep, Lab, Fluid, Grey ..."/>
              <p:cNvPicPr>
                <a:picLocks noChangeAspect="1"/>
              </p:cNvPicPr>
              <p:nvPr/>
            </p:nvPicPr>
            <p:blipFill>
              <a:blip r:embed="rId3" cstate="hq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08274" y="3501728"/>
                <a:ext cx="772250" cy="386125"/>
              </a:xfrm>
              <a:prstGeom prst="rect">
                <a:avLst/>
              </a:prstGeom>
            </p:spPr>
          </p:pic>
          <p:sp>
            <p:nvSpPr>
              <p:cNvPr id="74" name="Rounded Rectangle 73"/>
              <p:cNvSpPr/>
              <p:nvPr/>
            </p:nvSpPr>
            <p:spPr>
              <a:xfrm>
                <a:off x="1052945"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2778084" y="3161912"/>
              <a:ext cx="1082909" cy="1080092"/>
              <a:chOff x="2338186" y="3161912"/>
              <a:chExt cx="1082909" cy="1080092"/>
            </a:xfrm>
          </p:grpSpPr>
          <p:grpSp>
            <p:nvGrpSpPr>
              <p:cNvPr id="69" name="Group 68"/>
              <p:cNvGrpSpPr/>
              <p:nvPr/>
            </p:nvGrpSpPr>
            <p:grpSpPr>
              <a:xfrm>
                <a:off x="2543247" y="3287425"/>
                <a:ext cx="476081" cy="797622"/>
                <a:chOff x="3150973" y="3161912"/>
                <a:chExt cx="636299" cy="1066051"/>
              </a:xfrm>
            </p:grpSpPr>
            <p:pic>
              <p:nvPicPr>
                <p:cNvPr id="71" name="Picture 70" descr="Free vector graphic: Vial, Tube, Fluid, Laboratory - Free ..."/>
                <p:cNvPicPr>
                  <a:picLocks noChangeAspect="1"/>
                </p:cNvPicPr>
                <p:nvPr/>
              </p:nvPicPr>
              <p:blipFill>
                <a:blip r:embed="rId4" cstate="hq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150973" y="3161912"/>
                  <a:ext cx="636299" cy="1066051"/>
                </a:xfrm>
                <a:prstGeom prst="rect">
                  <a:avLst/>
                </a:prstGeom>
              </p:spPr>
            </p:pic>
            <p:pic>
              <p:nvPicPr>
                <p:cNvPr id="72" name="Picture 71" descr="DNA PNG"/>
                <p:cNvPicPr>
                  <a:picLocks noChangeAspect="1"/>
                </p:cNvPicPr>
                <p:nvPr/>
              </p:nvPicPr>
              <p:blipFill>
                <a:blip r:embed="rId5" cstate="hq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18852964">
                  <a:off x="3561223" y="3963348"/>
                  <a:ext cx="173401" cy="172938"/>
                </a:xfrm>
                <a:prstGeom prst="rect">
                  <a:avLst/>
                </a:prstGeom>
              </p:spPr>
            </p:pic>
          </p:grpSp>
          <p:sp>
            <p:nvSpPr>
              <p:cNvPr id="70" name="Rounded Rectangle 69"/>
              <p:cNvSpPr/>
              <p:nvPr/>
            </p:nvSpPr>
            <p:spPr>
              <a:xfrm>
                <a:off x="2338186"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p:cNvGrpSpPr/>
            <p:nvPr/>
          </p:nvGrpSpPr>
          <p:grpSpPr>
            <a:xfrm>
              <a:off x="4069114" y="3154744"/>
              <a:ext cx="1082909" cy="1080092"/>
              <a:chOff x="3628969" y="3154744"/>
              <a:chExt cx="1082909" cy="1080092"/>
            </a:xfrm>
          </p:grpSpPr>
          <p:pic>
            <p:nvPicPr>
              <p:cNvPr id="67" name="Picture 66"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952869" y="3321318"/>
                <a:ext cx="560036" cy="729834"/>
              </a:xfrm>
              <a:prstGeom prst="rect">
                <a:avLst/>
              </a:prstGeom>
            </p:spPr>
          </p:pic>
          <p:sp>
            <p:nvSpPr>
              <p:cNvPr id="68" name="Rounded Rectangle 67"/>
              <p:cNvSpPr/>
              <p:nvPr/>
            </p:nvSpPr>
            <p:spPr>
              <a:xfrm>
                <a:off x="3628969"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p:cNvGrpSpPr/>
            <p:nvPr/>
          </p:nvGrpSpPr>
          <p:grpSpPr>
            <a:xfrm>
              <a:off x="6651174" y="3161912"/>
              <a:ext cx="1166864" cy="1080092"/>
              <a:chOff x="6162429" y="3161912"/>
              <a:chExt cx="1166864" cy="1080092"/>
            </a:xfrm>
          </p:grpSpPr>
          <p:pic>
            <p:nvPicPr>
              <p:cNvPr id="65" name="Picture 2" descr="Sequencing and Microarray Systems"/>
              <p:cNvPicPr>
                <a:picLocks noChangeAspect="1" noChangeArrowheads="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162429" y="3305835"/>
                <a:ext cx="1166864" cy="777910"/>
              </a:xfrm>
              <a:prstGeom prst="rect">
                <a:avLst/>
              </a:prstGeom>
              <a:noFill/>
              <a:extLst>
                <a:ext uri="{909E8E84-426E-40DD-AFC4-6F175D3DCCD1}">
                  <a14:hiddenFill xmlns:a14="http://schemas.microsoft.com/office/drawing/2010/main">
                    <a:solidFill>
                      <a:srgbClr val="FFFFFF"/>
                    </a:solidFill>
                  </a14:hiddenFill>
                </a:ext>
              </a:extLst>
            </p:spPr>
          </p:pic>
          <p:sp>
            <p:nvSpPr>
              <p:cNvPr id="66" name="Rounded Rectangle 65"/>
              <p:cNvSpPr/>
              <p:nvPr/>
            </p:nvSpPr>
            <p:spPr>
              <a:xfrm>
                <a:off x="6208318" y="3161912"/>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p:cNvGrpSpPr/>
            <p:nvPr/>
          </p:nvGrpSpPr>
          <p:grpSpPr>
            <a:xfrm>
              <a:off x="8026159" y="3154744"/>
              <a:ext cx="1082909" cy="1080092"/>
              <a:chOff x="7547336" y="3154744"/>
              <a:chExt cx="1082909" cy="1080092"/>
            </a:xfrm>
          </p:grpSpPr>
          <p:pic>
            <p:nvPicPr>
              <p:cNvPr id="63" name="Picture 62" descr="Checklist PNG Transparent Images | PNG All"/>
              <p:cNvPicPr>
                <a:picLocks noChangeAspect="1"/>
              </p:cNvPicPr>
              <p:nvPr/>
            </p:nvPicPr>
            <p:blipFill>
              <a:blip r:embed="rId6"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871236" y="3321318"/>
                <a:ext cx="560036" cy="729834"/>
              </a:xfrm>
              <a:prstGeom prst="rect">
                <a:avLst/>
              </a:prstGeom>
            </p:spPr>
          </p:pic>
          <p:sp>
            <p:nvSpPr>
              <p:cNvPr id="64" name="Rounded Rectangle 63"/>
              <p:cNvSpPr/>
              <p:nvPr/>
            </p:nvSpPr>
            <p:spPr>
              <a:xfrm>
                <a:off x="7547336" y="3154744"/>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317187" y="3146189"/>
              <a:ext cx="1082909" cy="1080092"/>
              <a:chOff x="8883078" y="3146189"/>
              <a:chExt cx="1082909" cy="1080092"/>
            </a:xfrm>
          </p:grpSpPr>
          <p:sp>
            <p:nvSpPr>
              <p:cNvPr id="54" name="Rounded Rectangle 53"/>
              <p:cNvSpPr/>
              <p:nvPr/>
            </p:nvSpPr>
            <p:spPr>
              <a:xfrm>
                <a:off x="8883078" y="314618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p:cNvGrpSpPr/>
              <p:nvPr/>
            </p:nvGrpSpPr>
            <p:grpSpPr>
              <a:xfrm>
                <a:off x="8954143" y="3444183"/>
                <a:ext cx="999747" cy="592355"/>
                <a:chOff x="8309875" y="3458797"/>
                <a:chExt cx="2803581" cy="1661138"/>
              </a:xfrm>
            </p:grpSpPr>
            <p:pic>
              <p:nvPicPr>
                <p:cNvPr id="56" name="Picture 55" descr="File:Research.svg - Wikipedia"/>
                <p:cNvPicPr>
                  <a:picLocks noChangeAspect="1"/>
                </p:cNvPicPr>
                <p:nvPr/>
              </p:nvPicPr>
              <p:blipFill>
                <a:blip r:embed="rId9"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09875" y="3514767"/>
                  <a:ext cx="1609462" cy="1605168"/>
                </a:xfrm>
                <a:prstGeom prst="rect">
                  <a:avLst/>
                </a:prstGeom>
                <a:solidFill>
                  <a:schemeClr val="bg2"/>
                </a:solidFill>
              </p:spPr>
            </p:pic>
            <p:sp>
              <p:nvSpPr>
                <p:cNvPr id="57" name="TextBox 56"/>
                <p:cNvSpPr txBox="1"/>
                <p:nvPr/>
              </p:nvSpPr>
              <p:spPr>
                <a:xfrm rot="19070798">
                  <a:off x="8809462" y="4055286"/>
                  <a:ext cx="933284" cy="863096"/>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58" name="Picture 57" descr="DNA PNG"/>
                <p:cNvPicPr>
                  <a:picLocks noChangeAspect="1"/>
                </p:cNvPicPr>
                <p:nvPr/>
              </p:nvPicPr>
              <p:blipFill>
                <a:blip r:embed="rId10" cstate="hqprint">
                  <a:biLevel thresh="25000"/>
                  <a:extLst>
                    <a:ext uri="{28A0092B-C50C-407E-A947-70E740481C1C}">
                      <a14:useLocalDpi xmlns:a14="http://schemas.microsoft.com/office/drawing/2010/main" val="0"/>
                    </a:ext>
                  </a:extLst>
                </a:blip>
                <a:stretch>
                  <a:fillRect/>
                </a:stretch>
              </p:blipFill>
              <p:spPr>
                <a:xfrm>
                  <a:off x="8512718" y="3757314"/>
                  <a:ext cx="460492" cy="459261"/>
                </a:xfrm>
                <a:prstGeom prst="rect">
                  <a:avLst/>
                </a:prstGeom>
              </p:spPr>
            </p:pic>
            <p:grpSp>
              <p:nvGrpSpPr>
                <p:cNvPr id="59" name="Group 58"/>
                <p:cNvGrpSpPr/>
                <p:nvPr/>
              </p:nvGrpSpPr>
              <p:grpSpPr>
                <a:xfrm>
                  <a:off x="9652785" y="3458797"/>
                  <a:ext cx="1460671" cy="1390226"/>
                  <a:chOff x="10122180" y="3425072"/>
                  <a:chExt cx="1554912" cy="1479919"/>
                </a:xfrm>
              </p:grpSpPr>
              <p:pic>
                <p:nvPicPr>
                  <p:cNvPr id="60" name="Picture 59" descr="File:Document icon (the Noun Project 34849).svg ..."/>
                  <p:cNvPicPr>
                    <a:picLocks noChangeAspect="1"/>
                  </p:cNvPicPr>
                  <p:nvPr/>
                </p:nvPicPr>
                <p:blipFill>
                  <a:blip r:embed="rId11" cstate="hq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122180" y="3425072"/>
                    <a:ext cx="1499926" cy="1479919"/>
                  </a:xfrm>
                  <a:prstGeom prst="rect">
                    <a:avLst/>
                  </a:prstGeom>
                </p:spPr>
              </p:pic>
              <p:sp>
                <p:nvSpPr>
                  <p:cNvPr id="61" name="TextBox 60"/>
                  <p:cNvSpPr txBox="1"/>
                  <p:nvPr/>
                </p:nvSpPr>
                <p:spPr>
                  <a:xfrm>
                    <a:off x="10553162" y="3748034"/>
                    <a:ext cx="1123930" cy="918782"/>
                  </a:xfrm>
                  <a:prstGeom prst="rect">
                    <a:avLst/>
                  </a:prstGeom>
                  <a:noFill/>
                </p:spPr>
                <p:txBody>
                  <a:bodyPr wrap="square" rtlCol="0">
                    <a:spAutoFit/>
                  </a:bodyPr>
                  <a:lstStyle/>
                  <a:p>
                    <a:pPr algn="ctr"/>
                    <a:r>
                      <a:rPr lang="da-DK" sz="700" dirty="0">
                        <a:solidFill>
                          <a:schemeClr val="accent4">
                            <a:lumMod val="75000"/>
                          </a:schemeClr>
                        </a:solidFill>
                      </a:rPr>
                      <a:t>ATCGAT</a:t>
                    </a:r>
                    <a:endParaRPr lang="en-GB" sz="700" dirty="0">
                      <a:solidFill>
                        <a:schemeClr val="accent4">
                          <a:lumMod val="75000"/>
                        </a:schemeClr>
                      </a:solidFill>
                    </a:endParaRPr>
                  </a:p>
                </p:txBody>
              </p:sp>
              <p:pic>
                <p:nvPicPr>
                  <p:cNvPr id="62" name="Picture 61" descr="data structures - What's the difference between a binary ..."/>
                  <p:cNvPicPr>
                    <a:picLocks noChangeAspect="1"/>
                  </p:cNvPicPr>
                  <p:nvPr/>
                </p:nvPicPr>
                <p:blipFill>
                  <a:blip r:embed="rId12" cstate="hqprint">
                    <a:biLevel thresh="50000"/>
                    <a:extLst>
                      <a:ext uri="{28A0092B-C50C-407E-A947-70E740481C1C}">
                        <a14:useLocalDpi xmlns:a14="http://schemas.microsoft.com/office/drawing/2010/main" val="0"/>
                      </a:ext>
                    </a:extLst>
                  </a:blip>
                  <a:stretch>
                    <a:fillRect/>
                  </a:stretch>
                </p:blipFill>
                <p:spPr>
                  <a:xfrm>
                    <a:off x="10312837" y="3852290"/>
                    <a:ext cx="664402" cy="664402"/>
                  </a:xfrm>
                  <a:prstGeom prst="rect">
                    <a:avLst/>
                  </a:prstGeom>
                </p:spPr>
              </p:pic>
            </p:grpSp>
          </p:grpSp>
        </p:grpSp>
        <p:grpSp>
          <p:nvGrpSpPr>
            <p:cNvPr id="38" name="Group 37"/>
            <p:cNvGrpSpPr/>
            <p:nvPr/>
          </p:nvGrpSpPr>
          <p:grpSpPr>
            <a:xfrm>
              <a:off x="5360144" y="3159399"/>
              <a:ext cx="1082909" cy="1080092"/>
              <a:chOff x="4913455" y="3159399"/>
              <a:chExt cx="1082909" cy="1080092"/>
            </a:xfrm>
          </p:grpSpPr>
          <p:cxnSp>
            <p:nvCxnSpPr>
              <p:cNvPr id="39" name="Straight Connector 38"/>
              <p:cNvCxnSpPr/>
              <p:nvPr/>
            </p:nvCxnSpPr>
            <p:spPr>
              <a:xfrm>
                <a:off x="4985681" y="3490535"/>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913455" y="3159399"/>
                <a:ext cx="1082909" cy="1080092"/>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5168900" y="349053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51271" y="3490535"/>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29826" y="3491545"/>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3045" y="3491545"/>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rot="16200000" flipH="1">
                <a:off x="5208981" y="3602730"/>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5346615" y="3602516"/>
                <a:ext cx="330164" cy="275268"/>
              </a:xfrm>
              <a:prstGeom prst="bentConnector3">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022658" y="3956142"/>
                <a:ext cx="183219" cy="0"/>
              </a:xfrm>
              <a:prstGeom prst="line">
                <a:avLst/>
              </a:prstGeom>
              <a:ln w="76200">
                <a:solidFill>
                  <a:schemeClr val="accent4">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151902" y="4083745"/>
                <a:ext cx="183219" cy="0"/>
              </a:xfrm>
              <a:prstGeom prst="line">
                <a:avLst/>
              </a:prstGeom>
              <a:ln w="76200">
                <a:solidFill>
                  <a:schemeClr val="accent4">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411621" y="4028072"/>
                <a:ext cx="183219" cy="0"/>
              </a:xfrm>
              <a:prstGeom prst="line">
                <a:avLst/>
              </a:prstGeom>
              <a:ln w="76200">
                <a:solidFill>
                  <a:schemeClr val="accent4"/>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18358" y="4104320"/>
                <a:ext cx="183219" cy="0"/>
              </a:xfrm>
              <a:prstGeom prst="line">
                <a:avLst/>
              </a:prstGeom>
              <a:ln w="76200">
                <a:solidFill>
                  <a:schemeClr val="accent4">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31889" y="3910079"/>
                <a:ext cx="183219" cy="0"/>
              </a:xfrm>
              <a:prstGeom prst="line">
                <a:avLst/>
              </a:prstGeom>
              <a:ln w="76200">
                <a:solidFill>
                  <a:schemeClr val="accent4">
                    <a:lumMod val="40000"/>
                    <a:lumOff val="60000"/>
                  </a:schemeClr>
                </a:solidFill>
              </a:ln>
              <a:effectLst/>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56798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284C401-0E33-43D1-B00F-557BD12B1B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266"/>
          <a:stretch/>
        </p:blipFill>
        <p:spPr>
          <a:xfrm>
            <a:off x="2286000" y="-28876"/>
            <a:ext cx="9906000" cy="6901804"/>
          </a:xfrm>
          <a:prstGeom prst="rect">
            <a:avLst/>
          </a:prstGeom>
        </p:spPr>
      </p:pic>
      <p:sp>
        <p:nvSpPr>
          <p:cNvPr id="12" name="Rectangle 11">
            <a:extLst>
              <a:ext uri="{FF2B5EF4-FFF2-40B4-BE49-F238E27FC236}">
                <a16:creationId xmlns:a16="http://schemas.microsoft.com/office/drawing/2014/main" id="{B7DFB51C-676B-4489-AA42-14CDC914117A}"/>
              </a:ext>
            </a:extLst>
          </p:cNvPr>
          <p:cNvSpPr/>
          <p:nvPr/>
        </p:nvSpPr>
        <p:spPr>
          <a:xfrm>
            <a:off x="0" y="0"/>
            <a:ext cx="5478449"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40"/>
            <a:endParaRPr lang="en-GB">
              <a:solidFill>
                <a:prstClr val="white"/>
              </a:solidFill>
              <a:latin typeface="Arial" panose="020B0604020202020204"/>
            </a:endParaRPr>
          </a:p>
        </p:txBody>
      </p:sp>
      <p:pic>
        <p:nvPicPr>
          <p:cNvPr id="8" name="Picture 7" descr="A picture containing text&#10;&#10;Description automatically generated">
            <a:extLst>
              <a:ext uri="{FF2B5EF4-FFF2-40B4-BE49-F238E27FC236}">
                <a16:creationId xmlns:a16="http://schemas.microsoft.com/office/drawing/2014/main" id="{7512A22F-E5A3-4BD8-B03C-18EEA1E2C0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72" y="5168754"/>
            <a:ext cx="982828" cy="1042586"/>
          </a:xfrm>
          <a:prstGeom prst="rect">
            <a:avLst/>
          </a:prstGeom>
        </p:spPr>
      </p:pic>
      <p:pic>
        <p:nvPicPr>
          <p:cNvPr id="9" name="Picture 8">
            <a:extLst>
              <a:ext uri="{FF2B5EF4-FFF2-40B4-BE49-F238E27FC236}">
                <a16:creationId xmlns:a16="http://schemas.microsoft.com/office/drawing/2014/main" id="{84B11FA7-2935-4358-8B68-A4A7440D17B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83578" y="930181"/>
            <a:ext cx="3415814" cy="929334"/>
          </a:xfrm>
          <a:prstGeom prst="rect">
            <a:avLst/>
          </a:prstGeom>
        </p:spPr>
      </p:pic>
      <p:sp>
        <p:nvSpPr>
          <p:cNvPr id="10" name="TextBox 9">
            <a:extLst>
              <a:ext uri="{FF2B5EF4-FFF2-40B4-BE49-F238E27FC236}">
                <a16:creationId xmlns:a16="http://schemas.microsoft.com/office/drawing/2014/main" id="{0444CF94-01F2-46F8-9401-A8D4056CA115}"/>
              </a:ext>
            </a:extLst>
          </p:cNvPr>
          <p:cNvSpPr txBox="1"/>
          <p:nvPr/>
        </p:nvSpPr>
        <p:spPr>
          <a:xfrm>
            <a:off x="1367056" y="3066180"/>
            <a:ext cx="2283578" cy="769441"/>
          </a:xfrm>
          <a:prstGeom prst="rect">
            <a:avLst/>
          </a:prstGeom>
          <a:noFill/>
        </p:spPr>
        <p:txBody>
          <a:bodyPr wrap="square" rtlCol="0" anchor="ctr">
            <a:spAutoFit/>
          </a:bodyPr>
          <a:lstStyle/>
          <a:p>
            <a:pPr algn="just" defTabSz="914240"/>
            <a:r>
              <a:rPr lang="en-GB" sz="4400" b="1" dirty="0">
                <a:solidFill>
                  <a:schemeClr val="bg1"/>
                </a:solidFill>
                <a:latin typeface="Arial" panose="020B0604020202020204" pitchFamily="34" charset="0"/>
                <a:cs typeface="Arial" panose="020B0604020202020204" pitchFamily="34" charset="0"/>
              </a:rPr>
              <a:t>BREAK</a:t>
            </a:r>
          </a:p>
        </p:txBody>
      </p:sp>
      <p:pic>
        <p:nvPicPr>
          <p:cNvPr id="11" name="Picture 10">
            <a:extLst>
              <a:ext uri="{FF2B5EF4-FFF2-40B4-BE49-F238E27FC236}">
                <a16:creationId xmlns:a16="http://schemas.microsoft.com/office/drawing/2014/main" id="{7512A22F-E5A3-4BD8-B03C-18EEA1E2C0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816233" y="5263029"/>
            <a:ext cx="585462" cy="854037"/>
          </a:xfrm>
          <a:prstGeom prst="rect">
            <a:avLst/>
          </a:prstGeom>
        </p:spPr>
      </p:pic>
      <p:pic>
        <p:nvPicPr>
          <p:cNvPr id="13" name="Picture 12">
            <a:extLst>
              <a:ext uri="{FF2B5EF4-FFF2-40B4-BE49-F238E27FC236}">
                <a16:creationId xmlns:a16="http://schemas.microsoft.com/office/drawing/2014/main" id="{7512A22F-E5A3-4BD8-B03C-18EEA1E2C04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98100" y="5263029"/>
            <a:ext cx="1618643" cy="922404"/>
          </a:xfrm>
          <a:prstGeom prst="rect">
            <a:avLst/>
          </a:prstGeom>
        </p:spPr>
      </p:pic>
      <p:sp>
        <p:nvSpPr>
          <p:cNvPr id="14" name="TextBox 13">
            <a:extLst>
              <a:ext uri="{FF2B5EF4-FFF2-40B4-BE49-F238E27FC236}">
                <a16:creationId xmlns:a16="http://schemas.microsoft.com/office/drawing/2014/main" id="{0444CF94-01F2-46F8-9401-A8D4056CA115}"/>
              </a:ext>
            </a:extLst>
          </p:cNvPr>
          <p:cNvSpPr txBox="1"/>
          <p:nvPr/>
        </p:nvSpPr>
        <p:spPr>
          <a:xfrm>
            <a:off x="913586" y="3835537"/>
            <a:ext cx="3195708" cy="523220"/>
          </a:xfrm>
          <a:prstGeom prst="rect">
            <a:avLst/>
          </a:prstGeom>
          <a:noFill/>
        </p:spPr>
        <p:txBody>
          <a:bodyPr wrap="square" rtlCol="0" anchor="ctr">
            <a:spAutoFit/>
          </a:bodyPr>
          <a:lstStyle/>
          <a:p>
            <a:pPr algn="just" defTabSz="914240"/>
            <a:r>
              <a:rPr lang="da-DK" sz="2800" b="1" dirty="0">
                <a:solidFill>
                  <a:schemeClr val="bg1"/>
                </a:solidFill>
                <a:latin typeface="Arial" panose="020B0604020202020204" pitchFamily="34" charset="0"/>
                <a:cs typeface="Arial" panose="020B0604020202020204" pitchFamily="34" charset="0"/>
              </a:rPr>
              <a:t>12:05 -12:15 CET</a:t>
            </a:r>
            <a:endParaRPr lang="en-GB"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6024269"/>
      </p:ext>
    </p:extLst>
  </p:cSld>
  <p:clrMapOvr>
    <a:masterClrMapping/>
  </p:clrMapOvr>
</p:sld>
</file>

<file path=ppt/theme/theme1.xml><?xml version="1.0" encoding="utf-8"?>
<a:theme xmlns:a="http://schemas.openxmlformats.org/drawingml/2006/main" name="Office Theme">
  <a:themeElements>
    <a:clrScheme name="Fleming Fund">
      <a:dk1>
        <a:srgbClr val="000000"/>
      </a:dk1>
      <a:lt1>
        <a:srgbClr val="FFFFFF"/>
      </a:lt1>
      <a:dk2>
        <a:srgbClr val="A5BE23"/>
      </a:dk2>
      <a:lt2>
        <a:srgbClr val="EDECEB"/>
      </a:lt2>
      <a:accent1>
        <a:srgbClr val="05784B"/>
      </a:accent1>
      <a:accent2>
        <a:srgbClr val="286E9B"/>
      </a:accent2>
      <a:accent3>
        <a:srgbClr val="2D8CC8"/>
      </a:accent3>
      <a:accent4>
        <a:srgbClr val="28BEBE"/>
      </a:accent4>
      <a:accent5>
        <a:srgbClr val="41B45A"/>
      </a:accent5>
      <a:accent6>
        <a:srgbClr val="00A09B"/>
      </a:accent6>
      <a:hlink>
        <a:srgbClr val="2FB6BC"/>
      </a:hlink>
      <a:folHlink>
        <a:srgbClr val="8E3F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E0F33D22483C4AA8B05FEFDCAC600F" ma:contentTypeVersion="99" ma:contentTypeDescription="Create a new document." ma:contentTypeScope="" ma:versionID="f314073a9d633b425b8f928ec3cbc93f">
  <xsd:schema xmlns:xsd="http://www.w3.org/2001/XMLSchema" xmlns:xs="http://www.w3.org/2001/XMLSchema" xmlns:p="http://schemas.microsoft.com/office/2006/metadata/properties" xmlns:ns1="http://schemas.microsoft.com/sharepoint/v3" xmlns:ns2="980b2c76-4eb4-4926-991a-bb246786b55e" xmlns:ns3="9e34f59f-22da-4d35-944c-fdee973dcf4e" xmlns:ns4="ce402152-2197-44ed-a9fb-34168d3d8bb3" targetNamespace="http://schemas.microsoft.com/office/2006/metadata/properties" ma:root="true" ma:fieldsID="fc548d8d6a0eb642f52fe16560b5b46b" ns1:_="" ns2:_="" ns3:_="" ns4:_="">
    <xsd:import namespace="http://schemas.microsoft.com/sharepoint/v3"/>
    <xsd:import namespace="980b2c76-4eb4-4926-991a-bb246786b55e"/>
    <xsd:import namespace="9e34f59f-22da-4d35-944c-fdee973dcf4e"/>
    <xsd:import namespace="ce402152-2197-44ed-a9fb-34168d3d8bb3"/>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element ref="ns4:MediaServiceDateTaken" minOccurs="0"/>
                <xsd:element ref="ns4:MediaServiceAutoTags" minOccurs="0"/>
                <xsd:element ref="ns1:_ip_UnifiedCompliancePolicyProperties" minOccurs="0"/>
                <xsd:element ref="ns1:_ip_UnifiedCompliancePolicyUIAc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description="" ma:hidden="true" ma:internalName="_ip_UnifiedCompliancePolicyProperties">
      <xsd:simpleType>
        <xsd:restriction base="dms:Note"/>
      </xsd:simpleType>
    </xsd:element>
    <xsd:element name="_ip_UnifiedCompliancePolicyUIAction" ma:index="18"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0b2c76-4eb4-4926-991a-bb246786b55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e34f59f-22da-4d35-944c-fdee973dcf4e"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402152-2197-44ed-a9fb-34168d3d8bb3"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980b2c76-4eb4-4926-991a-bb246786b55e">371809-520408861-3994</_dlc_DocId>
    <_dlc_DocIdUrl xmlns="980b2c76-4eb4-4926-991a-bb246786b55e">
      <Url>https://mottmac.sharepoint.com/teams/pj-b0049/_layouts/15/DocIdRedir.aspx?ID=371809-520408861-3994</Url>
      <Description>371809-520408861-3994</Description>
    </_dlc_DocIdUrl>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6B266AC-7785-4980-99BC-715BDF1BFC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0b2c76-4eb4-4926-991a-bb246786b55e"/>
    <ds:schemaRef ds:uri="9e34f59f-22da-4d35-944c-fdee973dcf4e"/>
    <ds:schemaRef ds:uri="ce402152-2197-44ed-a9fb-34168d3d8b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972765-B413-4993-9FCC-F44B4E3C9FBA}">
  <ds:schemaRefs>
    <ds:schemaRef ds:uri="http://purl.org/dc/elements/1.1/"/>
    <ds:schemaRef ds:uri="http://schemas.microsoft.com/office/infopath/2007/PartnerControls"/>
    <ds:schemaRef ds:uri="http://schemas.microsoft.com/office/2006/metadata/properties"/>
    <ds:schemaRef ds:uri="9e34f59f-22da-4d35-944c-fdee973dcf4e"/>
    <ds:schemaRef ds:uri="http://schemas.openxmlformats.org/package/2006/metadata/core-properties"/>
    <ds:schemaRef ds:uri="http://schemas.microsoft.com/sharepoint/v3"/>
    <ds:schemaRef ds:uri="http://schemas.microsoft.com/office/2006/documentManagement/types"/>
    <ds:schemaRef ds:uri="http://purl.org/dc/terms/"/>
    <ds:schemaRef ds:uri="980b2c76-4eb4-4926-991a-bb246786b55e"/>
    <ds:schemaRef ds:uri="ce402152-2197-44ed-a9fb-34168d3d8bb3"/>
    <ds:schemaRef ds:uri="http://www.w3.org/XML/1998/namespace"/>
    <ds:schemaRef ds:uri="http://purl.org/dc/dcmitype/"/>
  </ds:schemaRefs>
</ds:datastoreItem>
</file>

<file path=customXml/itemProps3.xml><?xml version="1.0" encoding="utf-8"?>
<ds:datastoreItem xmlns:ds="http://schemas.openxmlformats.org/officeDocument/2006/customXml" ds:itemID="{268FE1BB-5914-4D5E-A061-6700C3895927}">
  <ds:schemaRefs>
    <ds:schemaRef ds:uri="http://schemas.microsoft.com/sharepoint/v3/contenttype/forms"/>
  </ds:schemaRefs>
</ds:datastoreItem>
</file>

<file path=customXml/itemProps4.xml><?xml version="1.0" encoding="utf-8"?>
<ds:datastoreItem xmlns:ds="http://schemas.openxmlformats.org/officeDocument/2006/customXml" ds:itemID="{453C6ED8-1E29-4A0F-A0D6-D8993E9D48A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4325</TotalTime>
  <Words>1037</Words>
  <Application>Microsoft Office PowerPoint</Application>
  <PresentationFormat>Widescreen</PresentationFormat>
  <Paragraphs>124</Paragraphs>
  <Slides>14</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14</vt:i4>
      </vt:variant>
    </vt:vector>
  </HeadingPairs>
  <TitlesOfParts>
    <vt:vector size="19" baseType="lpstr">
      <vt:lpstr>Arial</vt:lpstr>
      <vt:lpstr>Calibri</vt:lpstr>
      <vt:lpstr>Segoe UI</vt:lpstr>
      <vt:lpstr>Symbol</vt:lpstr>
      <vt:lpstr>Office Theme</vt:lpstr>
      <vt:lpstr>WGS workflow: from isolate to analysis – Day 3 </vt:lpstr>
      <vt:lpstr>PowerPoint-præsentation</vt:lpstr>
      <vt:lpstr>PowerPoint-præsentation</vt:lpstr>
      <vt:lpstr>[7] Recap on bioinformatics  Marco van Zwetselaar (KCRI, Tanzania)</vt:lpstr>
      <vt:lpstr>[8] Recap on CGE tools  Marco van Zwetselaar (KCRI, Tanzania)</vt:lpstr>
      <vt:lpstr>PowerPoint-præsentation</vt:lpstr>
      <vt:lpstr>[9] Introduction to BIGSdb and Enterobase  Anthony Smith (NICD, South Africa)</vt:lpstr>
      <vt:lpstr>[9E] Exercise: Using Enterobase  Anthony Smith (NICD, South Africa)</vt:lpstr>
      <vt:lpstr>PowerPoint-præsentation</vt:lpstr>
      <vt:lpstr>[10] Protocols and ISOs  Jette Sejer Kjeldgaard (DTU, Denmark)  Errol Strain (FDA, USA)  </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Cuny, Nathalie</dc:creator>
  <cp:lastModifiedBy>Sidsel Addington Bang</cp:lastModifiedBy>
  <cp:revision>229</cp:revision>
  <dcterms:created xsi:type="dcterms:W3CDTF">2017-12-29T05:01:18Z</dcterms:created>
  <dcterms:modified xsi:type="dcterms:W3CDTF">2024-09-08T05:56:51Z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0x01010081E0F33D22483C4AA8B05FEFDCAC600F</vt:lpwstr>
  </property>
  <property fmtid="{D5CDD505-2E9C-101B-9397-08002B2CF9AE}" pid="3" name="_dlc_DocIdItemGuid">
    <vt:lpwstr>b755da39-e2b3-474f-8a66-a1793c752ff0</vt:lpwstr>
  </property>
</Properties>
</file>