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sldIdLst>
    <p:sldId id="300" r:id="rId6"/>
    <p:sldId id="307" r:id="rId7"/>
    <p:sldId id="303" r:id="rId8"/>
    <p:sldId id="323" r:id="rId9"/>
    <p:sldId id="305" r:id="rId10"/>
    <p:sldId id="317" r:id="rId11"/>
    <p:sldId id="318" r:id="rId12"/>
    <p:sldId id="306" r:id="rId13"/>
    <p:sldId id="309" r:id="rId14"/>
    <p:sldId id="319" r:id="rId15"/>
    <p:sldId id="321" r:id="rId16"/>
    <p:sldId id="320" r:id="rId17"/>
    <p:sldId id="322" r:id="rId18"/>
    <p:sldId id="324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" id="{D6ECE79C-B90E-4ECB-BA7E-D6C109F7B5A9}">
          <p14:sldIdLst>
            <p14:sldId id="300"/>
            <p14:sldId id="307"/>
            <p14:sldId id="303"/>
            <p14:sldId id="323"/>
            <p14:sldId id="305"/>
            <p14:sldId id="317"/>
            <p14:sldId id="318"/>
            <p14:sldId id="306"/>
            <p14:sldId id="309"/>
            <p14:sldId id="319"/>
            <p14:sldId id="321"/>
            <p14:sldId id="320"/>
            <p14:sldId id="322"/>
            <p14:sldId id="324"/>
            <p14:sldId id="302"/>
          </p14:sldIdLst>
        </p14:section>
        <p14:section name="Template" id="{52AAE88A-2F3F-4599-9095-58EA3358102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FF"/>
    <a:srgbClr val="00E5DA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8" autoAdjust="0"/>
    <p:restoredTop sz="94660"/>
  </p:normalViewPr>
  <p:slideViewPr>
    <p:cSldViewPr snapToGrid="0">
      <p:cViewPr varScale="1">
        <p:scale>
          <a:sx n="79" d="100"/>
          <a:sy n="79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277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91803-3B3B-4919-BCB8-28A9F24972B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0A79A2-213B-4CAC-9823-2DE00EFE866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     Easy to conduct but data is not precise enough for fine analysis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      Useful to infer DNA presence or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absense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64B30922-3F9D-4E4E-BACF-CC5E4BDE90F9}" type="parTrans" cxnId="{F763DA35-F39E-4224-AB7D-1EA1C4E596A4}">
      <dgm:prSet/>
      <dgm:spPr/>
      <dgm:t>
        <a:bodyPr/>
        <a:lstStyle/>
        <a:p>
          <a:endParaRPr lang="en-US"/>
        </a:p>
      </dgm:t>
    </dgm:pt>
    <dgm:pt modelId="{875C76CF-7F81-48C2-9C61-6021491A59EF}" type="sibTrans" cxnId="{F763DA35-F39E-4224-AB7D-1EA1C4E596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8C89C-55FE-4946-9700-60FC5EF6580B}">
      <dgm:prSet phldrT="[Text]" custT="1"/>
      <dgm:spPr/>
      <dgm:t>
        <a:bodyPr/>
        <a:lstStyle/>
        <a:p>
          <a:r>
            <a:rPr lang="en-US" sz="2300" dirty="0">
              <a:latin typeface="Arial" panose="020B0604020202020204" pitchFamily="34" charset="0"/>
              <a:cs typeface="Arial" panose="020B0604020202020204" pitchFamily="34" charset="0"/>
            </a:rPr>
            <a:t>        Useful for detecting contamination by protein, phenol, RNA</a:t>
          </a:r>
        </a:p>
      </dgm:t>
    </dgm:pt>
    <dgm:pt modelId="{74B30587-0927-4BDE-9346-C4C0493A28BA}" type="parTrans" cxnId="{329AA48D-967F-4CEF-946C-B910E9080F4D}">
      <dgm:prSet/>
      <dgm:spPr/>
      <dgm:t>
        <a:bodyPr/>
        <a:lstStyle/>
        <a:p>
          <a:endParaRPr lang="en-US"/>
        </a:p>
      </dgm:t>
    </dgm:pt>
    <dgm:pt modelId="{361A79F4-BF7D-4B94-81D9-3E0B980C1B29}" type="sibTrans" cxnId="{329AA48D-967F-4CEF-946C-B910E9080F4D}">
      <dgm:prSet/>
      <dgm:spPr/>
      <dgm:t>
        <a:bodyPr/>
        <a:lstStyle/>
        <a:p>
          <a:endParaRPr lang="en-US"/>
        </a:p>
      </dgm:t>
    </dgm:pt>
    <dgm:pt modelId="{74F6B371-29CF-4CE8-8631-F188D961648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      Outputs reliable DNA quantification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      Requires expensive reagents</a:t>
          </a:r>
        </a:p>
      </dgm:t>
    </dgm:pt>
    <dgm:pt modelId="{850D2189-E05D-4C80-B663-18165EF3B5A0}" type="parTrans" cxnId="{6EAE5674-F79D-48F2-829F-A525787E1094}">
      <dgm:prSet/>
      <dgm:spPr/>
      <dgm:t>
        <a:bodyPr/>
        <a:lstStyle/>
        <a:p>
          <a:endParaRPr lang="en-US"/>
        </a:p>
      </dgm:t>
    </dgm:pt>
    <dgm:pt modelId="{79585746-0E3C-428E-BFF5-E3E21C438A57}" type="sibTrans" cxnId="{6EAE5674-F79D-48F2-829F-A525787E1094}">
      <dgm:prSet/>
      <dgm:spPr/>
      <dgm:t>
        <a:bodyPr/>
        <a:lstStyle/>
        <a:p>
          <a:endParaRPr lang="en-US"/>
        </a:p>
      </dgm:t>
    </dgm:pt>
    <dgm:pt modelId="{49C9D17E-7638-4F66-8FEF-98269AEFBDE2}">
      <dgm:prSet custT="1"/>
      <dgm:spPr/>
      <dgm:t>
        <a:bodyPr/>
        <a:lstStyle/>
        <a:p>
          <a:r>
            <a:rPr lang="en-US" sz="2300" dirty="0">
              <a:latin typeface="Arial" panose="020B0604020202020204" pitchFamily="34" charset="0"/>
              <a:cs typeface="Arial" panose="020B0604020202020204" pitchFamily="34" charset="0"/>
            </a:rPr>
            <a:t>     Unreliable for DNA quantification</a:t>
          </a:r>
        </a:p>
      </dgm:t>
    </dgm:pt>
    <dgm:pt modelId="{2EAD8559-540D-49DB-88FE-544C3E947806}" type="parTrans" cxnId="{0FE7985F-E5F5-4C4A-9352-F8DFDF34BD33}">
      <dgm:prSet/>
      <dgm:spPr/>
      <dgm:t>
        <a:bodyPr/>
        <a:lstStyle/>
        <a:p>
          <a:endParaRPr lang="en-US"/>
        </a:p>
      </dgm:t>
    </dgm:pt>
    <dgm:pt modelId="{AF65B1B5-95D9-4075-9C89-9EC980F7E294}" type="sibTrans" cxnId="{0FE7985F-E5F5-4C4A-9352-F8DFDF34BD33}">
      <dgm:prSet/>
      <dgm:spPr/>
      <dgm:t>
        <a:bodyPr/>
        <a:lstStyle/>
        <a:p>
          <a:endParaRPr lang="en-US"/>
        </a:p>
      </dgm:t>
    </dgm:pt>
    <dgm:pt modelId="{EE7670DD-E9EB-4189-B12E-77A153BCA2DE}" type="pres">
      <dgm:prSet presAssocID="{77B91803-3B3B-4919-BCB8-28A9F24972B3}" presName="Name0" presStyleCnt="0">
        <dgm:presLayoutVars>
          <dgm:chMax val="7"/>
          <dgm:chPref val="7"/>
          <dgm:dir/>
        </dgm:presLayoutVars>
      </dgm:prSet>
      <dgm:spPr/>
    </dgm:pt>
    <dgm:pt modelId="{D6B19FC2-8418-4713-BFD5-BCB5E0AD7921}" type="pres">
      <dgm:prSet presAssocID="{77B91803-3B3B-4919-BCB8-28A9F24972B3}" presName="Name1" presStyleCnt="0"/>
      <dgm:spPr/>
    </dgm:pt>
    <dgm:pt modelId="{79434ED0-AD3A-4068-B1D8-51FFFE1754CB}" type="pres">
      <dgm:prSet presAssocID="{77B91803-3B3B-4919-BCB8-28A9F24972B3}" presName="cycle" presStyleCnt="0"/>
      <dgm:spPr/>
    </dgm:pt>
    <dgm:pt modelId="{8EFC76E5-7D6F-4D44-B50F-58B7932E2ABA}" type="pres">
      <dgm:prSet presAssocID="{77B91803-3B3B-4919-BCB8-28A9F24972B3}" presName="srcNode" presStyleLbl="node1" presStyleIdx="0" presStyleCnt="3"/>
      <dgm:spPr/>
    </dgm:pt>
    <dgm:pt modelId="{3DDC8C98-075B-4DAB-B636-A01A55C217A2}" type="pres">
      <dgm:prSet presAssocID="{77B91803-3B3B-4919-BCB8-28A9F24972B3}" presName="conn" presStyleLbl="parChTrans1D2" presStyleIdx="0" presStyleCnt="1"/>
      <dgm:spPr/>
    </dgm:pt>
    <dgm:pt modelId="{DD3173FA-4B46-483B-A446-C8895CC9AD5D}" type="pres">
      <dgm:prSet presAssocID="{77B91803-3B3B-4919-BCB8-28A9F24972B3}" presName="extraNode" presStyleLbl="node1" presStyleIdx="0" presStyleCnt="3"/>
      <dgm:spPr/>
    </dgm:pt>
    <dgm:pt modelId="{A4346B81-C04E-49D2-A48B-AB8827D1B4B2}" type="pres">
      <dgm:prSet presAssocID="{77B91803-3B3B-4919-BCB8-28A9F24972B3}" presName="dstNode" presStyleLbl="node1" presStyleIdx="0" presStyleCnt="3"/>
      <dgm:spPr/>
    </dgm:pt>
    <dgm:pt modelId="{32AF2639-0D7F-4F5E-BD64-F8B0153CDB90}" type="pres">
      <dgm:prSet presAssocID="{4A0A79A2-213B-4CAC-9823-2DE00EFE8662}" presName="text_1" presStyleLbl="node1" presStyleIdx="0" presStyleCnt="3" custScaleX="92977">
        <dgm:presLayoutVars>
          <dgm:bulletEnabled val="1"/>
        </dgm:presLayoutVars>
      </dgm:prSet>
      <dgm:spPr/>
    </dgm:pt>
    <dgm:pt modelId="{E7514381-6760-4A6E-BBB0-E1CA16CD9AC3}" type="pres">
      <dgm:prSet presAssocID="{4A0A79A2-213B-4CAC-9823-2DE00EFE8662}" presName="accent_1" presStyleCnt="0"/>
      <dgm:spPr/>
    </dgm:pt>
    <dgm:pt modelId="{09958C18-BB37-42D5-AD5C-27D3BD814BC7}" type="pres">
      <dgm:prSet presAssocID="{4A0A79A2-213B-4CAC-9823-2DE00EFE8662}" presName="accentRepeatNode" presStyleLbl="solidFgAcc1" presStyleIdx="0" presStyleCnt="3" custScaleX="201655"/>
      <dgm:spPr/>
    </dgm:pt>
    <dgm:pt modelId="{E6678E39-9E93-4707-8412-ACAFF69D788D}" type="pres">
      <dgm:prSet presAssocID="{33D8C89C-55FE-4946-9700-60FC5EF6580B}" presName="text_2" presStyleLbl="node1" presStyleIdx="1" presStyleCnt="3" custScaleX="92770">
        <dgm:presLayoutVars>
          <dgm:bulletEnabled val="1"/>
        </dgm:presLayoutVars>
      </dgm:prSet>
      <dgm:spPr/>
    </dgm:pt>
    <dgm:pt modelId="{D83AB790-8CE4-413A-B5B6-5410D81ABF12}" type="pres">
      <dgm:prSet presAssocID="{33D8C89C-55FE-4946-9700-60FC5EF6580B}" presName="accent_2" presStyleCnt="0"/>
      <dgm:spPr/>
    </dgm:pt>
    <dgm:pt modelId="{336EE683-646C-4EA5-8A0D-3545C6F99BA8}" type="pres">
      <dgm:prSet presAssocID="{33D8C89C-55FE-4946-9700-60FC5EF6580B}" presName="accentRepeatNode" presStyleLbl="solidFgAcc1" presStyleIdx="1" presStyleCnt="3" custScaleX="219227"/>
      <dgm:spPr/>
    </dgm:pt>
    <dgm:pt modelId="{E6D76361-CA43-415C-B5B9-0396363AF6E2}" type="pres">
      <dgm:prSet presAssocID="{74F6B371-29CF-4CE8-8631-F188D961648B}" presName="text_3" presStyleLbl="node1" presStyleIdx="2" presStyleCnt="3" custScaleX="92097">
        <dgm:presLayoutVars>
          <dgm:bulletEnabled val="1"/>
        </dgm:presLayoutVars>
      </dgm:prSet>
      <dgm:spPr/>
    </dgm:pt>
    <dgm:pt modelId="{7E8978EA-F3BC-440A-BCEC-E97230F09E3A}" type="pres">
      <dgm:prSet presAssocID="{74F6B371-29CF-4CE8-8631-F188D961648B}" presName="accent_3" presStyleCnt="0"/>
      <dgm:spPr/>
    </dgm:pt>
    <dgm:pt modelId="{681E8974-04E6-4D76-AB87-0CE095F12533}" type="pres">
      <dgm:prSet presAssocID="{74F6B371-29CF-4CE8-8631-F188D961648B}" presName="accentRepeatNode" presStyleLbl="solidFgAcc1" presStyleIdx="2" presStyleCnt="3" custScaleX="206875"/>
      <dgm:spPr/>
    </dgm:pt>
  </dgm:ptLst>
  <dgm:cxnLst>
    <dgm:cxn modelId="{67D5360A-67CB-4BC1-A616-8B77CF17F6A8}" type="presOf" srcId="{77B91803-3B3B-4919-BCB8-28A9F24972B3}" destId="{EE7670DD-E9EB-4189-B12E-77A153BCA2DE}" srcOrd="0" destOrd="0" presId="urn:microsoft.com/office/officeart/2008/layout/VerticalCurvedList"/>
    <dgm:cxn modelId="{F763DA35-F39E-4224-AB7D-1EA1C4E596A4}" srcId="{77B91803-3B3B-4919-BCB8-28A9F24972B3}" destId="{4A0A79A2-213B-4CAC-9823-2DE00EFE8662}" srcOrd="0" destOrd="0" parTransId="{64B30922-3F9D-4E4E-BACF-CC5E4BDE90F9}" sibTransId="{875C76CF-7F81-48C2-9C61-6021491A59EF}"/>
    <dgm:cxn modelId="{0FE7985F-E5F5-4C4A-9352-F8DFDF34BD33}" srcId="{33D8C89C-55FE-4946-9700-60FC5EF6580B}" destId="{49C9D17E-7638-4F66-8FEF-98269AEFBDE2}" srcOrd="0" destOrd="0" parTransId="{2EAD8559-540D-49DB-88FE-544C3E947806}" sibTransId="{AF65B1B5-95D9-4075-9C89-9EC980F7E294}"/>
    <dgm:cxn modelId="{A426316A-4063-4E30-96F5-09AFECEBD211}" type="presOf" srcId="{33D8C89C-55FE-4946-9700-60FC5EF6580B}" destId="{E6678E39-9E93-4707-8412-ACAFF69D788D}" srcOrd="0" destOrd="0" presId="urn:microsoft.com/office/officeart/2008/layout/VerticalCurvedList"/>
    <dgm:cxn modelId="{6EAE5674-F79D-48F2-829F-A525787E1094}" srcId="{77B91803-3B3B-4919-BCB8-28A9F24972B3}" destId="{74F6B371-29CF-4CE8-8631-F188D961648B}" srcOrd="2" destOrd="0" parTransId="{850D2189-E05D-4C80-B663-18165EF3B5A0}" sibTransId="{79585746-0E3C-428E-BFF5-E3E21C438A57}"/>
    <dgm:cxn modelId="{329AA48D-967F-4CEF-946C-B910E9080F4D}" srcId="{77B91803-3B3B-4919-BCB8-28A9F24972B3}" destId="{33D8C89C-55FE-4946-9700-60FC5EF6580B}" srcOrd="1" destOrd="0" parTransId="{74B30587-0927-4BDE-9346-C4C0493A28BA}" sibTransId="{361A79F4-BF7D-4B94-81D9-3E0B980C1B29}"/>
    <dgm:cxn modelId="{578E9EA1-261A-4147-B64E-64AA023B749C}" type="presOf" srcId="{875C76CF-7F81-48C2-9C61-6021491A59EF}" destId="{3DDC8C98-075B-4DAB-B636-A01A55C217A2}" srcOrd="0" destOrd="0" presId="urn:microsoft.com/office/officeart/2008/layout/VerticalCurvedList"/>
    <dgm:cxn modelId="{B8EA17A9-8CCD-4278-8123-666D86BB3E11}" type="presOf" srcId="{4A0A79A2-213B-4CAC-9823-2DE00EFE8662}" destId="{32AF2639-0D7F-4F5E-BD64-F8B0153CDB90}" srcOrd="0" destOrd="0" presId="urn:microsoft.com/office/officeart/2008/layout/VerticalCurvedList"/>
    <dgm:cxn modelId="{062D44B3-152E-4284-AAFC-4E7324C3BC85}" type="presOf" srcId="{74F6B371-29CF-4CE8-8631-F188D961648B}" destId="{E6D76361-CA43-415C-B5B9-0396363AF6E2}" srcOrd="0" destOrd="0" presId="urn:microsoft.com/office/officeart/2008/layout/VerticalCurvedList"/>
    <dgm:cxn modelId="{D48666DA-DE27-49DE-A651-9B1823107B9D}" type="presOf" srcId="{49C9D17E-7638-4F66-8FEF-98269AEFBDE2}" destId="{E6678E39-9E93-4707-8412-ACAFF69D788D}" srcOrd="0" destOrd="1" presId="urn:microsoft.com/office/officeart/2008/layout/VerticalCurvedList"/>
    <dgm:cxn modelId="{425F40DA-85BF-4974-BC47-AF29DEB4FF1C}" type="presParOf" srcId="{EE7670DD-E9EB-4189-B12E-77A153BCA2DE}" destId="{D6B19FC2-8418-4713-BFD5-BCB5E0AD7921}" srcOrd="0" destOrd="0" presId="urn:microsoft.com/office/officeart/2008/layout/VerticalCurvedList"/>
    <dgm:cxn modelId="{93E0B096-5B19-4DA9-8353-DD1F13A0BEA7}" type="presParOf" srcId="{D6B19FC2-8418-4713-BFD5-BCB5E0AD7921}" destId="{79434ED0-AD3A-4068-B1D8-51FFFE1754CB}" srcOrd="0" destOrd="0" presId="urn:microsoft.com/office/officeart/2008/layout/VerticalCurvedList"/>
    <dgm:cxn modelId="{D6C27829-1F1A-4AC2-92F6-6B135684C4D0}" type="presParOf" srcId="{79434ED0-AD3A-4068-B1D8-51FFFE1754CB}" destId="{8EFC76E5-7D6F-4D44-B50F-58B7932E2ABA}" srcOrd="0" destOrd="0" presId="urn:microsoft.com/office/officeart/2008/layout/VerticalCurvedList"/>
    <dgm:cxn modelId="{FBE6123A-7808-4EB2-AF6F-74C2E0EDF6AF}" type="presParOf" srcId="{79434ED0-AD3A-4068-B1D8-51FFFE1754CB}" destId="{3DDC8C98-075B-4DAB-B636-A01A55C217A2}" srcOrd="1" destOrd="0" presId="urn:microsoft.com/office/officeart/2008/layout/VerticalCurvedList"/>
    <dgm:cxn modelId="{744727F6-AC90-4076-B460-D726419316AA}" type="presParOf" srcId="{79434ED0-AD3A-4068-B1D8-51FFFE1754CB}" destId="{DD3173FA-4B46-483B-A446-C8895CC9AD5D}" srcOrd="2" destOrd="0" presId="urn:microsoft.com/office/officeart/2008/layout/VerticalCurvedList"/>
    <dgm:cxn modelId="{320DC3C7-C6D7-45CE-B7C1-5C7343307B5C}" type="presParOf" srcId="{79434ED0-AD3A-4068-B1D8-51FFFE1754CB}" destId="{A4346B81-C04E-49D2-A48B-AB8827D1B4B2}" srcOrd="3" destOrd="0" presId="urn:microsoft.com/office/officeart/2008/layout/VerticalCurvedList"/>
    <dgm:cxn modelId="{F2F4EAE6-3235-42EF-A9D2-CBBD5CB47394}" type="presParOf" srcId="{D6B19FC2-8418-4713-BFD5-BCB5E0AD7921}" destId="{32AF2639-0D7F-4F5E-BD64-F8B0153CDB90}" srcOrd="1" destOrd="0" presId="urn:microsoft.com/office/officeart/2008/layout/VerticalCurvedList"/>
    <dgm:cxn modelId="{9AF2B5BA-6974-40AB-8B03-8C5B62274FF4}" type="presParOf" srcId="{D6B19FC2-8418-4713-BFD5-BCB5E0AD7921}" destId="{E7514381-6760-4A6E-BBB0-E1CA16CD9AC3}" srcOrd="2" destOrd="0" presId="urn:microsoft.com/office/officeart/2008/layout/VerticalCurvedList"/>
    <dgm:cxn modelId="{A62C7E75-9807-4A55-B28A-FAB2279FCA28}" type="presParOf" srcId="{E7514381-6760-4A6E-BBB0-E1CA16CD9AC3}" destId="{09958C18-BB37-42D5-AD5C-27D3BD814BC7}" srcOrd="0" destOrd="0" presId="urn:microsoft.com/office/officeart/2008/layout/VerticalCurvedList"/>
    <dgm:cxn modelId="{7222E5E3-8F94-440A-A005-C83D71877420}" type="presParOf" srcId="{D6B19FC2-8418-4713-BFD5-BCB5E0AD7921}" destId="{E6678E39-9E93-4707-8412-ACAFF69D788D}" srcOrd="3" destOrd="0" presId="urn:microsoft.com/office/officeart/2008/layout/VerticalCurvedList"/>
    <dgm:cxn modelId="{B2496756-6625-440C-A20C-774BFA3A5EE6}" type="presParOf" srcId="{D6B19FC2-8418-4713-BFD5-BCB5E0AD7921}" destId="{D83AB790-8CE4-413A-B5B6-5410D81ABF12}" srcOrd="4" destOrd="0" presId="urn:microsoft.com/office/officeart/2008/layout/VerticalCurvedList"/>
    <dgm:cxn modelId="{CB3C569C-40B0-4DC2-9DB3-7C491499F113}" type="presParOf" srcId="{D83AB790-8CE4-413A-B5B6-5410D81ABF12}" destId="{336EE683-646C-4EA5-8A0D-3545C6F99BA8}" srcOrd="0" destOrd="0" presId="urn:microsoft.com/office/officeart/2008/layout/VerticalCurvedList"/>
    <dgm:cxn modelId="{2390D05A-201B-46CB-BA36-98D1AEC250B8}" type="presParOf" srcId="{D6B19FC2-8418-4713-BFD5-BCB5E0AD7921}" destId="{E6D76361-CA43-415C-B5B9-0396363AF6E2}" srcOrd="5" destOrd="0" presId="urn:microsoft.com/office/officeart/2008/layout/VerticalCurvedList"/>
    <dgm:cxn modelId="{563EC8BF-2B8D-432A-9E3C-BCF7B30EC547}" type="presParOf" srcId="{D6B19FC2-8418-4713-BFD5-BCB5E0AD7921}" destId="{7E8978EA-F3BC-440A-BCEC-E97230F09E3A}" srcOrd="6" destOrd="0" presId="urn:microsoft.com/office/officeart/2008/layout/VerticalCurvedList"/>
    <dgm:cxn modelId="{0B52A773-399F-49BD-83FB-559D07076BAD}" type="presParOf" srcId="{7E8978EA-F3BC-440A-BCEC-E97230F09E3A}" destId="{681E8974-04E6-4D76-AB87-0CE095F12533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90053-6AF5-4E22-A736-BCF7CBD66F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F05ED6-E204-4C0A-AF7A-58A7855C0B4F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Inferences</a:t>
          </a:r>
        </a:p>
      </dgm:t>
    </dgm:pt>
    <dgm:pt modelId="{02606A95-ED36-4B6F-B2D0-9AE35A12F6ED}" type="parTrans" cxnId="{18EEA33D-D068-4CAF-9AD0-03F8C999E618}">
      <dgm:prSet/>
      <dgm:spPr/>
      <dgm:t>
        <a:bodyPr/>
        <a:lstStyle/>
        <a:p>
          <a:endParaRPr lang="en-US"/>
        </a:p>
      </dgm:t>
    </dgm:pt>
    <dgm:pt modelId="{E759C19C-99C1-4ABA-A05B-9FDC5C7E5E0E}" type="sibTrans" cxnId="{18EEA33D-D068-4CAF-9AD0-03F8C999E618}">
      <dgm:prSet/>
      <dgm:spPr/>
      <dgm:t>
        <a:bodyPr/>
        <a:lstStyle/>
        <a:p>
          <a:endParaRPr lang="en-US"/>
        </a:p>
      </dgm:t>
    </dgm:pt>
    <dgm:pt modelId="{22A06C70-77AE-46FE-A523-BF2842B26FD6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Bioinformatic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findings</a:t>
          </a:r>
        </a:p>
      </dgm:t>
    </dgm:pt>
    <dgm:pt modelId="{FE7058BB-9D42-4EF8-ACEC-5CB1BCDD81F0}" type="parTrans" cxnId="{2766F36A-7712-4E69-9B83-94ED6AFD8233}">
      <dgm:prSet custT="1"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34B4F-52B1-4BC4-B8E2-E0DA3158DB73}" type="sibTrans" cxnId="{2766F36A-7712-4E69-9B83-94ED6AFD8233}">
      <dgm:prSet/>
      <dgm:spPr/>
      <dgm:t>
        <a:bodyPr/>
        <a:lstStyle/>
        <a:p>
          <a:endParaRPr lang="en-US"/>
        </a:p>
      </dgm:t>
    </dgm:pt>
    <dgm:pt modelId="{A61C397A-42C8-40FB-8733-C153C66094CA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Metadata</a:t>
          </a:r>
        </a:p>
      </dgm:t>
    </dgm:pt>
    <dgm:pt modelId="{D1E1A715-8C73-44C9-9F4C-4C4F7B89DAAC}" type="parTrans" cxnId="{83ECCC4B-229C-4906-8F01-0D2B04D9F610}">
      <dgm:prSet custT="1"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42AA17-976F-4693-AC81-F0FF3F94584F}" type="sibTrans" cxnId="{83ECCC4B-229C-4906-8F01-0D2B04D9F610}">
      <dgm:prSet/>
      <dgm:spPr/>
      <dgm:t>
        <a:bodyPr/>
        <a:lstStyle/>
        <a:p>
          <a:endParaRPr lang="en-US"/>
        </a:p>
      </dgm:t>
    </dgm:pt>
    <dgm:pt modelId="{3DD7A1E3-7A07-4B26-AC5C-FC6407CD2E24}" type="pres">
      <dgm:prSet presAssocID="{82690053-6AF5-4E22-A736-BCF7CBD66F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0113A7-ACC9-466E-9F22-D462D475D8FA}" type="pres">
      <dgm:prSet presAssocID="{8BF05ED6-E204-4C0A-AF7A-58A7855C0B4F}" presName="root1" presStyleCnt="0"/>
      <dgm:spPr/>
    </dgm:pt>
    <dgm:pt modelId="{AF014C49-7E67-4BC5-BCDB-2467D19CD3E3}" type="pres">
      <dgm:prSet presAssocID="{8BF05ED6-E204-4C0A-AF7A-58A7855C0B4F}" presName="LevelOneTextNode" presStyleLbl="node0" presStyleIdx="0" presStyleCnt="1">
        <dgm:presLayoutVars>
          <dgm:chPref val="3"/>
        </dgm:presLayoutVars>
      </dgm:prSet>
      <dgm:spPr/>
    </dgm:pt>
    <dgm:pt modelId="{2CE451F7-2864-4C1F-BFE9-EE005615FC39}" type="pres">
      <dgm:prSet presAssocID="{8BF05ED6-E204-4C0A-AF7A-58A7855C0B4F}" presName="level2hierChild" presStyleCnt="0"/>
      <dgm:spPr/>
    </dgm:pt>
    <dgm:pt modelId="{2AFDBABA-E881-4992-B629-FEA4CD71EC34}" type="pres">
      <dgm:prSet presAssocID="{FE7058BB-9D42-4EF8-ACEC-5CB1BCDD81F0}" presName="conn2-1" presStyleLbl="parChTrans1D2" presStyleIdx="0" presStyleCnt="2"/>
      <dgm:spPr/>
    </dgm:pt>
    <dgm:pt modelId="{ECC713D3-EB08-4A78-8F6A-94703A2A233C}" type="pres">
      <dgm:prSet presAssocID="{FE7058BB-9D42-4EF8-ACEC-5CB1BCDD81F0}" presName="connTx" presStyleLbl="parChTrans1D2" presStyleIdx="0" presStyleCnt="2"/>
      <dgm:spPr/>
    </dgm:pt>
    <dgm:pt modelId="{11DAD3D8-E694-411B-AE82-A19005A31F6C}" type="pres">
      <dgm:prSet presAssocID="{22A06C70-77AE-46FE-A523-BF2842B26FD6}" presName="root2" presStyleCnt="0"/>
      <dgm:spPr/>
    </dgm:pt>
    <dgm:pt modelId="{0806C208-148B-4994-A479-457216B2F43D}" type="pres">
      <dgm:prSet presAssocID="{22A06C70-77AE-46FE-A523-BF2842B26FD6}" presName="LevelTwoTextNode" presStyleLbl="node2" presStyleIdx="0" presStyleCnt="2" custScaleX="164004">
        <dgm:presLayoutVars>
          <dgm:chPref val="3"/>
        </dgm:presLayoutVars>
      </dgm:prSet>
      <dgm:spPr/>
    </dgm:pt>
    <dgm:pt modelId="{B1B72054-5F36-427A-8B20-F12CE39151F6}" type="pres">
      <dgm:prSet presAssocID="{22A06C70-77AE-46FE-A523-BF2842B26FD6}" presName="level3hierChild" presStyleCnt="0"/>
      <dgm:spPr/>
    </dgm:pt>
    <dgm:pt modelId="{3E1B4CB0-362C-476D-89E0-0CC19752605A}" type="pres">
      <dgm:prSet presAssocID="{D1E1A715-8C73-44C9-9F4C-4C4F7B89DAAC}" presName="conn2-1" presStyleLbl="parChTrans1D2" presStyleIdx="1" presStyleCnt="2"/>
      <dgm:spPr/>
    </dgm:pt>
    <dgm:pt modelId="{3DF2B92C-4B68-4499-97A0-280E1337CFE8}" type="pres">
      <dgm:prSet presAssocID="{D1E1A715-8C73-44C9-9F4C-4C4F7B89DAAC}" presName="connTx" presStyleLbl="parChTrans1D2" presStyleIdx="1" presStyleCnt="2"/>
      <dgm:spPr/>
    </dgm:pt>
    <dgm:pt modelId="{A8FEE50E-39C3-4A0D-BA2F-16D5A67BBA94}" type="pres">
      <dgm:prSet presAssocID="{A61C397A-42C8-40FB-8733-C153C66094CA}" presName="root2" presStyleCnt="0"/>
      <dgm:spPr/>
    </dgm:pt>
    <dgm:pt modelId="{3FAE49AA-E627-480C-BB58-627FFA561C33}" type="pres">
      <dgm:prSet presAssocID="{A61C397A-42C8-40FB-8733-C153C66094CA}" presName="LevelTwoTextNode" presStyleLbl="node2" presStyleIdx="1" presStyleCnt="2" custScaleX="162273">
        <dgm:presLayoutVars>
          <dgm:chPref val="3"/>
        </dgm:presLayoutVars>
      </dgm:prSet>
      <dgm:spPr/>
    </dgm:pt>
    <dgm:pt modelId="{F03A5460-1BBB-45D1-AB88-961102F9A7F0}" type="pres">
      <dgm:prSet presAssocID="{A61C397A-42C8-40FB-8733-C153C66094CA}" presName="level3hierChild" presStyleCnt="0"/>
      <dgm:spPr/>
    </dgm:pt>
  </dgm:ptLst>
  <dgm:cxnLst>
    <dgm:cxn modelId="{F559553B-45F1-4FF7-BCD8-F59015962C41}" type="presOf" srcId="{D1E1A715-8C73-44C9-9F4C-4C4F7B89DAAC}" destId="{3DF2B92C-4B68-4499-97A0-280E1337CFE8}" srcOrd="1" destOrd="0" presId="urn:microsoft.com/office/officeart/2005/8/layout/hierarchy2"/>
    <dgm:cxn modelId="{18EEA33D-D068-4CAF-9AD0-03F8C999E618}" srcId="{82690053-6AF5-4E22-A736-BCF7CBD66FA9}" destId="{8BF05ED6-E204-4C0A-AF7A-58A7855C0B4F}" srcOrd="0" destOrd="0" parTransId="{02606A95-ED36-4B6F-B2D0-9AE35A12F6ED}" sibTransId="{E759C19C-99C1-4ABA-A05B-9FDC5C7E5E0E}"/>
    <dgm:cxn modelId="{2766F36A-7712-4E69-9B83-94ED6AFD8233}" srcId="{8BF05ED6-E204-4C0A-AF7A-58A7855C0B4F}" destId="{22A06C70-77AE-46FE-A523-BF2842B26FD6}" srcOrd="0" destOrd="0" parTransId="{FE7058BB-9D42-4EF8-ACEC-5CB1BCDD81F0}" sibTransId="{84B34B4F-52B1-4BC4-B8E2-E0DA3158DB73}"/>
    <dgm:cxn modelId="{83ECCC4B-229C-4906-8F01-0D2B04D9F610}" srcId="{8BF05ED6-E204-4C0A-AF7A-58A7855C0B4F}" destId="{A61C397A-42C8-40FB-8733-C153C66094CA}" srcOrd="1" destOrd="0" parTransId="{D1E1A715-8C73-44C9-9F4C-4C4F7B89DAAC}" sibTransId="{3942AA17-976F-4693-AC81-F0FF3F94584F}"/>
    <dgm:cxn modelId="{A620FC4C-5AAF-4941-B422-7AFF66819543}" type="presOf" srcId="{22A06C70-77AE-46FE-A523-BF2842B26FD6}" destId="{0806C208-148B-4994-A479-457216B2F43D}" srcOrd="0" destOrd="0" presId="urn:microsoft.com/office/officeart/2005/8/layout/hierarchy2"/>
    <dgm:cxn modelId="{943FB577-42FA-418D-8688-3DF770B98AC6}" type="presOf" srcId="{82690053-6AF5-4E22-A736-BCF7CBD66FA9}" destId="{3DD7A1E3-7A07-4B26-AC5C-FC6407CD2E24}" srcOrd="0" destOrd="0" presId="urn:microsoft.com/office/officeart/2005/8/layout/hierarchy2"/>
    <dgm:cxn modelId="{FB7D2578-3B14-443F-9078-2C36B070DEA1}" type="presOf" srcId="{8BF05ED6-E204-4C0A-AF7A-58A7855C0B4F}" destId="{AF014C49-7E67-4BC5-BCDB-2467D19CD3E3}" srcOrd="0" destOrd="0" presId="urn:microsoft.com/office/officeart/2005/8/layout/hierarchy2"/>
    <dgm:cxn modelId="{5E870459-740F-40F2-A951-E57C64D70B06}" type="presOf" srcId="{FE7058BB-9D42-4EF8-ACEC-5CB1BCDD81F0}" destId="{2AFDBABA-E881-4992-B629-FEA4CD71EC34}" srcOrd="0" destOrd="0" presId="urn:microsoft.com/office/officeart/2005/8/layout/hierarchy2"/>
    <dgm:cxn modelId="{C3888EBC-34F7-428D-AB3E-C050D876B1E0}" type="presOf" srcId="{D1E1A715-8C73-44C9-9F4C-4C4F7B89DAAC}" destId="{3E1B4CB0-362C-476D-89E0-0CC19752605A}" srcOrd="0" destOrd="0" presId="urn:microsoft.com/office/officeart/2005/8/layout/hierarchy2"/>
    <dgm:cxn modelId="{CACE01D3-8B34-4225-9205-0CA183535B3B}" type="presOf" srcId="{FE7058BB-9D42-4EF8-ACEC-5CB1BCDD81F0}" destId="{ECC713D3-EB08-4A78-8F6A-94703A2A233C}" srcOrd="1" destOrd="0" presId="urn:microsoft.com/office/officeart/2005/8/layout/hierarchy2"/>
    <dgm:cxn modelId="{58EE1AF1-0DAB-43B2-B7BE-ED02546BAE81}" type="presOf" srcId="{A61C397A-42C8-40FB-8733-C153C66094CA}" destId="{3FAE49AA-E627-480C-BB58-627FFA561C33}" srcOrd="0" destOrd="0" presId="urn:microsoft.com/office/officeart/2005/8/layout/hierarchy2"/>
    <dgm:cxn modelId="{815A2770-0F56-49D3-BA46-2C42025F8B99}" type="presParOf" srcId="{3DD7A1E3-7A07-4B26-AC5C-FC6407CD2E24}" destId="{DA0113A7-ACC9-466E-9F22-D462D475D8FA}" srcOrd="0" destOrd="0" presId="urn:microsoft.com/office/officeart/2005/8/layout/hierarchy2"/>
    <dgm:cxn modelId="{1F89C15D-F060-4B44-8840-C69D55CB7F0D}" type="presParOf" srcId="{DA0113A7-ACC9-466E-9F22-D462D475D8FA}" destId="{AF014C49-7E67-4BC5-BCDB-2467D19CD3E3}" srcOrd="0" destOrd="0" presId="urn:microsoft.com/office/officeart/2005/8/layout/hierarchy2"/>
    <dgm:cxn modelId="{85B5DCCE-0A2D-4CAC-A0DB-554D3CE979CF}" type="presParOf" srcId="{DA0113A7-ACC9-466E-9F22-D462D475D8FA}" destId="{2CE451F7-2864-4C1F-BFE9-EE005615FC39}" srcOrd="1" destOrd="0" presId="urn:microsoft.com/office/officeart/2005/8/layout/hierarchy2"/>
    <dgm:cxn modelId="{BCE6264D-D83F-46DD-9830-C69D07AB15DC}" type="presParOf" srcId="{2CE451F7-2864-4C1F-BFE9-EE005615FC39}" destId="{2AFDBABA-E881-4992-B629-FEA4CD71EC34}" srcOrd="0" destOrd="0" presId="urn:microsoft.com/office/officeart/2005/8/layout/hierarchy2"/>
    <dgm:cxn modelId="{9AB366E6-0594-44C3-AA09-E1BE34803935}" type="presParOf" srcId="{2AFDBABA-E881-4992-B629-FEA4CD71EC34}" destId="{ECC713D3-EB08-4A78-8F6A-94703A2A233C}" srcOrd="0" destOrd="0" presId="urn:microsoft.com/office/officeart/2005/8/layout/hierarchy2"/>
    <dgm:cxn modelId="{06DC4D55-F557-4CF9-897F-29714C3A4C0C}" type="presParOf" srcId="{2CE451F7-2864-4C1F-BFE9-EE005615FC39}" destId="{11DAD3D8-E694-411B-AE82-A19005A31F6C}" srcOrd="1" destOrd="0" presId="urn:microsoft.com/office/officeart/2005/8/layout/hierarchy2"/>
    <dgm:cxn modelId="{D6573B8D-ADF2-4529-836D-8A96471081BE}" type="presParOf" srcId="{11DAD3D8-E694-411B-AE82-A19005A31F6C}" destId="{0806C208-148B-4994-A479-457216B2F43D}" srcOrd="0" destOrd="0" presId="urn:microsoft.com/office/officeart/2005/8/layout/hierarchy2"/>
    <dgm:cxn modelId="{ED86C560-BAAC-48C6-8B37-4DC28438CF4C}" type="presParOf" srcId="{11DAD3D8-E694-411B-AE82-A19005A31F6C}" destId="{B1B72054-5F36-427A-8B20-F12CE39151F6}" srcOrd="1" destOrd="0" presId="urn:microsoft.com/office/officeart/2005/8/layout/hierarchy2"/>
    <dgm:cxn modelId="{F1A2F142-85E9-4F5E-AB6B-13587BF7B3E3}" type="presParOf" srcId="{2CE451F7-2864-4C1F-BFE9-EE005615FC39}" destId="{3E1B4CB0-362C-476D-89E0-0CC19752605A}" srcOrd="2" destOrd="0" presId="urn:microsoft.com/office/officeart/2005/8/layout/hierarchy2"/>
    <dgm:cxn modelId="{14667F3F-0501-49F6-A8CA-B31D7788F97D}" type="presParOf" srcId="{3E1B4CB0-362C-476D-89E0-0CC19752605A}" destId="{3DF2B92C-4B68-4499-97A0-280E1337CFE8}" srcOrd="0" destOrd="0" presId="urn:microsoft.com/office/officeart/2005/8/layout/hierarchy2"/>
    <dgm:cxn modelId="{F2658903-A07A-4F61-96F3-785AD8BE6EFA}" type="presParOf" srcId="{2CE451F7-2864-4C1F-BFE9-EE005615FC39}" destId="{A8FEE50E-39C3-4A0D-BA2F-16D5A67BBA94}" srcOrd="3" destOrd="0" presId="urn:microsoft.com/office/officeart/2005/8/layout/hierarchy2"/>
    <dgm:cxn modelId="{951BA727-DCD9-4255-9861-C90BD94CE352}" type="presParOf" srcId="{A8FEE50E-39C3-4A0D-BA2F-16D5A67BBA94}" destId="{3FAE49AA-E627-480C-BB58-627FFA561C33}" srcOrd="0" destOrd="0" presId="urn:microsoft.com/office/officeart/2005/8/layout/hierarchy2"/>
    <dgm:cxn modelId="{D581D1E1-A757-49BD-A261-C4373727F9C9}" type="presParOf" srcId="{A8FEE50E-39C3-4A0D-BA2F-16D5A67BBA94}" destId="{F03A5460-1BBB-45D1-AB88-961102F9A7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C8C98-075B-4DAB-B636-A01A55C217A2}">
      <dsp:nvSpPr>
        <dsp:cNvPr id="0" name=""/>
        <dsp:cNvSpPr/>
      </dsp:nvSpPr>
      <dsp:spPr>
        <a:xfrm>
          <a:off x="-4308941" y="-732525"/>
          <a:ext cx="5692522" cy="5692522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F2639-0D7F-4F5E-BD64-F8B0153CDB90}">
      <dsp:nvSpPr>
        <dsp:cNvPr id="0" name=""/>
        <dsp:cNvSpPr/>
      </dsp:nvSpPr>
      <dsp:spPr>
        <a:xfrm>
          <a:off x="1434752" y="422747"/>
          <a:ext cx="9983866" cy="845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11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     Easy to conduct but data is not precise enough for fine analysis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      Useful to infer DNA presence or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absense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>
        <a:off x="1434752" y="422747"/>
        <a:ext cx="9983866" cy="845494"/>
      </dsp:txXfrm>
    </dsp:sp>
    <dsp:sp modelId="{09958C18-BB37-42D5-AD5C-27D3BD814BC7}">
      <dsp:nvSpPr>
        <dsp:cNvPr id="0" name=""/>
        <dsp:cNvSpPr/>
      </dsp:nvSpPr>
      <dsp:spPr>
        <a:xfrm>
          <a:off x="-7926" y="317060"/>
          <a:ext cx="2131227" cy="1056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78E39-9E93-4707-8412-ACAFF69D788D}">
      <dsp:nvSpPr>
        <dsp:cNvPr id="0" name=""/>
        <dsp:cNvSpPr/>
      </dsp:nvSpPr>
      <dsp:spPr>
        <a:xfrm>
          <a:off x="1742092" y="1690988"/>
          <a:ext cx="9676521" cy="845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111" tIns="58420" rIns="58420" bIns="5842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       Useful for detecting contamination by protein, phenol, RNA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    Unreliable for DNA quantification</a:t>
          </a:r>
        </a:p>
      </dsp:txBody>
      <dsp:txXfrm>
        <a:off x="1742092" y="1690988"/>
        <a:ext cx="9676521" cy="845494"/>
      </dsp:txXfrm>
    </dsp:sp>
    <dsp:sp modelId="{336EE683-646C-4EA5-8A0D-3545C6F99BA8}">
      <dsp:nvSpPr>
        <dsp:cNvPr id="0" name=""/>
        <dsp:cNvSpPr/>
      </dsp:nvSpPr>
      <dsp:spPr>
        <a:xfrm>
          <a:off x="206554" y="1585302"/>
          <a:ext cx="2316940" cy="1056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76361-CA43-415C-B5B9-0396363AF6E2}">
      <dsp:nvSpPr>
        <dsp:cNvPr id="0" name=""/>
        <dsp:cNvSpPr/>
      </dsp:nvSpPr>
      <dsp:spPr>
        <a:xfrm>
          <a:off x="1481999" y="2959230"/>
          <a:ext cx="9889371" cy="845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11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      Outputs reliable DNA quantification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      Requires expensive reagents</a:t>
          </a:r>
        </a:p>
      </dsp:txBody>
      <dsp:txXfrm>
        <a:off x="1481999" y="2959230"/>
        <a:ext cx="9889371" cy="845494"/>
      </dsp:txXfrm>
    </dsp:sp>
    <dsp:sp modelId="{681E8974-04E6-4D76-AB87-0CE095F12533}">
      <dsp:nvSpPr>
        <dsp:cNvPr id="0" name=""/>
        <dsp:cNvSpPr/>
      </dsp:nvSpPr>
      <dsp:spPr>
        <a:xfrm>
          <a:off x="-35510" y="2853543"/>
          <a:ext cx="2186395" cy="1056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14C49-7E67-4BC5-BCDB-2467D19CD3E3}">
      <dsp:nvSpPr>
        <dsp:cNvPr id="0" name=""/>
        <dsp:cNvSpPr/>
      </dsp:nvSpPr>
      <dsp:spPr>
        <a:xfrm>
          <a:off x="1497726" y="525024"/>
          <a:ext cx="1820845" cy="91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Inferences</a:t>
          </a:r>
        </a:p>
      </dsp:txBody>
      <dsp:txXfrm>
        <a:off x="1524391" y="551689"/>
        <a:ext cx="1767515" cy="857092"/>
      </dsp:txXfrm>
    </dsp:sp>
    <dsp:sp modelId="{2AFDBABA-E881-4992-B629-FEA4CD71EC34}">
      <dsp:nvSpPr>
        <dsp:cNvPr id="0" name=""/>
        <dsp:cNvSpPr/>
      </dsp:nvSpPr>
      <dsp:spPr>
        <a:xfrm rot="19457599">
          <a:off x="3234265" y="676693"/>
          <a:ext cx="896951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96951" y="41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0317" y="696065"/>
        <a:ext cx="44847" cy="44847"/>
      </dsp:txXfrm>
    </dsp:sp>
    <dsp:sp modelId="{0806C208-148B-4994-A479-457216B2F43D}">
      <dsp:nvSpPr>
        <dsp:cNvPr id="0" name=""/>
        <dsp:cNvSpPr/>
      </dsp:nvSpPr>
      <dsp:spPr>
        <a:xfrm>
          <a:off x="4046910" y="1531"/>
          <a:ext cx="2986259" cy="91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Bioinformatic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findings</a:t>
          </a:r>
        </a:p>
      </dsp:txBody>
      <dsp:txXfrm>
        <a:off x="4073575" y="28196"/>
        <a:ext cx="2932929" cy="857092"/>
      </dsp:txXfrm>
    </dsp:sp>
    <dsp:sp modelId="{3E1B4CB0-362C-476D-89E0-0CC19752605A}">
      <dsp:nvSpPr>
        <dsp:cNvPr id="0" name=""/>
        <dsp:cNvSpPr/>
      </dsp:nvSpPr>
      <dsp:spPr>
        <a:xfrm rot="2142401">
          <a:off x="3234265" y="1200186"/>
          <a:ext cx="896951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96951" y="41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0317" y="1219558"/>
        <a:ext cx="44847" cy="44847"/>
      </dsp:txXfrm>
    </dsp:sp>
    <dsp:sp modelId="{3FAE49AA-E627-480C-BB58-627FFA561C33}">
      <dsp:nvSpPr>
        <dsp:cNvPr id="0" name=""/>
        <dsp:cNvSpPr/>
      </dsp:nvSpPr>
      <dsp:spPr>
        <a:xfrm>
          <a:off x="4046910" y="1048517"/>
          <a:ext cx="2954740" cy="91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Metadata</a:t>
          </a:r>
        </a:p>
      </dsp:txBody>
      <dsp:txXfrm>
        <a:off x="4073575" y="1075182"/>
        <a:ext cx="2901410" cy="857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0E1DC-C607-4A34-9288-6E0FCF740168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1204-CABE-46CB-8A7F-F1716316A3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8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5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6E1C-4A46-4B58-9BD9-1F0FC95E2E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00" y="1364400"/>
            <a:ext cx="7295378" cy="1724400"/>
          </a:xfrm>
        </p:spPr>
        <p:txBody>
          <a:bodyPr anchor="ctr" anchorCtr="0"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Fleming Fund Regional Grants</a:t>
            </a:r>
            <a:br>
              <a:rPr lang="en-US" dirty="0"/>
            </a:br>
            <a:r>
              <a:rPr lang="en-US" dirty="0"/>
              <a:t>Title slide – 2 lines max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7B279-44E3-4EC2-AD61-6DC09BCDAD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00" y="3416400"/>
            <a:ext cx="5742000" cy="536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Project title</a:t>
            </a:r>
            <a:endParaRPr lang="en-GB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B81FDD3F-ED01-41F6-94DB-CC914AF62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4377634"/>
            <a:ext cx="2895923" cy="846000"/>
          </a:xfrm>
          <a:prstGeom prst="rect">
            <a:avLst/>
          </a:prstGeom>
        </p:spPr>
      </p:pic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656B7E53-EECF-4203-A947-3E3150C98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653" y="5456146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  <a:endParaRPr lang="en-GB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70D67C3-B2DE-49F2-965D-1F9A5E188E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653" y="5787882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 (DD Month YYYY)</a:t>
            </a:r>
            <a:endParaRPr lang="en-GB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2024856E-5B06-491E-B101-22DAEA370B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653" y="6119618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4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E91CB9-223A-4758-B128-31EBD26D1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2707200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break slide</a:t>
            </a:r>
            <a:endParaRPr lang="en-GB" dirty="0"/>
          </a:p>
        </p:txBody>
      </p:sp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76688EB1-484C-466D-A66C-7C4658C117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F RG Text/Bullet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343E-2DB9-4351-AC51-CA7F0417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1188000"/>
            <a:ext cx="10828800" cy="1040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A0592-D346-4216-922C-92814070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2329200"/>
            <a:ext cx="108288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4F333C30-FAAD-42F3-8D30-F0B12548B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10C4E4-ACF2-4994-A106-FFD232F131F7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March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78AFA0-D5E0-4E2A-B707-145EA5D3AE93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SEQAFRICA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A22A1-DFF5-44C4-9BBE-E1658ED176FC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F RG 2 Columns text/bul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379A-3B1F-431A-B568-3B2D231014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1188000"/>
            <a:ext cx="10828800" cy="1040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A6AA-B7E8-4DAA-9A44-1B6404C6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00" y="2329200"/>
            <a:ext cx="53280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E52FA-129E-4706-80FB-045F8DD79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600" y="2329200"/>
            <a:ext cx="53280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6AE8A47C-3DC8-4B89-B051-0D6A804AD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66F1CD-57C4-422D-BBFF-F5AB0986DC81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B0038-94E5-4ECE-9623-DA2F191E3C38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 err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EQAsia</a:t>
            </a:r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33B3D-C9F0-46A5-A042-B8898E256C57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GB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CBC-9032-4ECF-ADE4-DE9B498A2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680" y="1281600"/>
            <a:ext cx="3780920" cy="540000"/>
          </a:xfrm>
        </p:spPr>
        <p:txBody>
          <a:bodyPr anchor="ctr" anchorCtr="0">
            <a:normAutofit/>
          </a:bodyPr>
          <a:lstStyle>
            <a:lvl1pPr>
              <a:defRPr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 / Title (one line)</a:t>
            </a:r>
            <a:endParaRPr lang="en-GB" dirty="0"/>
          </a:p>
        </p:txBody>
      </p:sp>
      <p:sp>
        <p:nvSpPr>
          <p:cNvPr id="8" name="SmartArt Placeholder 12">
            <a:extLst>
              <a:ext uri="{FF2B5EF4-FFF2-40B4-BE49-F238E27FC236}">
                <a16:creationId xmlns:a16="http://schemas.microsoft.com/office/drawing/2014/main" id="{E515E0F0-EADB-4B84-9E2A-6FA4684B66BC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38601" y="249930"/>
            <a:ext cx="8046903" cy="6084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B12B6996-DF44-4983-BED6-19BE29A607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4680" y="1876196"/>
            <a:ext cx="3782223" cy="4457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0DA217DC-FBDF-4101-937D-465C307D0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2B353-14C9-4748-BBCC-05F0A6FD0864}"/>
              </a:ext>
            </a:extLst>
          </p:cNvPr>
          <p:cNvCxnSpPr/>
          <p:nvPr userDrawn="1"/>
        </p:nvCxnSpPr>
        <p:spPr>
          <a:xfrm>
            <a:off x="164680" y="1821600"/>
            <a:ext cx="378092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1938FC1-F504-4285-8AEF-D434AA2687FD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78491-4FD7-4901-9F47-FA481C43E5AA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GB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4CBE6-5AE0-4F80-BB88-89C8F6B59EEB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December 2017</a:t>
            </a:r>
          </a:p>
        </p:txBody>
      </p:sp>
    </p:spTree>
    <p:extLst>
      <p:ext uri="{BB962C8B-B14F-4D97-AF65-F5344CB8AC3E}">
        <p14:creationId xmlns:p14="http://schemas.microsoft.com/office/powerpoint/2010/main" val="5072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2 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CBC-9032-4ECF-ADE4-DE9B498A2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2226" y="1281600"/>
            <a:ext cx="3780920" cy="540000"/>
          </a:xfrm>
        </p:spPr>
        <p:txBody>
          <a:bodyPr anchor="ctr" anchorCtr="0">
            <a:normAutofit/>
          </a:bodyPr>
          <a:lstStyle>
            <a:lvl1pPr>
              <a:defRPr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 / Title (one line)</a:t>
            </a:r>
            <a:endParaRPr lang="en-GB" dirty="0"/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B12B6996-DF44-4983-BED6-19BE29A607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2226" y="1876196"/>
            <a:ext cx="3782223" cy="4456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0DA217DC-FBDF-4101-937D-465C307D0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27" y="249902"/>
            <a:ext cx="2292092" cy="669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2B353-14C9-4748-BBCC-05F0A6FD0864}"/>
              </a:ext>
            </a:extLst>
          </p:cNvPr>
          <p:cNvCxnSpPr/>
          <p:nvPr userDrawn="1"/>
        </p:nvCxnSpPr>
        <p:spPr>
          <a:xfrm>
            <a:off x="8312226" y="1821600"/>
            <a:ext cx="378092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CA24412A-CE58-4A68-A8DC-508E769098E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154616" y="248400"/>
            <a:ext cx="8046903" cy="6084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C4D82B-6A91-4A4B-97C8-84BE76DC2083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January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483FB5-AD7E-4B20-899D-117AA30F933D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B9688-98EA-42C9-B863-D0E779E22414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GB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AFF7B028-EA92-4950-8053-D56FDCDE64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AB2B71-CBFA-42CD-AF00-72787A7F6C94}"/>
              </a:ext>
            </a:extLst>
          </p:cNvPr>
          <p:cNvSpPr/>
          <p:nvPr userDrawn="1"/>
        </p:nvSpPr>
        <p:spPr>
          <a:xfrm>
            <a:off x="735643" y="1356551"/>
            <a:ext cx="7693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5400" b="1" cap="none" spc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7AE3E-566F-4DEC-8B0F-DE611735D117}"/>
              </a:ext>
            </a:extLst>
          </p:cNvPr>
          <p:cNvSpPr txBox="1"/>
          <p:nvPr userDrawn="1"/>
        </p:nvSpPr>
        <p:spPr>
          <a:xfrm>
            <a:off x="658653" y="5661200"/>
            <a:ext cx="5621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This programme is being funded by the UK Department of Health and Social Care.  </a:t>
            </a:r>
          </a:p>
          <a:p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The views expressed do not necessarily reflect the UK Government’s official policies.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899DF-97CF-44AE-B569-A64C0850CA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75" y="4209936"/>
            <a:ext cx="1206302" cy="1067205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CA065A5-D959-4F19-86A6-09E554F414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13133" y="4209937"/>
            <a:ext cx="1257300" cy="90963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a logo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E36A2C-72C8-4CDC-A8DE-5A6A060168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" y="4194062"/>
            <a:ext cx="1021001" cy="108308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CA065A5-D959-4F19-86A6-09E554F414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3189" y="4209937"/>
            <a:ext cx="1257300" cy="90963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a logo here</a:t>
            </a:r>
          </a:p>
        </p:txBody>
      </p:sp>
    </p:spTree>
    <p:extLst>
      <p:ext uri="{BB962C8B-B14F-4D97-AF65-F5344CB8AC3E}">
        <p14:creationId xmlns:p14="http://schemas.microsoft.com/office/powerpoint/2010/main" val="38285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9FFA8-D2CC-4C93-9288-53DDF31F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22A17-F469-46AA-9EE2-8995AD5D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547A0-BD01-49A9-8C69-F44093AF9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22 February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4825B-4A28-4380-9A43-33A536FE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The Fleming Fund |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91FA3-2289-4CAA-BD77-AB03BF2E7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F7A707-2465-454E-8F9A-B4807B445D8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19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7" r:id="rId5"/>
    <p:sldLayoutId id="2147483658" r:id="rId6"/>
    <p:sldLayoutId id="21474836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1455D-5BD9-4F7A-907C-B43D938FC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2</a:t>
            </a:r>
            <a:br>
              <a:rPr lang="en-US" dirty="0"/>
            </a:br>
            <a:r>
              <a:rPr lang="en-US" dirty="0"/>
              <a:t>Introducing the workflow: Going from bacterial isolate to Genome- Synopsis of all the steps.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22 March, 2021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58653" y="6014111"/>
            <a:ext cx="2899795" cy="738382"/>
          </a:xfrm>
        </p:spPr>
        <p:txBody>
          <a:bodyPr/>
          <a:lstStyle/>
          <a:p>
            <a:r>
              <a:rPr lang="en-US" sz="1400" dirty="0"/>
              <a:t>Anderson </a:t>
            </a:r>
            <a:r>
              <a:rPr lang="en-US" sz="1400" dirty="0" err="1"/>
              <a:t>Oaikhena</a:t>
            </a:r>
            <a:endParaRPr lang="en-US" sz="1400" dirty="0"/>
          </a:p>
          <a:p>
            <a:r>
              <a:rPr lang="en-US" dirty="0"/>
              <a:t>Global Health Research Unit for Genomic Surveillance of Antimicrobial Resistance, University of Ibadan, Ibadan, Nigeria.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11AF-BC3C-F44B-8D1C-7339653B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730803"/>
            <a:ext cx="10828800" cy="1040400"/>
          </a:xfrm>
        </p:spPr>
        <p:txBody>
          <a:bodyPr/>
          <a:lstStyle/>
          <a:p>
            <a:r>
              <a:rPr lang="en-US" dirty="0"/>
              <a:t>Library Preparation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77" y="1516705"/>
            <a:ext cx="10828800" cy="898250"/>
          </a:xfrm>
          <a:noFill/>
        </p:spPr>
        <p:txBody>
          <a:bodyPr/>
          <a:lstStyle/>
          <a:p>
            <a:r>
              <a:rPr lang="en-US" dirty="0"/>
              <a:t>Library: Total genomic DNA in the form of small pieces, usually originating from a single source.</a:t>
            </a:r>
          </a:p>
        </p:txBody>
      </p:sp>
      <p:sp>
        <p:nvSpPr>
          <p:cNvPr id="5" name="Freeform 4"/>
          <p:cNvSpPr/>
          <p:nvPr/>
        </p:nvSpPr>
        <p:spPr>
          <a:xfrm>
            <a:off x="808848" y="2450123"/>
            <a:ext cx="1160629" cy="914396"/>
          </a:xfrm>
          <a:custGeom>
            <a:avLst/>
            <a:gdLst>
              <a:gd name="connsiteX0" fmla="*/ 304844 w 961337"/>
              <a:gd name="connsiteY0" fmla="*/ 11723 h 633046"/>
              <a:gd name="connsiteX1" fmla="*/ 328290 w 961337"/>
              <a:gd name="connsiteY1" fmla="*/ 140677 h 633046"/>
              <a:gd name="connsiteX2" fmla="*/ 363460 w 961337"/>
              <a:gd name="connsiteY2" fmla="*/ 211015 h 633046"/>
              <a:gd name="connsiteX3" fmla="*/ 433798 w 961337"/>
              <a:gd name="connsiteY3" fmla="*/ 246185 h 633046"/>
              <a:gd name="connsiteX4" fmla="*/ 492414 w 961337"/>
              <a:gd name="connsiteY4" fmla="*/ 234462 h 633046"/>
              <a:gd name="connsiteX5" fmla="*/ 515860 w 961337"/>
              <a:gd name="connsiteY5" fmla="*/ 140677 h 633046"/>
              <a:gd name="connsiteX6" fmla="*/ 351737 w 961337"/>
              <a:gd name="connsiteY6" fmla="*/ 105508 h 633046"/>
              <a:gd name="connsiteX7" fmla="*/ 363460 w 961337"/>
              <a:gd name="connsiteY7" fmla="*/ 23446 h 633046"/>
              <a:gd name="connsiteX8" fmla="*/ 492414 w 961337"/>
              <a:gd name="connsiteY8" fmla="*/ 58615 h 633046"/>
              <a:gd name="connsiteX9" fmla="*/ 515860 w 961337"/>
              <a:gd name="connsiteY9" fmla="*/ 93785 h 633046"/>
              <a:gd name="connsiteX10" fmla="*/ 527583 w 961337"/>
              <a:gd name="connsiteY10" fmla="*/ 128954 h 633046"/>
              <a:gd name="connsiteX11" fmla="*/ 562752 w 961337"/>
              <a:gd name="connsiteY11" fmla="*/ 152400 h 633046"/>
              <a:gd name="connsiteX12" fmla="*/ 574475 w 961337"/>
              <a:gd name="connsiteY12" fmla="*/ 187569 h 633046"/>
              <a:gd name="connsiteX13" fmla="*/ 609644 w 961337"/>
              <a:gd name="connsiteY13" fmla="*/ 211015 h 633046"/>
              <a:gd name="connsiteX14" fmla="*/ 633090 w 961337"/>
              <a:gd name="connsiteY14" fmla="*/ 234462 h 633046"/>
              <a:gd name="connsiteX15" fmla="*/ 691706 w 961337"/>
              <a:gd name="connsiteY15" fmla="*/ 222739 h 633046"/>
              <a:gd name="connsiteX16" fmla="*/ 679983 w 961337"/>
              <a:gd name="connsiteY16" fmla="*/ 117231 h 633046"/>
              <a:gd name="connsiteX17" fmla="*/ 586198 w 961337"/>
              <a:gd name="connsiteY17" fmla="*/ 23446 h 633046"/>
              <a:gd name="connsiteX18" fmla="*/ 551029 w 961337"/>
              <a:gd name="connsiteY18" fmla="*/ 0 h 633046"/>
              <a:gd name="connsiteX19" fmla="*/ 351737 w 961337"/>
              <a:gd name="connsiteY19" fmla="*/ 11723 h 633046"/>
              <a:gd name="connsiteX20" fmla="*/ 328290 w 961337"/>
              <a:gd name="connsiteY20" fmla="*/ 46892 h 633046"/>
              <a:gd name="connsiteX21" fmla="*/ 269675 w 961337"/>
              <a:gd name="connsiteY21" fmla="*/ 93785 h 633046"/>
              <a:gd name="connsiteX22" fmla="*/ 246229 w 961337"/>
              <a:gd name="connsiteY22" fmla="*/ 128954 h 633046"/>
              <a:gd name="connsiteX23" fmla="*/ 211060 w 961337"/>
              <a:gd name="connsiteY23" fmla="*/ 164123 h 633046"/>
              <a:gd name="connsiteX24" fmla="*/ 187614 w 961337"/>
              <a:gd name="connsiteY24" fmla="*/ 234462 h 633046"/>
              <a:gd name="connsiteX25" fmla="*/ 246229 w 961337"/>
              <a:gd name="connsiteY25" fmla="*/ 328246 h 633046"/>
              <a:gd name="connsiteX26" fmla="*/ 316567 w 961337"/>
              <a:gd name="connsiteY26" fmla="*/ 351692 h 633046"/>
              <a:gd name="connsiteX27" fmla="*/ 351737 w 961337"/>
              <a:gd name="connsiteY27" fmla="*/ 316523 h 633046"/>
              <a:gd name="connsiteX28" fmla="*/ 386906 w 961337"/>
              <a:gd name="connsiteY28" fmla="*/ 293077 h 633046"/>
              <a:gd name="connsiteX29" fmla="*/ 398629 w 961337"/>
              <a:gd name="connsiteY29" fmla="*/ 257908 h 633046"/>
              <a:gd name="connsiteX30" fmla="*/ 433798 w 961337"/>
              <a:gd name="connsiteY30" fmla="*/ 222739 h 633046"/>
              <a:gd name="connsiteX31" fmla="*/ 445521 w 961337"/>
              <a:gd name="connsiteY31" fmla="*/ 175846 h 633046"/>
              <a:gd name="connsiteX32" fmla="*/ 457244 w 961337"/>
              <a:gd name="connsiteY32" fmla="*/ 140677 h 633046"/>
              <a:gd name="connsiteX33" fmla="*/ 480690 w 961337"/>
              <a:gd name="connsiteY33" fmla="*/ 0 h 633046"/>
              <a:gd name="connsiteX34" fmla="*/ 539306 w 961337"/>
              <a:gd name="connsiteY34" fmla="*/ 70339 h 633046"/>
              <a:gd name="connsiteX35" fmla="*/ 551029 w 961337"/>
              <a:gd name="connsiteY35" fmla="*/ 117231 h 633046"/>
              <a:gd name="connsiteX36" fmla="*/ 574475 w 961337"/>
              <a:gd name="connsiteY36" fmla="*/ 164123 h 633046"/>
              <a:gd name="connsiteX37" fmla="*/ 586198 w 961337"/>
              <a:gd name="connsiteY37" fmla="*/ 199292 h 633046"/>
              <a:gd name="connsiteX38" fmla="*/ 574475 w 961337"/>
              <a:gd name="connsiteY38" fmla="*/ 304800 h 633046"/>
              <a:gd name="connsiteX39" fmla="*/ 562752 w 961337"/>
              <a:gd name="connsiteY39" fmla="*/ 339969 h 633046"/>
              <a:gd name="connsiteX40" fmla="*/ 527583 w 961337"/>
              <a:gd name="connsiteY40" fmla="*/ 363415 h 633046"/>
              <a:gd name="connsiteX41" fmla="*/ 480690 w 961337"/>
              <a:gd name="connsiteY41" fmla="*/ 410308 h 633046"/>
              <a:gd name="connsiteX42" fmla="*/ 375183 w 961337"/>
              <a:gd name="connsiteY42" fmla="*/ 468923 h 633046"/>
              <a:gd name="connsiteX43" fmla="*/ 363460 w 961337"/>
              <a:gd name="connsiteY43" fmla="*/ 504092 h 633046"/>
              <a:gd name="connsiteX44" fmla="*/ 398629 w 961337"/>
              <a:gd name="connsiteY44" fmla="*/ 515815 h 633046"/>
              <a:gd name="connsiteX45" fmla="*/ 492414 w 961337"/>
              <a:gd name="connsiteY45" fmla="*/ 550985 h 633046"/>
              <a:gd name="connsiteX46" fmla="*/ 715152 w 961337"/>
              <a:gd name="connsiteY46" fmla="*/ 550985 h 633046"/>
              <a:gd name="connsiteX47" fmla="*/ 703429 w 961337"/>
              <a:gd name="connsiteY47" fmla="*/ 457200 h 633046"/>
              <a:gd name="connsiteX48" fmla="*/ 691706 w 961337"/>
              <a:gd name="connsiteY48" fmla="*/ 422031 h 633046"/>
              <a:gd name="connsiteX49" fmla="*/ 621367 w 961337"/>
              <a:gd name="connsiteY49" fmla="*/ 386862 h 633046"/>
              <a:gd name="connsiteX50" fmla="*/ 562752 w 961337"/>
              <a:gd name="connsiteY50" fmla="*/ 398585 h 633046"/>
              <a:gd name="connsiteX51" fmla="*/ 515860 w 961337"/>
              <a:gd name="connsiteY51" fmla="*/ 468923 h 633046"/>
              <a:gd name="connsiteX52" fmla="*/ 492414 w 961337"/>
              <a:gd name="connsiteY52" fmla="*/ 504092 h 633046"/>
              <a:gd name="connsiteX53" fmla="*/ 375183 w 961337"/>
              <a:gd name="connsiteY53" fmla="*/ 539262 h 633046"/>
              <a:gd name="connsiteX54" fmla="*/ 246229 w 961337"/>
              <a:gd name="connsiteY54" fmla="*/ 410308 h 633046"/>
              <a:gd name="connsiteX55" fmla="*/ 281398 w 961337"/>
              <a:gd name="connsiteY55" fmla="*/ 398585 h 633046"/>
              <a:gd name="connsiteX56" fmla="*/ 492414 w 961337"/>
              <a:gd name="connsiteY56" fmla="*/ 386862 h 633046"/>
              <a:gd name="connsiteX57" fmla="*/ 609644 w 961337"/>
              <a:gd name="connsiteY57" fmla="*/ 363415 h 633046"/>
              <a:gd name="connsiteX58" fmla="*/ 726875 w 961337"/>
              <a:gd name="connsiteY58" fmla="*/ 339969 h 633046"/>
              <a:gd name="connsiteX59" fmla="*/ 738598 w 961337"/>
              <a:gd name="connsiteY59" fmla="*/ 211015 h 633046"/>
              <a:gd name="connsiteX60" fmla="*/ 703429 w 961337"/>
              <a:gd name="connsiteY60" fmla="*/ 199292 h 633046"/>
              <a:gd name="connsiteX61" fmla="*/ 668260 w 961337"/>
              <a:gd name="connsiteY61" fmla="*/ 211015 h 633046"/>
              <a:gd name="connsiteX62" fmla="*/ 715152 w 961337"/>
              <a:gd name="connsiteY62" fmla="*/ 316523 h 633046"/>
              <a:gd name="connsiteX63" fmla="*/ 750321 w 961337"/>
              <a:gd name="connsiteY63" fmla="*/ 328246 h 633046"/>
              <a:gd name="connsiteX64" fmla="*/ 820660 w 961337"/>
              <a:gd name="connsiteY64" fmla="*/ 316523 h 633046"/>
              <a:gd name="connsiteX65" fmla="*/ 808937 w 961337"/>
              <a:gd name="connsiteY65" fmla="*/ 199292 h 633046"/>
              <a:gd name="connsiteX66" fmla="*/ 797214 w 961337"/>
              <a:gd name="connsiteY66" fmla="*/ 164123 h 633046"/>
              <a:gd name="connsiteX67" fmla="*/ 691706 w 961337"/>
              <a:gd name="connsiteY67" fmla="*/ 70339 h 633046"/>
              <a:gd name="connsiteX68" fmla="*/ 644814 w 961337"/>
              <a:gd name="connsiteY68" fmla="*/ 46892 h 633046"/>
              <a:gd name="connsiteX69" fmla="*/ 609644 w 961337"/>
              <a:gd name="connsiteY69" fmla="*/ 35169 h 633046"/>
              <a:gd name="connsiteX70" fmla="*/ 574475 w 961337"/>
              <a:gd name="connsiteY70" fmla="*/ 46892 h 633046"/>
              <a:gd name="connsiteX71" fmla="*/ 621367 w 961337"/>
              <a:gd name="connsiteY71" fmla="*/ 128954 h 633046"/>
              <a:gd name="connsiteX72" fmla="*/ 644814 w 961337"/>
              <a:gd name="connsiteY72" fmla="*/ 152400 h 633046"/>
              <a:gd name="connsiteX73" fmla="*/ 656537 w 961337"/>
              <a:gd name="connsiteY73" fmla="*/ 199292 h 633046"/>
              <a:gd name="connsiteX74" fmla="*/ 668260 w 961337"/>
              <a:gd name="connsiteY74" fmla="*/ 234462 h 633046"/>
              <a:gd name="connsiteX75" fmla="*/ 656537 w 961337"/>
              <a:gd name="connsiteY75" fmla="*/ 316523 h 633046"/>
              <a:gd name="connsiteX76" fmla="*/ 586198 w 961337"/>
              <a:gd name="connsiteY76" fmla="*/ 351692 h 633046"/>
              <a:gd name="connsiteX77" fmla="*/ 551029 w 961337"/>
              <a:gd name="connsiteY77" fmla="*/ 363415 h 633046"/>
              <a:gd name="connsiteX78" fmla="*/ 386906 w 961337"/>
              <a:gd name="connsiteY78" fmla="*/ 351692 h 633046"/>
              <a:gd name="connsiteX79" fmla="*/ 375183 w 961337"/>
              <a:gd name="connsiteY79" fmla="*/ 304800 h 633046"/>
              <a:gd name="connsiteX80" fmla="*/ 457244 w 961337"/>
              <a:gd name="connsiteY80" fmla="*/ 246185 h 633046"/>
              <a:gd name="connsiteX81" fmla="*/ 750321 w 961337"/>
              <a:gd name="connsiteY81" fmla="*/ 140677 h 633046"/>
              <a:gd name="connsiteX82" fmla="*/ 949614 w 961337"/>
              <a:gd name="connsiteY82" fmla="*/ 199292 h 633046"/>
              <a:gd name="connsiteX83" fmla="*/ 961337 w 961337"/>
              <a:gd name="connsiteY83" fmla="*/ 269631 h 633046"/>
              <a:gd name="connsiteX84" fmla="*/ 949614 w 961337"/>
              <a:gd name="connsiteY84" fmla="*/ 468923 h 633046"/>
              <a:gd name="connsiteX85" fmla="*/ 926167 w 961337"/>
              <a:gd name="connsiteY85" fmla="*/ 539262 h 633046"/>
              <a:gd name="connsiteX86" fmla="*/ 855829 w 961337"/>
              <a:gd name="connsiteY86" fmla="*/ 574431 h 633046"/>
              <a:gd name="connsiteX87" fmla="*/ 797214 w 961337"/>
              <a:gd name="connsiteY87" fmla="*/ 562708 h 633046"/>
              <a:gd name="connsiteX88" fmla="*/ 844106 w 961337"/>
              <a:gd name="connsiteY88" fmla="*/ 351692 h 633046"/>
              <a:gd name="connsiteX89" fmla="*/ 879275 w 961337"/>
              <a:gd name="connsiteY89" fmla="*/ 328246 h 633046"/>
              <a:gd name="connsiteX90" fmla="*/ 879275 w 961337"/>
              <a:gd name="connsiteY90" fmla="*/ 527539 h 633046"/>
              <a:gd name="connsiteX91" fmla="*/ 844106 w 961337"/>
              <a:gd name="connsiteY91" fmla="*/ 422031 h 633046"/>
              <a:gd name="connsiteX92" fmla="*/ 844106 w 961337"/>
              <a:gd name="connsiteY92" fmla="*/ 128954 h 633046"/>
              <a:gd name="connsiteX93" fmla="*/ 867552 w 961337"/>
              <a:gd name="connsiteY93" fmla="*/ 58615 h 633046"/>
              <a:gd name="connsiteX94" fmla="*/ 832383 w 961337"/>
              <a:gd name="connsiteY94" fmla="*/ 35169 h 633046"/>
              <a:gd name="connsiteX95" fmla="*/ 644814 w 961337"/>
              <a:gd name="connsiteY95" fmla="*/ 0 h 633046"/>
              <a:gd name="connsiteX96" fmla="*/ 375183 w 961337"/>
              <a:gd name="connsiteY96" fmla="*/ 35169 h 633046"/>
              <a:gd name="connsiteX97" fmla="*/ 304844 w 961337"/>
              <a:gd name="connsiteY97" fmla="*/ 152400 h 633046"/>
              <a:gd name="connsiteX98" fmla="*/ 269675 w 961337"/>
              <a:gd name="connsiteY98" fmla="*/ 222739 h 633046"/>
              <a:gd name="connsiteX99" fmla="*/ 246229 w 961337"/>
              <a:gd name="connsiteY99" fmla="*/ 257908 h 633046"/>
              <a:gd name="connsiteX100" fmla="*/ 222783 w 961337"/>
              <a:gd name="connsiteY100" fmla="*/ 339969 h 633046"/>
              <a:gd name="connsiteX101" fmla="*/ 187614 w 961337"/>
              <a:gd name="connsiteY101" fmla="*/ 457200 h 633046"/>
              <a:gd name="connsiteX102" fmla="*/ 164167 w 961337"/>
              <a:gd name="connsiteY102" fmla="*/ 480646 h 633046"/>
              <a:gd name="connsiteX103" fmla="*/ 46937 w 961337"/>
              <a:gd name="connsiteY103" fmla="*/ 527539 h 633046"/>
              <a:gd name="connsiteX104" fmla="*/ 44 w 961337"/>
              <a:gd name="connsiteY104" fmla="*/ 515815 h 633046"/>
              <a:gd name="connsiteX105" fmla="*/ 46937 w 961337"/>
              <a:gd name="connsiteY105" fmla="*/ 375139 h 633046"/>
              <a:gd name="connsiteX106" fmla="*/ 117275 w 961337"/>
              <a:gd name="connsiteY106" fmla="*/ 351692 h 633046"/>
              <a:gd name="connsiteX107" fmla="*/ 152444 w 961337"/>
              <a:gd name="connsiteY107" fmla="*/ 339969 h 633046"/>
              <a:gd name="connsiteX108" fmla="*/ 257952 w 961337"/>
              <a:gd name="connsiteY108" fmla="*/ 351692 h 633046"/>
              <a:gd name="connsiteX109" fmla="*/ 281398 w 961337"/>
              <a:gd name="connsiteY109" fmla="*/ 375139 h 633046"/>
              <a:gd name="connsiteX110" fmla="*/ 316567 w 961337"/>
              <a:gd name="connsiteY110" fmla="*/ 492369 h 633046"/>
              <a:gd name="connsiteX111" fmla="*/ 304844 w 961337"/>
              <a:gd name="connsiteY111" fmla="*/ 586154 h 633046"/>
              <a:gd name="connsiteX112" fmla="*/ 257952 w 961337"/>
              <a:gd name="connsiteY112" fmla="*/ 597877 h 633046"/>
              <a:gd name="connsiteX113" fmla="*/ 187614 w 961337"/>
              <a:gd name="connsiteY113" fmla="*/ 574431 h 633046"/>
              <a:gd name="connsiteX114" fmla="*/ 175890 w 961337"/>
              <a:gd name="connsiteY114" fmla="*/ 539262 h 633046"/>
              <a:gd name="connsiteX115" fmla="*/ 211060 w 961337"/>
              <a:gd name="connsiteY115" fmla="*/ 527539 h 633046"/>
              <a:gd name="connsiteX116" fmla="*/ 304844 w 961337"/>
              <a:gd name="connsiteY116" fmla="*/ 539262 h 633046"/>
              <a:gd name="connsiteX117" fmla="*/ 351737 w 961337"/>
              <a:gd name="connsiteY117" fmla="*/ 597877 h 633046"/>
              <a:gd name="connsiteX118" fmla="*/ 386906 w 961337"/>
              <a:gd name="connsiteY118" fmla="*/ 609600 h 633046"/>
              <a:gd name="connsiteX119" fmla="*/ 445521 w 961337"/>
              <a:gd name="connsiteY119" fmla="*/ 621323 h 633046"/>
              <a:gd name="connsiteX120" fmla="*/ 492414 w 961337"/>
              <a:gd name="connsiteY120" fmla="*/ 633046 h 633046"/>
              <a:gd name="connsiteX121" fmla="*/ 621367 w 961337"/>
              <a:gd name="connsiteY121" fmla="*/ 621323 h 633046"/>
              <a:gd name="connsiteX122" fmla="*/ 633090 w 961337"/>
              <a:gd name="connsiteY122" fmla="*/ 562708 h 633046"/>
              <a:gd name="connsiteX123" fmla="*/ 621367 w 961337"/>
              <a:gd name="connsiteY123" fmla="*/ 468923 h 633046"/>
              <a:gd name="connsiteX124" fmla="*/ 492414 w 961337"/>
              <a:gd name="connsiteY124" fmla="*/ 269631 h 633046"/>
              <a:gd name="connsiteX125" fmla="*/ 468967 w 961337"/>
              <a:gd name="connsiteY125" fmla="*/ 246185 h 633046"/>
              <a:gd name="connsiteX126" fmla="*/ 422075 w 961337"/>
              <a:gd name="connsiteY126" fmla="*/ 175846 h 633046"/>
              <a:gd name="connsiteX127" fmla="*/ 457244 w 961337"/>
              <a:gd name="connsiteY127" fmla="*/ 164123 h 633046"/>
              <a:gd name="connsiteX128" fmla="*/ 492414 w 961337"/>
              <a:gd name="connsiteY128" fmla="*/ 187569 h 633046"/>
              <a:gd name="connsiteX129" fmla="*/ 562752 w 961337"/>
              <a:gd name="connsiteY129" fmla="*/ 293077 h 633046"/>
              <a:gd name="connsiteX130" fmla="*/ 621367 w 961337"/>
              <a:gd name="connsiteY130" fmla="*/ 410308 h 633046"/>
              <a:gd name="connsiteX131" fmla="*/ 633090 w 961337"/>
              <a:gd name="connsiteY131" fmla="*/ 457200 h 633046"/>
              <a:gd name="connsiteX132" fmla="*/ 656537 w 961337"/>
              <a:gd name="connsiteY132" fmla="*/ 539262 h 633046"/>
              <a:gd name="connsiteX133" fmla="*/ 668260 w 961337"/>
              <a:gd name="connsiteY133" fmla="*/ 633046 h 633046"/>
              <a:gd name="connsiteX134" fmla="*/ 703429 w 961337"/>
              <a:gd name="connsiteY134" fmla="*/ 621323 h 633046"/>
              <a:gd name="connsiteX135" fmla="*/ 726875 w 961337"/>
              <a:gd name="connsiteY135" fmla="*/ 550985 h 633046"/>
              <a:gd name="connsiteX136" fmla="*/ 762044 w 961337"/>
              <a:gd name="connsiteY136" fmla="*/ 386862 h 633046"/>
              <a:gd name="connsiteX137" fmla="*/ 785490 w 961337"/>
              <a:gd name="connsiteY137" fmla="*/ 363415 h 633046"/>
              <a:gd name="connsiteX138" fmla="*/ 855829 w 961337"/>
              <a:gd name="connsiteY138" fmla="*/ 351692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961337" h="633046">
                <a:moveTo>
                  <a:pt x="304844" y="11723"/>
                </a:moveTo>
                <a:cubicBezTo>
                  <a:pt x="314330" y="78129"/>
                  <a:pt x="312498" y="85407"/>
                  <a:pt x="328290" y="140677"/>
                </a:cubicBezTo>
                <a:cubicBezTo>
                  <a:pt x="335918" y="167373"/>
                  <a:pt x="342910" y="190465"/>
                  <a:pt x="363460" y="211015"/>
                </a:cubicBezTo>
                <a:cubicBezTo>
                  <a:pt x="386187" y="233742"/>
                  <a:pt x="405193" y="236650"/>
                  <a:pt x="433798" y="246185"/>
                </a:cubicBezTo>
                <a:cubicBezTo>
                  <a:pt x="453337" y="242277"/>
                  <a:pt x="473083" y="239295"/>
                  <a:pt x="492414" y="234462"/>
                </a:cubicBezTo>
                <a:cubicBezTo>
                  <a:pt x="534712" y="223888"/>
                  <a:pt x="572006" y="212865"/>
                  <a:pt x="515860" y="140677"/>
                </a:cubicBezTo>
                <a:cubicBezTo>
                  <a:pt x="497871" y="117548"/>
                  <a:pt x="365213" y="107192"/>
                  <a:pt x="351737" y="105508"/>
                </a:cubicBezTo>
                <a:cubicBezTo>
                  <a:pt x="355645" y="78154"/>
                  <a:pt x="339766" y="37663"/>
                  <a:pt x="363460" y="23446"/>
                </a:cubicBezTo>
                <a:cubicBezTo>
                  <a:pt x="414202" y="-6999"/>
                  <a:pt x="464483" y="23701"/>
                  <a:pt x="492414" y="58615"/>
                </a:cubicBezTo>
                <a:cubicBezTo>
                  <a:pt x="501216" y="69617"/>
                  <a:pt x="509559" y="81183"/>
                  <a:pt x="515860" y="93785"/>
                </a:cubicBezTo>
                <a:cubicBezTo>
                  <a:pt x="521386" y="104838"/>
                  <a:pt x="519864" y="119305"/>
                  <a:pt x="527583" y="128954"/>
                </a:cubicBezTo>
                <a:cubicBezTo>
                  <a:pt x="536385" y="139956"/>
                  <a:pt x="551029" y="144585"/>
                  <a:pt x="562752" y="152400"/>
                </a:cubicBezTo>
                <a:cubicBezTo>
                  <a:pt x="566660" y="164123"/>
                  <a:pt x="566756" y="177920"/>
                  <a:pt x="574475" y="187569"/>
                </a:cubicBezTo>
                <a:cubicBezTo>
                  <a:pt x="583277" y="198571"/>
                  <a:pt x="598642" y="202213"/>
                  <a:pt x="609644" y="211015"/>
                </a:cubicBezTo>
                <a:cubicBezTo>
                  <a:pt x="618275" y="217920"/>
                  <a:pt x="625275" y="226646"/>
                  <a:pt x="633090" y="234462"/>
                </a:cubicBezTo>
                <a:cubicBezTo>
                  <a:pt x="652629" y="230554"/>
                  <a:pt x="684306" y="241239"/>
                  <a:pt x="691706" y="222739"/>
                </a:cubicBezTo>
                <a:cubicBezTo>
                  <a:pt x="704848" y="189884"/>
                  <a:pt x="691173" y="150801"/>
                  <a:pt x="679983" y="117231"/>
                </a:cubicBezTo>
                <a:cubicBezTo>
                  <a:pt x="654928" y="42066"/>
                  <a:pt x="638739" y="53470"/>
                  <a:pt x="586198" y="23446"/>
                </a:cubicBezTo>
                <a:cubicBezTo>
                  <a:pt x="573965" y="16456"/>
                  <a:pt x="562752" y="7815"/>
                  <a:pt x="551029" y="0"/>
                </a:cubicBezTo>
                <a:cubicBezTo>
                  <a:pt x="484598" y="3908"/>
                  <a:pt x="416855" y="-1986"/>
                  <a:pt x="351737" y="11723"/>
                </a:cubicBezTo>
                <a:cubicBezTo>
                  <a:pt x="337950" y="14626"/>
                  <a:pt x="337092" y="35890"/>
                  <a:pt x="328290" y="46892"/>
                </a:cubicBezTo>
                <a:cubicBezTo>
                  <a:pt x="309197" y="70758"/>
                  <a:pt x="295792" y="76373"/>
                  <a:pt x="269675" y="93785"/>
                </a:cubicBezTo>
                <a:cubicBezTo>
                  <a:pt x="261860" y="105508"/>
                  <a:pt x="255249" y="118130"/>
                  <a:pt x="246229" y="128954"/>
                </a:cubicBezTo>
                <a:cubicBezTo>
                  <a:pt x="235615" y="141690"/>
                  <a:pt x="219111" y="149630"/>
                  <a:pt x="211060" y="164123"/>
                </a:cubicBezTo>
                <a:cubicBezTo>
                  <a:pt x="199058" y="185727"/>
                  <a:pt x="187614" y="234462"/>
                  <a:pt x="187614" y="234462"/>
                </a:cubicBezTo>
                <a:cubicBezTo>
                  <a:pt x="199609" y="294437"/>
                  <a:pt x="186887" y="298575"/>
                  <a:pt x="246229" y="328246"/>
                </a:cubicBezTo>
                <a:cubicBezTo>
                  <a:pt x="268334" y="339299"/>
                  <a:pt x="316567" y="351692"/>
                  <a:pt x="316567" y="351692"/>
                </a:cubicBezTo>
                <a:cubicBezTo>
                  <a:pt x="328290" y="339969"/>
                  <a:pt x="339001" y="327137"/>
                  <a:pt x="351737" y="316523"/>
                </a:cubicBezTo>
                <a:cubicBezTo>
                  <a:pt x="362561" y="307503"/>
                  <a:pt x="378104" y="304079"/>
                  <a:pt x="386906" y="293077"/>
                </a:cubicBezTo>
                <a:cubicBezTo>
                  <a:pt x="394625" y="283428"/>
                  <a:pt x="391774" y="268190"/>
                  <a:pt x="398629" y="257908"/>
                </a:cubicBezTo>
                <a:cubicBezTo>
                  <a:pt x="407825" y="244114"/>
                  <a:pt x="422075" y="234462"/>
                  <a:pt x="433798" y="222739"/>
                </a:cubicBezTo>
                <a:cubicBezTo>
                  <a:pt x="437706" y="207108"/>
                  <a:pt x="441095" y="191338"/>
                  <a:pt x="445521" y="175846"/>
                </a:cubicBezTo>
                <a:cubicBezTo>
                  <a:pt x="448916" y="163964"/>
                  <a:pt x="455213" y="152866"/>
                  <a:pt x="457244" y="140677"/>
                </a:cubicBezTo>
                <a:cubicBezTo>
                  <a:pt x="483419" y="-16375"/>
                  <a:pt x="453207" y="82450"/>
                  <a:pt x="480690" y="0"/>
                </a:cubicBezTo>
                <a:cubicBezTo>
                  <a:pt x="502190" y="21499"/>
                  <a:pt x="525370" y="42467"/>
                  <a:pt x="539306" y="70339"/>
                </a:cubicBezTo>
                <a:cubicBezTo>
                  <a:pt x="546511" y="84750"/>
                  <a:pt x="545372" y="102145"/>
                  <a:pt x="551029" y="117231"/>
                </a:cubicBezTo>
                <a:cubicBezTo>
                  <a:pt x="557165" y="133594"/>
                  <a:pt x="567591" y="148060"/>
                  <a:pt x="574475" y="164123"/>
                </a:cubicBezTo>
                <a:cubicBezTo>
                  <a:pt x="579343" y="175481"/>
                  <a:pt x="582290" y="187569"/>
                  <a:pt x="586198" y="199292"/>
                </a:cubicBezTo>
                <a:cubicBezTo>
                  <a:pt x="582290" y="234461"/>
                  <a:pt x="580292" y="269896"/>
                  <a:pt x="574475" y="304800"/>
                </a:cubicBezTo>
                <a:cubicBezTo>
                  <a:pt x="572444" y="316989"/>
                  <a:pt x="570471" y="330320"/>
                  <a:pt x="562752" y="339969"/>
                </a:cubicBezTo>
                <a:cubicBezTo>
                  <a:pt x="553950" y="350971"/>
                  <a:pt x="538280" y="354246"/>
                  <a:pt x="527583" y="363415"/>
                </a:cubicBezTo>
                <a:cubicBezTo>
                  <a:pt x="510799" y="377801"/>
                  <a:pt x="499083" y="398046"/>
                  <a:pt x="480690" y="410308"/>
                </a:cubicBezTo>
                <a:cubicBezTo>
                  <a:pt x="400070" y="464055"/>
                  <a:pt x="437085" y="448289"/>
                  <a:pt x="375183" y="468923"/>
                </a:cubicBezTo>
                <a:cubicBezTo>
                  <a:pt x="371275" y="480646"/>
                  <a:pt x="357934" y="493039"/>
                  <a:pt x="363460" y="504092"/>
                </a:cubicBezTo>
                <a:cubicBezTo>
                  <a:pt x="368986" y="515145"/>
                  <a:pt x="388033" y="509457"/>
                  <a:pt x="398629" y="515815"/>
                </a:cubicBezTo>
                <a:cubicBezTo>
                  <a:pt x="476040" y="562263"/>
                  <a:pt x="331263" y="524127"/>
                  <a:pt x="492414" y="550985"/>
                </a:cubicBezTo>
                <a:cubicBezTo>
                  <a:pt x="564305" y="574949"/>
                  <a:pt x="630372" y="601853"/>
                  <a:pt x="715152" y="550985"/>
                </a:cubicBezTo>
                <a:cubicBezTo>
                  <a:pt x="742167" y="534776"/>
                  <a:pt x="709065" y="488197"/>
                  <a:pt x="703429" y="457200"/>
                </a:cubicBezTo>
                <a:cubicBezTo>
                  <a:pt x="701219" y="445042"/>
                  <a:pt x="699425" y="431680"/>
                  <a:pt x="691706" y="422031"/>
                </a:cubicBezTo>
                <a:cubicBezTo>
                  <a:pt x="675178" y="401371"/>
                  <a:pt x="644535" y="394585"/>
                  <a:pt x="621367" y="386862"/>
                </a:cubicBezTo>
                <a:cubicBezTo>
                  <a:pt x="601829" y="390770"/>
                  <a:pt x="578480" y="386352"/>
                  <a:pt x="562752" y="398585"/>
                </a:cubicBezTo>
                <a:cubicBezTo>
                  <a:pt x="540509" y="415885"/>
                  <a:pt x="531491" y="445477"/>
                  <a:pt x="515860" y="468923"/>
                </a:cubicBezTo>
                <a:cubicBezTo>
                  <a:pt x="508045" y="480646"/>
                  <a:pt x="505780" y="499636"/>
                  <a:pt x="492414" y="504092"/>
                </a:cubicBezTo>
                <a:cubicBezTo>
                  <a:pt x="406790" y="532634"/>
                  <a:pt x="446052" y="521545"/>
                  <a:pt x="375183" y="539262"/>
                </a:cubicBezTo>
                <a:cubicBezTo>
                  <a:pt x="245667" y="528469"/>
                  <a:pt x="187846" y="570862"/>
                  <a:pt x="246229" y="410308"/>
                </a:cubicBezTo>
                <a:cubicBezTo>
                  <a:pt x="250452" y="398695"/>
                  <a:pt x="269097" y="399757"/>
                  <a:pt x="281398" y="398585"/>
                </a:cubicBezTo>
                <a:cubicBezTo>
                  <a:pt x="351528" y="391906"/>
                  <a:pt x="422075" y="390770"/>
                  <a:pt x="492414" y="386862"/>
                </a:cubicBezTo>
                <a:cubicBezTo>
                  <a:pt x="656071" y="359586"/>
                  <a:pt x="487210" y="389652"/>
                  <a:pt x="609644" y="363415"/>
                </a:cubicBezTo>
                <a:cubicBezTo>
                  <a:pt x="648610" y="355065"/>
                  <a:pt x="726875" y="339969"/>
                  <a:pt x="726875" y="339969"/>
                </a:cubicBezTo>
                <a:cubicBezTo>
                  <a:pt x="758560" y="292442"/>
                  <a:pt x="772723" y="287798"/>
                  <a:pt x="738598" y="211015"/>
                </a:cubicBezTo>
                <a:cubicBezTo>
                  <a:pt x="733579" y="199723"/>
                  <a:pt x="715152" y="203200"/>
                  <a:pt x="703429" y="199292"/>
                </a:cubicBezTo>
                <a:cubicBezTo>
                  <a:pt x="691706" y="203200"/>
                  <a:pt x="671257" y="199027"/>
                  <a:pt x="668260" y="211015"/>
                </a:cubicBezTo>
                <a:cubicBezTo>
                  <a:pt x="652673" y="273363"/>
                  <a:pt x="671933" y="294914"/>
                  <a:pt x="715152" y="316523"/>
                </a:cubicBezTo>
                <a:cubicBezTo>
                  <a:pt x="726205" y="322049"/>
                  <a:pt x="738598" y="324338"/>
                  <a:pt x="750321" y="328246"/>
                </a:cubicBezTo>
                <a:lnTo>
                  <a:pt x="820660" y="316523"/>
                </a:lnTo>
                <a:cubicBezTo>
                  <a:pt x="836911" y="280771"/>
                  <a:pt x="814909" y="238107"/>
                  <a:pt x="808937" y="199292"/>
                </a:cubicBezTo>
                <a:cubicBezTo>
                  <a:pt x="807058" y="187079"/>
                  <a:pt x="804801" y="173877"/>
                  <a:pt x="797214" y="164123"/>
                </a:cubicBezTo>
                <a:cubicBezTo>
                  <a:pt x="768725" y="127495"/>
                  <a:pt x="732448" y="93621"/>
                  <a:pt x="691706" y="70339"/>
                </a:cubicBezTo>
                <a:cubicBezTo>
                  <a:pt x="676533" y="61668"/>
                  <a:pt x="660877" y="53776"/>
                  <a:pt x="644814" y="46892"/>
                </a:cubicBezTo>
                <a:cubicBezTo>
                  <a:pt x="633456" y="42024"/>
                  <a:pt x="621367" y="39077"/>
                  <a:pt x="609644" y="35169"/>
                </a:cubicBezTo>
                <a:cubicBezTo>
                  <a:pt x="597921" y="39077"/>
                  <a:pt x="577870" y="35010"/>
                  <a:pt x="574475" y="46892"/>
                </a:cubicBezTo>
                <a:cubicBezTo>
                  <a:pt x="554142" y="118058"/>
                  <a:pt x="581369" y="115621"/>
                  <a:pt x="621367" y="128954"/>
                </a:cubicBezTo>
                <a:cubicBezTo>
                  <a:pt x="629183" y="136769"/>
                  <a:pt x="639871" y="142514"/>
                  <a:pt x="644814" y="152400"/>
                </a:cubicBezTo>
                <a:cubicBezTo>
                  <a:pt x="652020" y="166811"/>
                  <a:pt x="652111" y="183800"/>
                  <a:pt x="656537" y="199292"/>
                </a:cubicBezTo>
                <a:cubicBezTo>
                  <a:pt x="659932" y="211174"/>
                  <a:pt x="664352" y="222739"/>
                  <a:pt x="668260" y="234462"/>
                </a:cubicBezTo>
                <a:cubicBezTo>
                  <a:pt x="664352" y="261816"/>
                  <a:pt x="665275" y="290310"/>
                  <a:pt x="656537" y="316523"/>
                </a:cubicBezTo>
                <a:cubicBezTo>
                  <a:pt x="646849" y="345587"/>
                  <a:pt x="607149" y="345706"/>
                  <a:pt x="586198" y="351692"/>
                </a:cubicBezTo>
                <a:cubicBezTo>
                  <a:pt x="574316" y="355087"/>
                  <a:pt x="562752" y="359507"/>
                  <a:pt x="551029" y="363415"/>
                </a:cubicBezTo>
                <a:cubicBezTo>
                  <a:pt x="496321" y="359507"/>
                  <a:pt x="438939" y="369036"/>
                  <a:pt x="386906" y="351692"/>
                </a:cubicBezTo>
                <a:cubicBezTo>
                  <a:pt x="371621" y="346597"/>
                  <a:pt x="366246" y="318206"/>
                  <a:pt x="375183" y="304800"/>
                </a:cubicBezTo>
                <a:cubicBezTo>
                  <a:pt x="393829" y="276831"/>
                  <a:pt x="427535" y="261913"/>
                  <a:pt x="457244" y="246185"/>
                </a:cubicBezTo>
                <a:cubicBezTo>
                  <a:pt x="516612" y="214755"/>
                  <a:pt x="703709" y="156214"/>
                  <a:pt x="750321" y="140677"/>
                </a:cubicBezTo>
                <a:cubicBezTo>
                  <a:pt x="842126" y="147234"/>
                  <a:pt x="914240" y="110859"/>
                  <a:pt x="949614" y="199292"/>
                </a:cubicBezTo>
                <a:cubicBezTo>
                  <a:pt x="958442" y="221362"/>
                  <a:pt x="957429" y="246185"/>
                  <a:pt x="961337" y="269631"/>
                </a:cubicBezTo>
                <a:cubicBezTo>
                  <a:pt x="957429" y="336062"/>
                  <a:pt x="958221" y="402936"/>
                  <a:pt x="949614" y="468923"/>
                </a:cubicBezTo>
                <a:cubicBezTo>
                  <a:pt x="946417" y="493430"/>
                  <a:pt x="946731" y="525553"/>
                  <a:pt x="926167" y="539262"/>
                </a:cubicBezTo>
                <a:cubicBezTo>
                  <a:pt x="880716" y="569563"/>
                  <a:pt x="904364" y="558253"/>
                  <a:pt x="855829" y="574431"/>
                </a:cubicBezTo>
                <a:cubicBezTo>
                  <a:pt x="836291" y="570523"/>
                  <a:pt x="800677" y="582330"/>
                  <a:pt x="797214" y="562708"/>
                </a:cubicBezTo>
                <a:cubicBezTo>
                  <a:pt x="781574" y="474078"/>
                  <a:pt x="783203" y="400415"/>
                  <a:pt x="844106" y="351692"/>
                </a:cubicBezTo>
                <a:cubicBezTo>
                  <a:pt x="855108" y="342890"/>
                  <a:pt x="867552" y="336061"/>
                  <a:pt x="879275" y="328246"/>
                </a:cubicBezTo>
                <a:cubicBezTo>
                  <a:pt x="889143" y="377586"/>
                  <a:pt x="918826" y="497876"/>
                  <a:pt x="879275" y="527539"/>
                </a:cubicBezTo>
                <a:cubicBezTo>
                  <a:pt x="849618" y="549782"/>
                  <a:pt x="855829" y="457200"/>
                  <a:pt x="844106" y="422031"/>
                </a:cubicBezTo>
                <a:cubicBezTo>
                  <a:pt x="825887" y="294494"/>
                  <a:pt x="822013" y="305698"/>
                  <a:pt x="844106" y="128954"/>
                </a:cubicBezTo>
                <a:cubicBezTo>
                  <a:pt x="847171" y="104430"/>
                  <a:pt x="867552" y="58615"/>
                  <a:pt x="867552" y="58615"/>
                </a:cubicBezTo>
                <a:cubicBezTo>
                  <a:pt x="855829" y="50800"/>
                  <a:pt x="845624" y="39984"/>
                  <a:pt x="832383" y="35169"/>
                </a:cubicBezTo>
                <a:cubicBezTo>
                  <a:pt x="767248" y="11484"/>
                  <a:pt x="712680" y="8483"/>
                  <a:pt x="644814" y="0"/>
                </a:cubicBezTo>
                <a:cubicBezTo>
                  <a:pt x="554937" y="11723"/>
                  <a:pt x="457891" y="-1907"/>
                  <a:pt x="375183" y="35169"/>
                </a:cubicBezTo>
                <a:cubicBezTo>
                  <a:pt x="333599" y="53810"/>
                  <a:pt x="325224" y="111640"/>
                  <a:pt x="304844" y="152400"/>
                </a:cubicBezTo>
                <a:cubicBezTo>
                  <a:pt x="293121" y="175846"/>
                  <a:pt x="282405" y="199824"/>
                  <a:pt x="269675" y="222739"/>
                </a:cubicBezTo>
                <a:cubicBezTo>
                  <a:pt x="262833" y="235055"/>
                  <a:pt x="252530" y="245306"/>
                  <a:pt x="246229" y="257908"/>
                </a:cubicBezTo>
                <a:cubicBezTo>
                  <a:pt x="236860" y="276646"/>
                  <a:pt x="227791" y="322441"/>
                  <a:pt x="222783" y="339969"/>
                </a:cubicBezTo>
                <a:cubicBezTo>
                  <a:pt x="211575" y="379197"/>
                  <a:pt x="203306" y="419541"/>
                  <a:pt x="187614" y="457200"/>
                </a:cubicBezTo>
                <a:cubicBezTo>
                  <a:pt x="183363" y="467403"/>
                  <a:pt x="173364" y="474515"/>
                  <a:pt x="164167" y="480646"/>
                </a:cubicBezTo>
                <a:cubicBezTo>
                  <a:pt x="129669" y="503644"/>
                  <a:pt x="85064" y="514829"/>
                  <a:pt x="46937" y="527539"/>
                </a:cubicBezTo>
                <a:cubicBezTo>
                  <a:pt x="31306" y="523631"/>
                  <a:pt x="3204" y="531614"/>
                  <a:pt x="44" y="515815"/>
                </a:cubicBezTo>
                <a:cubicBezTo>
                  <a:pt x="-939" y="510899"/>
                  <a:pt x="14254" y="395566"/>
                  <a:pt x="46937" y="375139"/>
                </a:cubicBezTo>
                <a:cubicBezTo>
                  <a:pt x="67895" y="362040"/>
                  <a:pt x="93829" y="359508"/>
                  <a:pt x="117275" y="351692"/>
                </a:cubicBezTo>
                <a:lnTo>
                  <a:pt x="152444" y="339969"/>
                </a:lnTo>
                <a:cubicBezTo>
                  <a:pt x="187613" y="343877"/>
                  <a:pt x="223813" y="342381"/>
                  <a:pt x="257952" y="351692"/>
                </a:cubicBezTo>
                <a:cubicBezTo>
                  <a:pt x="268615" y="354600"/>
                  <a:pt x="276455" y="365253"/>
                  <a:pt x="281398" y="375139"/>
                </a:cubicBezTo>
                <a:cubicBezTo>
                  <a:pt x="295669" y="403681"/>
                  <a:pt x="308153" y="458713"/>
                  <a:pt x="316567" y="492369"/>
                </a:cubicBezTo>
                <a:cubicBezTo>
                  <a:pt x="312659" y="523631"/>
                  <a:pt x="320144" y="558614"/>
                  <a:pt x="304844" y="586154"/>
                </a:cubicBezTo>
                <a:cubicBezTo>
                  <a:pt x="297020" y="600238"/>
                  <a:pt x="273984" y="599480"/>
                  <a:pt x="257952" y="597877"/>
                </a:cubicBezTo>
                <a:cubicBezTo>
                  <a:pt x="233360" y="595418"/>
                  <a:pt x="187614" y="574431"/>
                  <a:pt x="187614" y="574431"/>
                </a:cubicBezTo>
                <a:cubicBezTo>
                  <a:pt x="183706" y="562708"/>
                  <a:pt x="170364" y="550315"/>
                  <a:pt x="175890" y="539262"/>
                </a:cubicBezTo>
                <a:cubicBezTo>
                  <a:pt x="181416" y="528209"/>
                  <a:pt x="198703" y="527539"/>
                  <a:pt x="211060" y="527539"/>
                </a:cubicBezTo>
                <a:cubicBezTo>
                  <a:pt x="242565" y="527539"/>
                  <a:pt x="273583" y="535354"/>
                  <a:pt x="304844" y="539262"/>
                </a:cubicBezTo>
                <a:cubicBezTo>
                  <a:pt x="315495" y="555238"/>
                  <a:pt x="333175" y="586740"/>
                  <a:pt x="351737" y="597877"/>
                </a:cubicBezTo>
                <a:cubicBezTo>
                  <a:pt x="362333" y="604235"/>
                  <a:pt x="374918" y="606603"/>
                  <a:pt x="386906" y="609600"/>
                </a:cubicBezTo>
                <a:cubicBezTo>
                  <a:pt x="406236" y="614433"/>
                  <a:pt x="426070" y="617001"/>
                  <a:pt x="445521" y="621323"/>
                </a:cubicBezTo>
                <a:cubicBezTo>
                  <a:pt x="461249" y="624818"/>
                  <a:pt x="476783" y="629138"/>
                  <a:pt x="492414" y="633046"/>
                </a:cubicBezTo>
                <a:lnTo>
                  <a:pt x="621367" y="621323"/>
                </a:lnTo>
                <a:cubicBezTo>
                  <a:pt x="639189" y="612412"/>
                  <a:pt x="633090" y="582633"/>
                  <a:pt x="633090" y="562708"/>
                </a:cubicBezTo>
                <a:cubicBezTo>
                  <a:pt x="633090" y="531203"/>
                  <a:pt x="630764" y="498994"/>
                  <a:pt x="621367" y="468923"/>
                </a:cubicBezTo>
                <a:cubicBezTo>
                  <a:pt x="601543" y="405486"/>
                  <a:pt x="536027" y="313243"/>
                  <a:pt x="492414" y="269631"/>
                </a:cubicBezTo>
                <a:cubicBezTo>
                  <a:pt x="484598" y="261816"/>
                  <a:pt x="475599" y="255027"/>
                  <a:pt x="468967" y="246185"/>
                </a:cubicBezTo>
                <a:cubicBezTo>
                  <a:pt x="452060" y="223642"/>
                  <a:pt x="422075" y="175846"/>
                  <a:pt x="422075" y="175846"/>
                </a:cubicBezTo>
                <a:cubicBezTo>
                  <a:pt x="433798" y="171938"/>
                  <a:pt x="445055" y="162092"/>
                  <a:pt x="457244" y="164123"/>
                </a:cubicBezTo>
                <a:cubicBezTo>
                  <a:pt x="471142" y="166439"/>
                  <a:pt x="482451" y="177606"/>
                  <a:pt x="492414" y="187569"/>
                </a:cubicBezTo>
                <a:cubicBezTo>
                  <a:pt x="513414" y="208569"/>
                  <a:pt x="549997" y="269161"/>
                  <a:pt x="562752" y="293077"/>
                </a:cubicBezTo>
                <a:cubicBezTo>
                  <a:pt x="583312" y="331626"/>
                  <a:pt x="610771" y="367923"/>
                  <a:pt x="621367" y="410308"/>
                </a:cubicBezTo>
                <a:cubicBezTo>
                  <a:pt x="625275" y="425939"/>
                  <a:pt x="628664" y="441708"/>
                  <a:pt x="633090" y="457200"/>
                </a:cubicBezTo>
                <a:cubicBezTo>
                  <a:pt x="644243" y="496234"/>
                  <a:pt x="649205" y="495271"/>
                  <a:pt x="656537" y="539262"/>
                </a:cubicBezTo>
                <a:cubicBezTo>
                  <a:pt x="661716" y="570338"/>
                  <a:pt x="664352" y="601785"/>
                  <a:pt x="668260" y="633046"/>
                </a:cubicBezTo>
                <a:cubicBezTo>
                  <a:pt x="679983" y="629138"/>
                  <a:pt x="696247" y="631378"/>
                  <a:pt x="703429" y="621323"/>
                </a:cubicBezTo>
                <a:cubicBezTo>
                  <a:pt x="717794" y="601212"/>
                  <a:pt x="726875" y="550985"/>
                  <a:pt x="726875" y="550985"/>
                </a:cubicBezTo>
                <a:cubicBezTo>
                  <a:pt x="736152" y="448942"/>
                  <a:pt x="715871" y="444579"/>
                  <a:pt x="762044" y="386862"/>
                </a:cubicBezTo>
                <a:cubicBezTo>
                  <a:pt x="768949" y="378231"/>
                  <a:pt x="775141" y="367296"/>
                  <a:pt x="785490" y="363415"/>
                </a:cubicBezTo>
                <a:cubicBezTo>
                  <a:pt x="807746" y="355069"/>
                  <a:pt x="855829" y="351692"/>
                  <a:pt x="855829" y="351692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938951" y="2590800"/>
            <a:ext cx="1465380" cy="316523"/>
            <a:chOff x="3938951" y="2590800"/>
            <a:chExt cx="1465380" cy="31652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114797" y="2590800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85587" y="2743200"/>
              <a:ext cx="5149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824043" y="2590800"/>
              <a:ext cx="25204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48166" y="2895600"/>
              <a:ext cx="25867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806459" y="2743200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38951" y="2907323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00239" y="2883876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256561" y="2403232"/>
            <a:ext cx="1568541" cy="773721"/>
            <a:chOff x="7256561" y="2403232"/>
            <a:chExt cx="1568541" cy="77372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432407" y="2614247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03197" y="2801816"/>
              <a:ext cx="5149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247160" y="2508740"/>
              <a:ext cx="25204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865776" y="3176953"/>
              <a:ext cx="25867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311637" y="2766647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256561" y="2989385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241295" y="3036276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432407" y="2579076"/>
              <a:ext cx="45719" cy="6975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flipH="1">
              <a:off x="7924776" y="2497015"/>
              <a:ext cx="91438" cy="151813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502746" y="2766645"/>
              <a:ext cx="45719" cy="6975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256563" y="2942490"/>
              <a:ext cx="45719" cy="6975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264741" y="2731476"/>
              <a:ext cx="45719" cy="6975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182680" y="2473570"/>
              <a:ext cx="45719" cy="6975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194403" y="2989382"/>
              <a:ext cx="45719" cy="6975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flipH="1">
              <a:off x="8733664" y="2649415"/>
              <a:ext cx="91438" cy="151813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flipH="1">
              <a:off x="8663326" y="2942490"/>
              <a:ext cx="91438" cy="151813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 flipH="1">
              <a:off x="8417143" y="2403232"/>
              <a:ext cx="91438" cy="151813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flipH="1">
              <a:off x="8006838" y="2696307"/>
              <a:ext cx="91438" cy="151813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 flipH="1">
              <a:off x="7737209" y="2907321"/>
              <a:ext cx="91438" cy="151813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10410051" y="3528641"/>
            <a:ext cx="1322361" cy="913813"/>
            <a:chOff x="10070084" y="3364519"/>
            <a:chExt cx="1322361" cy="913813"/>
          </a:xfrm>
        </p:grpSpPr>
        <p:grpSp>
          <p:nvGrpSpPr>
            <p:cNvPr id="44" name="Group 43"/>
            <p:cNvGrpSpPr/>
            <p:nvPr/>
          </p:nvGrpSpPr>
          <p:grpSpPr>
            <a:xfrm>
              <a:off x="10070084" y="3364519"/>
              <a:ext cx="560361" cy="151813"/>
              <a:chOff x="10070084" y="3364519"/>
              <a:chExt cx="560361" cy="151813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0222484" y="3516919"/>
              <a:ext cx="560361" cy="151813"/>
              <a:chOff x="10070084" y="3364519"/>
              <a:chExt cx="560361" cy="15181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0374884" y="3669319"/>
              <a:ext cx="560361" cy="151813"/>
              <a:chOff x="10070084" y="3364519"/>
              <a:chExt cx="560361" cy="151813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0527284" y="3821719"/>
              <a:ext cx="560361" cy="151813"/>
              <a:chOff x="10070084" y="3364519"/>
              <a:chExt cx="560361" cy="151813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0679684" y="3974119"/>
              <a:ext cx="560361" cy="151813"/>
              <a:chOff x="10070084" y="3364519"/>
              <a:chExt cx="560361" cy="151813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0832084" y="4126519"/>
              <a:ext cx="560361" cy="151813"/>
              <a:chOff x="10070084" y="3364519"/>
              <a:chExt cx="560361" cy="151813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0" name="Group 249"/>
          <p:cNvGrpSpPr/>
          <p:nvPr/>
        </p:nvGrpSpPr>
        <p:grpSpPr>
          <a:xfrm>
            <a:off x="8100627" y="4818180"/>
            <a:ext cx="2547543" cy="1675810"/>
            <a:chOff x="8100627" y="4583719"/>
            <a:chExt cx="2916694" cy="1910271"/>
          </a:xfrm>
        </p:grpSpPr>
        <p:grpSp>
          <p:nvGrpSpPr>
            <p:cNvPr id="69" name="Group 68"/>
            <p:cNvGrpSpPr/>
            <p:nvPr/>
          </p:nvGrpSpPr>
          <p:grpSpPr>
            <a:xfrm>
              <a:off x="8100627" y="4970577"/>
              <a:ext cx="560361" cy="151813"/>
              <a:chOff x="10070084" y="3364519"/>
              <a:chExt cx="560361" cy="151813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9085360" y="4583719"/>
              <a:ext cx="560361" cy="151813"/>
              <a:chOff x="10070084" y="3364519"/>
              <a:chExt cx="560361" cy="151813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9237760" y="4736119"/>
              <a:ext cx="560361" cy="151813"/>
              <a:chOff x="10070084" y="3364519"/>
              <a:chExt cx="560361" cy="15181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390160" y="4888519"/>
              <a:ext cx="560361" cy="151813"/>
              <a:chOff x="10070084" y="3364519"/>
              <a:chExt cx="560361" cy="151813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9542560" y="5040919"/>
              <a:ext cx="560361" cy="151813"/>
              <a:chOff x="10070084" y="3364519"/>
              <a:chExt cx="560361" cy="151813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9694960" y="5193319"/>
              <a:ext cx="560361" cy="151813"/>
              <a:chOff x="10070084" y="3364519"/>
              <a:chExt cx="560361" cy="15181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9847360" y="5345719"/>
              <a:ext cx="560361" cy="151813"/>
              <a:chOff x="10070084" y="3364519"/>
              <a:chExt cx="560361" cy="151813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999760" y="5498119"/>
              <a:ext cx="560361" cy="151813"/>
              <a:chOff x="10070084" y="3364519"/>
              <a:chExt cx="560361" cy="151813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9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0152160" y="5650519"/>
              <a:ext cx="560361" cy="151813"/>
              <a:chOff x="10070084" y="3364519"/>
              <a:chExt cx="560361" cy="151813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0304560" y="5802919"/>
              <a:ext cx="560361" cy="151813"/>
              <a:chOff x="10070084" y="3364519"/>
              <a:chExt cx="560361" cy="151813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Isosceles Triangle 10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10456960" y="5955319"/>
              <a:ext cx="560361" cy="151813"/>
              <a:chOff x="10070084" y="3364519"/>
              <a:chExt cx="560361" cy="151813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Isosceles Triangle 11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8581281" y="4783020"/>
              <a:ext cx="560361" cy="151813"/>
              <a:chOff x="10070084" y="3364519"/>
              <a:chExt cx="560361" cy="151813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Isosceles Triangle 11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8733681" y="4935420"/>
              <a:ext cx="560361" cy="151813"/>
              <a:chOff x="10070084" y="3364519"/>
              <a:chExt cx="560361" cy="151813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Isosceles Triangle 11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8886081" y="5087820"/>
              <a:ext cx="560361" cy="151813"/>
              <a:chOff x="10070084" y="3364519"/>
              <a:chExt cx="560361" cy="151813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Isosceles Triangle 12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9038481" y="5240220"/>
              <a:ext cx="560361" cy="151813"/>
              <a:chOff x="10070084" y="3364519"/>
              <a:chExt cx="560361" cy="151813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Isosceles Triangle 12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9190881" y="5392620"/>
              <a:ext cx="560361" cy="151813"/>
              <a:chOff x="10070084" y="3364519"/>
              <a:chExt cx="560361" cy="151813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Isosceles Triangle 13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9343281" y="5545020"/>
              <a:ext cx="560361" cy="151813"/>
              <a:chOff x="10070084" y="3364519"/>
              <a:chExt cx="560361" cy="151813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Oval 13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9495681" y="5697420"/>
              <a:ext cx="560361" cy="151813"/>
              <a:chOff x="10070084" y="3364519"/>
              <a:chExt cx="560361" cy="151813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Isosceles Triangle 13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9648081" y="5849820"/>
              <a:ext cx="560361" cy="151813"/>
              <a:chOff x="10070084" y="3364519"/>
              <a:chExt cx="560361" cy="151813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9800481" y="6002220"/>
              <a:ext cx="560361" cy="151813"/>
              <a:chOff x="10070084" y="3364519"/>
              <a:chExt cx="560361" cy="151813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14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Isosceles Triangle 14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9952881" y="6154620"/>
              <a:ext cx="560361" cy="151813"/>
              <a:chOff x="10070084" y="3364519"/>
              <a:chExt cx="560361" cy="151813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Oval 15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Isosceles Triangle 15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8253027" y="5122977"/>
              <a:ext cx="560361" cy="151813"/>
              <a:chOff x="10070084" y="3364519"/>
              <a:chExt cx="560361" cy="151813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Oval 15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Isosceles Triangle 15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8405427" y="5275377"/>
              <a:ext cx="560361" cy="151813"/>
              <a:chOff x="10070084" y="3364519"/>
              <a:chExt cx="560361" cy="151813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Oval 15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Isosceles Triangle 15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8557827" y="5427777"/>
              <a:ext cx="560361" cy="151813"/>
              <a:chOff x="10070084" y="3364519"/>
              <a:chExt cx="560361" cy="151813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Oval 16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Isosceles Triangle 16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8710227" y="5580177"/>
              <a:ext cx="560361" cy="151813"/>
              <a:chOff x="10070084" y="3364519"/>
              <a:chExt cx="560361" cy="151813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Oval 16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Isosceles Triangle 16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8862627" y="5732577"/>
              <a:ext cx="560361" cy="151813"/>
              <a:chOff x="10070084" y="3364519"/>
              <a:chExt cx="560361" cy="151813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Oval 17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Isosceles Triangle 17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9015027" y="5884977"/>
              <a:ext cx="560361" cy="151813"/>
              <a:chOff x="10070084" y="3364519"/>
              <a:chExt cx="560361" cy="151813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Isosceles Triangle 17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9167427" y="6037377"/>
              <a:ext cx="560361" cy="151813"/>
              <a:chOff x="10070084" y="3364519"/>
              <a:chExt cx="560361" cy="151813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Oval 17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Isosceles Triangle 17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9319827" y="6189777"/>
              <a:ext cx="560361" cy="151813"/>
              <a:chOff x="10070084" y="3364519"/>
              <a:chExt cx="560361" cy="151813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Oval 18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Isosceles Triangle 18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9472227" y="6342177"/>
              <a:ext cx="560361" cy="151813"/>
              <a:chOff x="10070084" y="3364519"/>
              <a:chExt cx="560361" cy="151813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Oval 18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Isosceles Triangle 18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3" name="Group 232"/>
          <p:cNvGrpSpPr/>
          <p:nvPr/>
        </p:nvGrpSpPr>
        <p:grpSpPr>
          <a:xfrm>
            <a:off x="3774815" y="4762342"/>
            <a:ext cx="1928936" cy="1752905"/>
            <a:chOff x="2848694" y="3897624"/>
            <a:chExt cx="1928936" cy="1752905"/>
          </a:xfrm>
        </p:grpSpPr>
        <p:grpSp>
          <p:nvGrpSpPr>
            <p:cNvPr id="193" name="Group 192"/>
            <p:cNvGrpSpPr/>
            <p:nvPr/>
          </p:nvGrpSpPr>
          <p:grpSpPr>
            <a:xfrm>
              <a:off x="2848694" y="3897624"/>
              <a:ext cx="560361" cy="151813"/>
              <a:chOff x="10070084" y="3364519"/>
              <a:chExt cx="560361" cy="151813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Oval 19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Isosceles Triangle 19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3001094" y="4050024"/>
              <a:ext cx="560361" cy="151813"/>
              <a:chOff x="10070084" y="3364519"/>
              <a:chExt cx="560361" cy="151813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al 19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Isosceles Triangle 19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3153494" y="4202424"/>
              <a:ext cx="560361" cy="151813"/>
              <a:chOff x="10070084" y="3364519"/>
              <a:chExt cx="560361" cy="151813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Isosceles Triangle 20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3820536" y="4638716"/>
              <a:ext cx="652294" cy="141760"/>
              <a:chOff x="3820536" y="4638716"/>
              <a:chExt cx="652294" cy="141760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3867432" y="4724989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/>
              <p:cNvSpPr/>
              <p:nvPr/>
            </p:nvSpPr>
            <p:spPr>
              <a:xfrm>
                <a:off x="3820536" y="4689818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Diamond 208"/>
              <p:cNvSpPr/>
              <p:nvPr/>
            </p:nvSpPr>
            <p:spPr>
              <a:xfrm>
                <a:off x="4369483" y="4638716"/>
                <a:ext cx="103347" cy="141760"/>
              </a:xfrm>
              <a:prstGeom prst="diamond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3972936" y="4791116"/>
              <a:ext cx="652294" cy="141760"/>
              <a:chOff x="3820536" y="4638716"/>
              <a:chExt cx="652294" cy="141760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3867432" y="4724989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/>
              <p:cNvSpPr/>
              <p:nvPr/>
            </p:nvSpPr>
            <p:spPr>
              <a:xfrm>
                <a:off x="3820536" y="4689818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Diamond 213"/>
              <p:cNvSpPr/>
              <p:nvPr/>
            </p:nvSpPr>
            <p:spPr>
              <a:xfrm>
                <a:off x="4369483" y="4638716"/>
                <a:ext cx="103347" cy="141760"/>
              </a:xfrm>
              <a:prstGeom prst="diamond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4125336" y="4943516"/>
              <a:ext cx="652294" cy="141760"/>
              <a:chOff x="3820536" y="4638716"/>
              <a:chExt cx="652294" cy="141760"/>
            </a:xfrm>
          </p:grpSpPr>
          <p:cxnSp>
            <p:nvCxnSpPr>
              <p:cNvPr id="216" name="Straight Connector 215"/>
              <p:cNvCxnSpPr/>
              <p:nvPr/>
            </p:nvCxnSpPr>
            <p:spPr>
              <a:xfrm>
                <a:off x="3867432" y="4724989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/>
              <p:cNvSpPr/>
              <p:nvPr/>
            </p:nvSpPr>
            <p:spPr>
              <a:xfrm>
                <a:off x="3820536" y="4689818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Diamond 217"/>
              <p:cNvSpPr/>
              <p:nvPr/>
            </p:nvSpPr>
            <p:spPr>
              <a:xfrm>
                <a:off x="4369483" y="4638716"/>
                <a:ext cx="103347" cy="141760"/>
              </a:xfrm>
              <a:prstGeom prst="diamond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2976483" y="5146435"/>
              <a:ext cx="737371" cy="199294"/>
              <a:chOff x="2976483" y="5146435"/>
              <a:chExt cx="737371" cy="199294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>
                <a:off x="3023379" y="5264250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Oval 220"/>
              <p:cNvSpPr/>
              <p:nvPr/>
            </p:nvSpPr>
            <p:spPr>
              <a:xfrm>
                <a:off x="2976483" y="5229079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4-Point Star 222"/>
              <p:cNvSpPr/>
              <p:nvPr/>
            </p:nvSpPr>
            <p:spPr>
              <a:xfrm>
                <a:off x="3526285" y="5146435"/>
                <a:ext cx="187569" cy="199294"/>
              </a:xfrm>
              <a:prstGeom prst="star4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3128883" y="5298835"/>
              <a:ext cx="737371" cy="199294"/>
              <a:chOff x="2976483" y="5146435"/>
              <a:chExt cx="737371" cy="199294"/>
            </a:xfrm>
          </p:grpSpPr>
          <p:cxnSp>
            <p:nvCxnSpPr>
              <p:cNvPr id="226" name="Straight Connector 225"/>
              <p:cNvCxnSpPr/>
              <p:nvPr/>
            </p:nvCxnSpPr>
            <p:spPr>
              <a:xfrm>
                <a:off x="3023379" y="5264250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Oval 226"/>
              <p:cNvSpPr/>
              <p:nvPr/>
            </p:nvSpPr>
            <p:spPr>
              <a:xfrm>
                <a:off x="2976483" y="5229079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4-Point Star 227"/>
              <p:cNvSpPr/>
              <p:nvPr/>
            </p:nvSpPr>
            <p:spPr>
              <a:xfrm>
                <a:off x="3526285" y="5146435"/>
                <a:ext cx="187569" cy="199294"/>
              </a:xfrm>
              <a:prstGeom prst="star4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3281283" y="5451235"/>
              <a:ext cx="737371" cy="199294"/>
              <a:chOff x="2976483" y="5146435"/>
              <a:chExt cx="737371" cy="199294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3023379" y="5264250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Oval 230"/>
              <p:cNvSpPr/>
              <p:nvPr/>
            </p:nvSpPr>
            <p:spPr>
              <a:xfrm>
                <a:off x="2976483" y="5229079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4-Point Star 231"/>
              <p:cNvSpPr/>
              <p:nvPr/>
            </p:nvSpPr>
            <p:spPr>
              <a:xfrm>
                <a:off x="3526285" y="5146435"/>
                <a:ext cx="187569" cy="199294"/>
              </a:xfrm>
              <a:prstGeom prst="star4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4" name="TextBox 233"/>
          <p:cNvSpPr txBox="1"/>
          <p:nvPr/>
        </p:nvSpPr>
        <p:spPr>
          <a:xfrm>
            <a:off x="785445" y="3422547"/>
            <a:ext cx="137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Genomic DNA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3974114" y="3036277"/>
            <a:ext cx="1512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DNA fragments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7092462" y="3198907"/>
            <a:ext cx="2250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Fragments with adaptors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7713779" y="6119156"/>
            <a:ext cx="148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Amplified library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2738275" y="5939908"/>
            <a:ext cx="11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Library pool</a:t>
            </a:r>
          </a:p>
        </p:txBody>
      </p:sp>
      <p:sp>
        <p:nvSpPr>
          <p:cNvPr id="239" name="Right Arrow 238"/>
          <p:cNvSpPr/>
          <p:nvPr/>
        </p:nvSpPr>
        <p:spPr>
          <a:xfrm>
            <a:off x="2157047" y="2426678"/>
            <a:ext cx="1770168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/>
          <p:cNvSpPr txBox="1"/>
          <p:nvPr/>
        </p:nvSpPr>
        <p:spPr>
          <a:xfrm>
            <a:off x="2157047" y="2567354"/>
            <a:ext cx="16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Fragmentation</a:t>
            </a:r>
          </a:p>
        </p:txBody>
      </p:sp>
      <p:sp>
        <p:nvSpPr>
          <p:cNvPr id="241" name="Right Arrow 240"/>
          <p:cNvSpPr/>
          <p:nvPr/>
        </p:nvSpPr>
        <p:spPr>
          <a:xfrm>
            <a:off x="5486400" y="2461550"/>
            <a:ext cx="1770168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TextBox 241"/>
          <p:cNvSpPr txBox="1"/>
          <p:nvPr/>
        </p:nvSpPr>
        <p:spPr>
          <a:xfrm>
            <a:off x="5404331" y="2602226"/>
            <a:ext cx="185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Adaptor ligation</a:t>
            </a:r>
          </a:p>
        </p:txBody>
      </p:sp>
      <p:sp>
        <p:nvSpPr>
          <p:cNvPr id="245" name="Right Arrow 244"/>
          <p:cNvSpPr/>
          <p:nvPr/>
        </p:nvSpPr>
        <p:spPr>
          <a:xfrm rot="1448007">
            <a:off x="9015034" y="2642065"/>
            <a:ext cx="1770168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/>
          <p:cNvSpPr txBox="1"/>
          <p:nvPr/>
        </p:nvSpPr>
        <p:spPr>
          <a:xfrm rot="1448007">
            <a:off x="9015034" y="2782741"/>
            <a:ext cx="16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selection</a:t>
            </a:r>
          </a:p>
        </p:txBody>
      </p:sp>
      <p:sp>
        <p:nvSpPr>
          <p:cNvPr id="248" name="Right Arrow 247"/>
          <p:cNvSpPr/>
          <p:nvPr/>
        </p:nvSpPr>
        <p:spPr>
          <a:xfrm rot="7592993">
            <a:off x="10397749" y="4996506"/>
            <a:ext cx="1770168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 rot="18443400">
            <a:off x="10456364" y="5102013"/>
            <a:ext cx="16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Amplification</a:t>
            </a:r>
          </a:p>
        </p:txBody>
      </p:sp>
      <p:sp>
        <p:nvSpPr>
          <p:cNvPr id="251" name="Right Arrow 250"/>
          <p:cNvSpPr/>
          <p:nvPr/>
        </p:nvSpPr>
        <p:spPr>
          <a:xfrm rot="12919253">
            <a:off x="6597635" y="5073827"/>
            <a:ext cx="2113408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 rot="2169660">
            <a:off x="6645611" y="5310527"/>
            <a:ext cx="228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 analysis</a:t>
            </a:r>
          </a:p>
        </p:txBody>
      </p:sp>
      <p:pic>
        <p:nvPicPr>
          <p:cNvPr id="1026" name="Picture 2" descr="C:\Users\OAIKHENA\Documents\My Bluetooth\20210317_0903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9" t="4654" r="25027" b="22873"/>
          <a:stretch/>
        </p:blipFill>
        <p:spPr bwMode="auto">
          <a:xfrm rot="5400000">
            <a:off x="5344847" y="3962674"/>
            <a:ext cx="1606059" cy="11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AIKHENA\Documents\My Bluetooth\20210317_0904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t="6616" r="28743" b="3432"/>
          <a:stretch/>
        </p:blipFill>
        <p:spPr bwMode="auto">
          <a:xfrm>
            <a:off x="35169" y="3877060"/>
            <a:ext cx="2240663" cy="19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5" name="Right Arrow 254"/>
          <p:cNvSpPr/>
          <p:nvPr/>
        </p:nvSpPr>
        <p:spPr>
          <a:xfrm rot="8949342">
            <a:off x="4530612" y="4423881"/>
            <a:ext cx="993401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ight Arrow 255"/>
          <p:cNvSpPr/>
          <p:nvPr/>
        </p:nvSpPr>
        <p:spPr>
          <a:xfrm rot="12787368">
            <a:off x="2253310" y="4957157"/>
            <a:ext cx="993401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4" name="Straight Arrow Connector 253"/>
          <p:cNvCxnSpPr/>
          <p:nvPr/>
        </p:nvCxnSpPr>
        <p:spPr>
          <a:xfrm flipH="1">
            <a:off x="3560825" y="5279113"/>
            <a:ext cx="503868" cy="231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 flipH="1">
            <a:off x="3703220" y="5671769"/>
            <a:ext cx="10328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H="1" flipV="1">
            <a:off x="3703220" y="5794673"/>
            <a:ext cx="516445" cy="231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3" name="Google Shape;709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6044" y="4918720"/>
            <a:ext cx="581784" cy="1012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3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4" grpId="0"/>
      <p:bldP spid="235" grpId="0"/>
      <p:bldP spid="236" grpId="0"/>
      <p:bldP spid="237" grpId="0"/>
      <p:bldP spid="238" grpId="0"/>
      <p:bldP spid="239" grpId="0" animBg="1"/>
      <p:bldP spid="240" grpId="0"/>
      <p:bldP spid="241" grpId="0" animBg="1"/>
      <p:bldP spid="242" grpId="0"/>
      <p:bldP spid="245" grpId="0" animBg="1"/>
      <p:bldP spid="246" grpId="0"/>
      <p:bldP spid="248" grpId="0" animBg="1"/>
      <p:bldP spid="249" grpId="0"/>
      <p:bldP spid="251" grpId="0" animBg="1"/>
      <p:bldP spid="252" grpId="0"/>
      <p:bldP spid="255" grpId="0" animBg="1"/>
      <p:bldP spid="2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00" y="625296"/>
            <a:ext cx="10828800" cy="1040400"/>
          </a:xfrm>
        </p:spPr>
        <p:txBody>
          <a:bodyPr/>
          <a:lstStyle/>
          <a:p>
            <a:r>
              <a:rPr lang="en-US" dirty="0"/>
              <a:t>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00" y="1418491"/>
            <a:ext cx="10828800" cy="4970585"/>
          </a:xfrm>
        </p:spPr>
        <p:txBody>
          <a:bodyPr/>
          <a:lstStyle/>
          <a:p>
            <a:r>
              <a:rPr lang="en-US" dirty="0"/>
              <a:t>Sanger sequencing- chain termination method</a:t>
            </a:r>
          </a:p>
          <a:p>
            <a:endParaRPr lang="en-US" dirty="0"/>
          </a:p>
          <a:p>
            <a:r>
              <a:rPr lang="en-US" dirty="0"/>
              <a:t>Shotgun sequencing</a:t>
            </a:r>
          </a:p>
          <a:p>
            <a:endParaRPr lang="en-US" dirty="0"/>
          </a:p>
          <a:p>
            <a:r>
              <a:rPr lang="en-US" dirty="0"/>
              <a:t>Next generation sequencing</a:t>
            </a:r>
          </a:p>
          <a:p>
            <a:pPr lvl="1"/>
            <a:r>
              <a:rPr lang="en-US" dirty="0"/>
              <a:t>Sequencing by synthesis- Illumina</a:t>
            </a:r>
          </a:p>
          <a:p>
            <a:pPr lvl="1"/>
            <a:r>
              <a:rPr lang="en-US" dirty="0" err="1"/>
              <a:t>Nanopore</a:t>
            </a:r>
            <a:r>
              <a:rPr lang="en-US" dirty="0"/>
              <a:t> sequencing- Oxford </a:t>
            </a:r>
            <a:r>
              <a:rPr lang="en-US" dirty="0" err="1"/>
              <a:t>Nanopore</a:t>
            </a:r>
            <a:r>
              <a:rPr lang="en-US" dirty="0"/>
              <a:t> Technologies</a:t>
            </a:r>
          </a:p>
          <a:p>
            <a:pPr lvl="1"/>
            <a:r>
              <a:rPr lang="en-US" dirty="0"/>
              <a:t>Single molecule real time sequencing- </a:t>
            </a:r>
            <a:r>
              <a:rPr lang="en-US" dirty="0" err="1"/>
              <a:t>PacBio</a:t>
            </a:r>
            <a:endParaRPr lang="en-US" dirty="0"/>
          </a:p>
          <a:p>
            <a:pPr lvl="1"/>
            <a:r>
              <a:rPr lang="en-US" dirty="0"/>
              <a:t>454 pyrosequencing- Roche</a:t>
            </a:r>
          </a:p>
          <a:p>
            <a:pPr lvl="1"/>
            <a:r>
              <a:rPr lang="en-US" dirty="0"/>
              <a:t>Semiconductor sequencing- Ion torrent</a:t>
            </a:r>
          </a:p>
        </p:txBody>
      </p:sp>
    </p:spTree>
    <p:extLst>
      <p:ext uri="{BB962C8B-B14F-4D97-AF65-F5344CB8AC3E}">
        <p14:creationId xmlns:p14="http://schemas.microsoft.com/office/powerpoint/2010/main" val="40282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00" y="707357"/>
            <a:ext cx="10828800" cy="1040400"/>
          </a:xfrm>
        </p:spPr>
        <p:txBody>
          <a:bodyPr/>
          <a:lstStyle/>
          <a:p>
            <a:r>
              <a:rPr lang="en-US" dirty="0"/>
              <a:t>Sequencing</a:t>
            </a:r>
          </a:p>
        </p:txBody>
      </p:sp>
      <p:pic>
        <p:nvPicPr>
          <p:cNvPr id="4" name="Google Shape;364;p38"/>
          <p:cNvPicPr preferRelativeResize="0"/>
          <p:nvPr/>
        </p:nvPicPr>
        <p:blipFill rotWithShape="1">
          <a:blip r:embed="rId2">
            <a:alphaModFix/>
          </a:blip>
          <a:srcRect l="1283" t="17514" b="-442"/>
          <a:stretch/>
        </p:blipFill>
        <p:spPr>
          <a:xfrm>
            <a:off x="2008269" y="1910862"/>
            <a:ext cx="8108745" cy="43961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08269" y="1559169"/>
            <a:ext cx="4054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Generating reference genomes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7536" y="1570893"/>
            <a:ext cx="40994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Sequencing individual genomes</a:t>
            </a:r>
          </a:p>
        </p:txBody>
      </p:sp>
    </p:spTree>
    <p:extLst>
      <p:ext uri="{BB962C8B-B14F-4D97-AF65-F5344CB8AC3E}">
        <p14:creationId xmlns:p14="http://schemas.microsoft.com/office/powerpoint/2010/main" val="24256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30" y="900751"/>
            <a:ext cx="10828800" cy="1040400"/>
          </a:xfrm>
        </p:spPr>
        <p:txBody>
          <a:bodyPr/>
          <a:lstStyle/>
          <a:p>
            <a:r>
              <a:rPr lang="en-US" dirty="0"/>
              <a:t>Merits of Next generation sequencing</a:t>
            </a:r>
          </a:p>
        </p:txBody>
      </p:sp>
      <p:pic>
        <p:nvPicPr>
          <p:cNvPr id="4" name="Google Shape;382;p40"/>
          <p:cNvPicPr preferRelativeResize="0"/>
          <p:nvPr/>
        </p:nvPicPr>
        <p:blipFill rotWithShape="1">
          <a:blip r:embed="rId2">
            <a:alphaModFix/>
          </a:blip>
          <a:srcRect t="21010"/>
          <a:stretch/>
        </p:blipFill>
        <p:spPr>
          <a:xfrm>
            <a:off x="1996746" y="1941151"/>
            <a:ext cx="8684625" cy="4427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7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00" y="719080"/>
            <a:ext cx="10828800" cy="1040400"/>
          </a:xfrm>
        </p:spPr>
        <p:txBody>
          <a:bodyPr/>
          <a:lstStyle/>
          <a:p>
            <a:r>
              <a:rPr lang="en-US" dirty="0"/>
              <a:t>Post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38" y="1479480"/>
            <a:ext cx="10828800" cy="4610861"/>
          </a:xfrm>
        </p:spPr>
        <p:txBody>
          <a:bodyPr/>
          <a:lstStyle/>
          <a:p>
            <a:r>
              <a:rPr lang="en-US" dirty="0"/>
              <a:t>Sequencing QC</a:t>
            </a:r>
          </a:p>
          <a:p>
            <a:pPr lvl="1"/>
            <a:r>
              <a:rPr lang="en-US" dirty="0"/>
              <a:t>Depth/Coverage</a:t>
            </a:r>
          </a:p>
          <a:p>
            <a:pPr lvl="1"/>
            <a:r>
              <a:rPr lang="en-US" dirty="0"/>
              <a:t>Size of output</a:t>
            </a:r>
          </a:p>
          <a:p>
            <a:pPr lvl="1"/>
            <a:r>
              <a:rPr lang="en-US" dirty="0" err="1"/>
              <a:t>Demultiplexing</a:t>
            </a: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</a:rPr>
              <a:t>Assembly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Sequence analysis/Bioinformatics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6679830"/>
              </p:ext>
            </p:extLst>
          </p:nvPr>
        </p:nvGraphicFramePr>
        <p:xfrm>
          <a:off x="155846" y="4303990"/>
          <a:ext cx="8530897" cy="196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6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82" y="3392540"/>
            <a:ext cx="1422659" cy="800932"/>
          </a:xfrm>
          <a:prstGeom prst="rect">
            <a:avLst/>
          </a:prstGeom>
        </p:spPr>
      </p:pic>
      <p:pic>
        <p:nvPicPr>
          <p:cNvPr id="9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59" y="4302693"/>
            <a:ext cx="1596121" cy="910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46" y="4317802"/>
            <a:ext cx="576481" cy="840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1" y="2433000"/>
            <a:ext cx="2826133" cy="811464"/>
          </a:xfrm>
          <a:prstGeom prst="rect">
            <a:avLst/>
          </a:prstGeom>
        </p:spPr>
      </p:pic>
      <p:pic>
        <p:nvPicPr>
          <p:cNvPr id="12" name="Bille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09" y="2157461"/>
            <a:ext cx="1024532" cy="1125858"/>
          </a:xfrm>
          <a:prstGeom prst="rect">
            <a:avLst/>
          </a:prstGeom>
        </p:spPr>
      </p:pic>
      <p:pic>
        <p:nvPicPr>
          <p:cNvPr id="13" name="Billed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83" y="3407930"/>
            <a:ext cx="2356625" cy="7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953538"/>
            <a:ext cx="10828800" cy="1040400"/>
          </a:xfrm>
        </p:spPr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1F27EC-7455-47AA-95D7-F2604544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2150880"/>
            <a:ext cx="11101400" cy="3965107"/>
          </a:xfrm>
        </p:spPr>
        <p:txBody>
          <a:bodyPr>
            <a:normAutofit/>
          </a:bodyPr>
          <a:lstStyle/>
          <a:p>
            <a:r>
              <a:rPr lang="en-GB" sz="2400" dirty="0"/>
              <a:t>Discuss all processes involved in Whole Genome Sequencing, from specimen collection to generation of genome sequences.</a:t>
            </a:r>
          </a:p>
          <a:p>
            <a:endParaRPr lang="en-GB" sz="2400" dirty="0"/>
          </a:p>
          <a:p>
            <a:r>
              <a:rPr lang="en-GB" sz="2400" dirty="0"/>
              <a:t>Importance of Metadata</a:t>
            </a:r>
          </a:p>
          <a:p>
            <a:endParaRPr lang="en-GB" sz="2400" dirty="0"/>
          </a:p>
          <a:p>
            <a:r>
              <a:rPr lang="en-GB" sz="2400" dirty="0"/>
              <a:t>Details and importance of each step</a:t>
            </a:r>
          </a:p>
          <a:p>
            <a:endParaRPr lang="en-GB" sz="2400" dirty="0"/>
          </a:p>
          <a:p>
            <a:r>
              <a:rPr lang="en-GB" sz="2400" dirty="0"/>
              <a:t>Quality Control metrics at each point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0989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608E-F185-A842-B2F8-67024FBF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7357"/>
            <a:ext cx="10996246" cy="1040400"/>
          </a:xfrm>
        </p:spPr>
        <p:txBody>
          <a:bodyPr/>
          <a:lstStyle/>
          <a:p>
            <a:r>
              <a:rPr lang="en-US" dirty="0"/>
              <a:t>Overview</a:t>
            </a:r>
            <a:endParaRPr lang="x-none"/>
          </a:p>
        </p:txBody>
      </p:sp>
      <p:sp>
        <p:nvSpPr>
          <p:cNvPr id="25" name="TextBox 24"/>
          <p:cNvSpPr txBox="1"/>
          <p:nvPr/>
        </p:nvSpPr>
        <p:spPr>
          <a:xfrm>
            <a:off x="609600" y="1570894"/>
            <a:ext cx="2110155" cy="11079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Specimen/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</a:p>
        </p:txBody>
      </p:sp>
      <p:sp>
        <p:nvSpPr>
          <p:cNvPr id="26" name="Oval 25"/>
          <p:cNvSpPr/>
          <p:nvPr/>
        </p:nvSpPr>
        <p:spPr>
          <a:xfrm>
            <a:off x="4501656" y="2977663"/>
            <a:ext cx="2790098" cy="160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Metadata- Sample/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Isolate-related information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325811" y="1043360"/>
            <a:ext cx="2801820" cy="14465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Bacterial isolation, Identification, Antimicrobial susceptibility testing</a:t>
            </a:r>
          </a:p>
        </p:txBody>
      </p:sp>
      <p:sp>
        <p:nvSpPr>
          <p:cNvPr id="63" name="Right Arrow 62"/>
          <p:cNvSpPr/>
          <p:nvPr/>
        </p:nvSpPr>
        <p:spPr>
          <a:xfrm>
            <a:off x="2719754" y="1848696"/>
            <a:ext cx="1606057" cy="1977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9132276" y="867516"/>
            <a:ext cx="2473570" cy="11079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DNA Extraction, quantification and purity checks</a:t>
            </a:r>
          </a:p>
        </p:txBody>
      </p:sp>
      <p:sp>
        <p:nvSpPr>
          <p:cNvPr id="73" name="Freeform 72"/>
          <p:cNvSpPr/>
          <p:nvPr/>
        </p:nvSpPr>
        <p:spPr>
          <a:xfrm>
            <a:off x="2719754" y="2678889"/>
            <a:ext cx="2031879" cy="1015387"/>
          </a:xfrm>
          <a:custGeom>
            <a:avLst/>
            <a:gdLst>
              <a:gd name="connsiteX0" fmla="*/ 0 w 2266342"/>
              <a:gd name="connsiteY0" fmla="*/ 0 h 1420000"/>
              <a:gd name="connsiteX1" fmla="*/ 750277 w 2266342"/>
              <a:gd name="connsiteY1" fmla="*/ 1125415 h 1420000"/>
              <a:gd name="connsiteX2" fmla="*/ 2145323 w 2266342"/>
              <a:gd name="connsiteY2" fmla="*/ 1395046 h 1420000"/>
              <a:gd name="connsiteX3" fmla="*/ 2192216 w 2266342"/>
              <a:gd name="connsiteY3" fmla="*/ 1406769 h 1420000"/>
              <a:gd name="connsiteX4" fmla="*/ 2133600 w 2266342"/>
              <a:gd name="connsiteY4" fmla="*/ 1383323 h 1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342" h="1420000">
                <a:moveTo>
                  <a:pt x="0" y="0"/>
                </a:moveTo>
                <a:cubicBezTo>
                  <a:pt x="196361" y="446453"/>
                  <a:pt x="392723" y="892907"/>
                  <a:pt x="750277" y="1125415"/>
                </a:cubicBezTo>
                <a:cubicBezTo>
                  <a:pt x="1107831" y="1357923"/>
                  <a:pt x="1905000" y="1348154"/>
                  <a:pt x="2145323" y="1395046"/>
                </a:cubicBezTo>
                <a:cubicBezTo>
                  <a:pt x="2385646" y="1441938"/>
                  <a:pt x="2194170" y="1408723"/>
                  <a:pt x="2192216" y="1406769"/>
                </a:cubicBezTo>
                <a:cubicBezTo>
                  <a:pt x="2190262" y="1404815"/>
                  <a:pt x="2161931" y="1394069"/>
                  <a:pt x="2133600" y="13833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956400" y="5156394"/>
            <a:ext cx="2414953" cy="14465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Library QC: qPCR, Fragment analyses.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Library pooling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9600" y="5489522"/>
            <a:ext cx="2414953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Sequencing QC and analysis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519244" y="5511727"/>
            <a:ext cx="2414953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Genome/Gene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Sequencing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733661" y="2919042"/>
            <a:ext cx="2754954" cy="14465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Library preparation: construction, indexing, amplification</a:t>
            </a:r>
          </a:p>
        </p:txBody>
      </p:sp>
      <p:sp>
        <p:nvSpPr>
          <p:cNvPr id="79" name="Freeform 78"/>
          <p:cNvSpPr/>
          <p:nvPr/>
        </p:nvSpPr>
        <p:spPr>
          <a:xfrm>
            <a:off x="5978769" y="2473569"/>
            <a:ext cx="12591" cy="527539"/>
          </a:xfrm>
          <a:custGeom>
            <a:avLst/>
            <a:gdLst>
              <a:gd name="connsiteX0" fmla="*/ 0 w 12591"/>
              <a:gd name="connsiteY0" fmla="*/ 0 h 527539"/>
              <a:gd name="connsiteX1" fmla="*/ 11723 w 12591"/>
              <a:gd name="connsiteY1" fmla="*/ 269631 h 527539"/>
              <a:gd name="connsiteX2" fmla="*/ 11723 w 12591"/>
              <a:gd name="connsiteY2" fmla="*/ 527539 h 527539"/>
              <a:gd name="connsiteX3" fmla="*/ 0 w 12591"/>
              <a:gd name="connsiteY3" fmla="*/ 0 h 5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1" h="527539">
                <a:moveTo>
                  <a:pt x="0" y="0"/>
                </a:moveTo>
                <a:cubicBezTo>
                  <a:pt x="4884" y="90854"/>
                  <a:pt x="9769" y="181708"/>
                  <a:pt x="11723" y="269631"/>
                </a:cubicBezTo>
                <a:cubicBezTo>
                  <a:pt x="13677" y="357554"/>
                  <a:pt x="11723" y="527539"/>
                  <a:pt x="11723" y="527539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690304" y="1852246"/>
            <a:ext cx="2406804" cy="1346630"/>
          </a:xfrm>
          <a:custGeom>
            <a:avLst/>
            <a:gdLst>
              <a:gd name="connsiteX0" fmla="*/ 2406804 w 2406804"/>
              <a:gd name="connsiteY0" fmla="*/ 0 h 1346630"/>
              <a:gd name="connsiteX1" fmla="*/ 1175881 w 2406804"/>
              <a:gd name="connsiteY1" fmla="*/ 890954 h 1346630"/>
              <a:gd name="connsiteX2" fmla="*/ 73911 w 2406804"/>
              <a:gd name="connsiteY2" fmla="*/ 1312985 h 1346630"/>
              <a:gd name="connsiteX3" fmla="*/ 191142 w 2406804"/>
              <a:gd name="connsiteY3" fmla="*/ 1289539 h 134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6804" h="1346630">
                <a:moveTo>
                  <a:pt x="2406804" y="0"/>
                </a:moveTo>
                <a:cubicBezTo>
                  <a:pt x="1985750" y="336061"/>
                  <a:pt x="1564696" y="672123"/>
                  <a:pt x="1175881" y="890954"/>
                </a:cubicBezTo>
                <a:cubicBezTo>
                  <a:pt x="787066" y="1109785"/>
                  <a:pt x="238034" y="1246554"/>
                  <a:pt x="73911" y="1312985"/>
                </a:cubicBezTo>
                <a:cubicBezTo>
                  <a:pt x="-90212" y="1379416"/>
                  <a:pt x="50465" y="1334477"/>
                  <a:pt x="191142" y="12895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7010400" y="4138246"/>
            <a:ext cx="1946000" cy="1125416"/>
          </a:xfrm>
          <a:custGeom>
            <a:avLst/>
            <a:gdLst>
              <a:gd name="connsiteX0" fmla="*/ 1664677 w 1664677"/>
              <a:gd name="connsiteY0" fmla="*/ 609600 h 609600"/>
              <a:gd name="connsiteX1" fmla="*/ 1019908 w 1664677"/>
              <a:gd name="connsiteY1" fmla="*/ 199292 h 609600"/>
              <a:gd name="connsiteX2" fmla="*/ 0 w 1664677"/>
              <a:gd name="connsiteY2" fmla="*/ 0 h 609600"/>
              <a:gd name="connsiteX3" fmla="*/ 0 w 1664677"/>
              <a:gd name="connsiteY3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677" h="609600">
                <a:moveTo>
                  <a:pt x="1664677" y="609600"/>
                </a:moveTo>
                <a:cubicBezTo>
                  <a:pt x="1481015" y="455246"/>
                  <a:pt x="1297354" y="300892"/>
                  <a:pt x="1019908" y="199292"/>
                </a:cubicBezTo>
                <a:cubicBezTo>
                  <a:pt x="742462" y="9769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083169" y="4126137"/>
            <a:ext cx="1813927" cy="1564375"/>
          </a:xfrm>
          <a:custGeom>
            <a:avLst/>
            <a:gdLst>
              <a:gd name="connsiteX0" fmla="*/ 0 w 1813927"/>
              <a:gd name="connsiteY0" fmla="*/ 961678 h 971325"/>
              <a:gd name="connsiteX1" fmla="*/ 973016 w 1813927"/>
              <a:gd name="connsiteY1" fmla="*/ 844448 h 971325"/>
              <a:gd name="connsiteX2" fmla="*/ 1746739 w 1813927"/>
              <a:gd name="connsiteY2" fmla="*/ 70725 h 971325"/>
              <a:gd name="connsiteX3" fmla="*/ 1723293 w 1813927"/>
              <a:gd name="connsiteY3" fmla="*/ 82448 h 9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3927" h="971325">
                <a:moveTo>
                  <a:pt x="0" y="961678"/>
                </a:moveTo>
                <a:cubicBezTo>
                  <a:pt x="340946" y="977309"/>
                  <a:pt x="681893" y="992940"/>
                  <a:pt x="973016" y="844448"/>
                </a:cubicBezTo>
                <a:cubicBezTo>
                  <a:pt x="1264139" y="695956"/>
                  <a:pt x="1621693" y="197725"/>
                  <a:pt x="1746739" y="70725"/>
                </a:cubicBezTo>
                <a:cubicBezTo>
                  <a:pt x="1871785" y="-56275"/>
                  <a:pt x="1797539" y="13086"/>
                  <a:pt x="1723293" y="82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7115908" y="3473040"/>
            <a:ext cx="1606030" cy="13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5922196" y="4595429"/>
            <a:ext cx="45719" cy="898393"/>
          </a:xfrm>
          <a:custGeom>
            <a:avLst/>
            <a:gdLst>
              <a:gd name="connsiteX0" fmla="*/ 0 w 12591"/>
              <a:gd name="connsiteY0" fmla="*/ 0 h 527539"/>
              <a:gd name="connsiteX1" fmla="*/ 11723 w 12591"/>
              <a:gd name="connsiteY1" fmla="*/ 269631 h 527539"/>
              <a:gd name="connsiteX2" fmla="*/ 11723 w 12591"/>
              <a:gd name="connsiteY2" fmla="*/ 527539 h 527539"/>
              <a:gd name="connsiteX3" fmla="*/ 0 w 12591"/>
              <a:gd name="connsiteY3" fmla="*/ 0 h 5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1" h="527539">
                <a:moveTo>
                  <a:pt x="0" y="0"/>
                </a:moveTo>
                <a:cubicBezTo>
                  <a:pt x="4884" y="90854"/>
                  <a:pt x="9769" y="181708"/>
                  <a:pt x="11723" y="269631"/>
                </a:cubicBezTo>
                <a:cubicBezTo>
                  <a:pt x="13677" y="357554"/>
                  <a:pt x="11723" y="527539"/>
                  <a:pt x="11723" y="527539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7127631" y="1486696"/>
            <a:ext cx="1946030" cy="2059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 rot="5400000">
            <a:off x="9534234" y="2359575"/>
            <a:ext cx="832168" cy="2059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 rot="5400000">
            <a:off x="9626920" y="4646016"/>
            <a:ext cx="693619" cy="2059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rot="10800000">
            <a:off x="7057290" y="5690512"/>
            <a:ext cx="1723266" cy="2059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95"/>
          <p:cNvSpPr/>
          <p:nvPr/>
        </p:nvSpPr>
        <p:spPr>
          <a:xfrm rot="10800000">
            <a:off x="3059742" y="5776701"/>
            <a:ext cx="1418487" cy="2059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600" y="3753525"/>
            <a:ext cx="2110155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Inferences</a:t>
            </a:r>
          </a:p>
        </p:txBody>
      </p:sp>
      <p:cxnSp>
        <p:nvCxnSpPr>
          <p:cNvPr id="27" name="Straight Connector 26"/>
          <p:cNvCxnSpPr>
            <a:endCxn id="24" idx="3"/>
          </p:cNvCxnSpPr>
          <p:nvPr/>
        </p:nvCxnSpPr>
        <p:spPr>
          <a:xfrm flipH="1">
            <a:off x="2719755" y="3900134"/>
            <a:ext cx="1799489" cy="68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 rot="16200000">
            <a:off x="1144560" y="4730912"/>
            <a:ext cx="1174300" cy="2059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2" grpId="0" animBg="1"/>
      <p:bldP spid="63" grpId="0" animBg="1"/>
      <p:bldP spid="77" grpId="0" animBg="1"/>
      <p:bldP spid="73" grpId="0" animBg="1"/>
      <p:bldP spid="82" grpId="0" animBg="1"/>
      <p:bldP spid="83" grpId="0" animBg="1"/>
      <p:bldP spid="84" grpId="0" animBg="1"/>
      <p:bldP spid="85" grpId="0" animBg="1"/>
      <p:bldP spid="79" grpId="0" animBg="1"/>
      <p:bldP spid="86" grpId="0" animBg="1"/>
      <p:bldP spid="87" grpId="0" animBg="1"/>
      <p:bldP spid="88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00" y="777695"/>
            <a:ext cx="10828800" cy="1040400"/>
          </a:xfrm>
        </p:spPr>
        <p:txBody>
          <a:bodyPr/>
          <a:lstStyle/>
          <a:p>
            <a:r>
              <a:rPr lang="en-US" dirty="0"/>
              <a:t>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00" y="1699845"/>
            <a:ext cx="10828800" cy="4911969"/>
          </a:xfrm>
        </p:spPr>
        <p:txBody>
          <a:bodyPr>
            <a:normAutofit/>
          </a:bodyPr>
          <a:lstStyle/>
          <a:p>
            <a:r>
              <a:rPr lang="en-US" sz="2400" dirty="0"/>
              <a:t>Collection of information relating to samples/isolate</a:t>
            </a:r>
          </a:p>
          <a:p>
            <a:pPr lvl="1"/>
            <a:r>
              <a:rPr lang="en-US" sz="2200" dirty="0"/>
              <a:t>Location of sampling</a:t>
            </a:r>
          </a:p>
          <a:p>
            <a:pPr lvl="1"/>
            <a:r>
              <a:rPr lang="en-US" sz="2200" dirty="0"/>
              <a:t>Patient demographics</a:t>
            </a:r>
          </a:p>
          <a:p>
            <a:pPr lvl="1"/>
            <a:r>
              <a:rPr lang="en-US" sz="2200" dirty="0"/>
              <a:t>Date and time of sampling and isolation</a:t>
            </a:r>
          </a:p>
          <a:p>
            <a:pPr lvl="1"/>
            <a:r>
              <a:rPr lang="en-US" sz="2200" dirty="0"/>
              <a:t>Isolate identity and characteristics</a:t>
            </a:r>
          </a:p>
          <a:p>
            <a:pPr lvl="1"/>
            <a:r>
              <a:rPr lang="en-US" sz="2200" dirty="0"/>
              <a:t>Antimicrobial susceptibility pattern</a:t>
            </a:r>
          </a:p>
          <a:p>
            <a:pPr lvl="1"/>
            <a:endParaRPr lang="en-US" sz="2200" dirty="0"/>
          </a:p>
          <a:p>
            <a:r>
              <a:rPr lang="en-US" sz="2400" dirty="0"/>
              <a:t>It is not possible to make extensive inferences about samples without comprehensive metadata</a:t>
            </a:r>
          </a:p>
          <a:p>
            <a:endParaRPr lang="en-US" sz="2400" dirty="0"/>
          </a:p>
          <a:p>
            <a:r>
              <a:rPr lang="en-US" sz="2400" dirty="0"/>
              <a:t>Metadata documentation is important and continuous- collected at all points, from sample collection to sequence analysis.</a:t>
            </a:r>
          </a:p>
        </p:txBody>
      </p:sp>
    </p:spTree>
    <p:extLst>
      <p:ext uri="{BB962C8B-B14F-4D97-AF65-F5344CB8AC3E}">
        <p14:creationId xmlns:p14="http://schemas.microsoft.com/office/powerpoint/2010/main" val="34021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608E-F185-A842-B2F8-67024FBF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965263"/>
            <a:ext cx="10828800" cy="1040400"/>
          </a:xfrm>
        </p:spPr>
        <p:txBody>
          <a:bodyPr/>
          <a:lstStyle/>
          <a:p>
            <a:r>
              <a:rPr lang="en-US" dirty="0"/>
              <a:t>Specimen collection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458" y="1887415"/>
            <a:ext cx="6613112" cy="430024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Animal samples</a:t>
            </a:r>
          </a:p>
          <a:p>
            <a:pPr lvl="1"/>
            <a:r>
              <a:rPr lang="en-US" sz="2200" dirty="0"/>
              <a:t>Stool, blood, swabs, </a:t>
            </a:r>
            <a:r>
              <a:rPr lang="en-US" sz="2200" dirty="0" err="1"/>
              <a:t>etc</a:t>
            </a:r>
            <a:endParaRPr lang="en-US" sz="2200" dirty="0"/>
          </a:p>
          <a:p>
            <a:pPr lvl="1"/>
            <a:endParaRPr lang="en-US" dirty="0"/>
          </a:p>
          <a:p>
            <a:r>
              <a:rPr lang="en-US" sz="2400" dirty="0"/>
              <a:t>Environmental samples</a:t>
            </a:r>
          </a:p>
          <a:p>
            <a:pPr lvl="1"/>
            <a:r>
              <a:rPr lang="en-US" sz="2200" dirty="0"/>
              <a:t>Waste water, hospital environment </a:t>
            </a:r>
            <a:r>
              <a:rPr lang="en-US" sz="2200" dirty="0" err="1"/>
              <a:t>e.g</a:t>
            </a:r>
            <a:r>
              <a:rPr lang="en-US" sz="2200" dirty="0"/>
              <a:t> sinks</a:t>
            </a:r>
          </a:p>
          <a:p>
            <a:pPr lvl="1"/>
            <a:endParaRPr lang="en-US" sz="2000" dirty="0"/>
          </a:p>
          <a:p>
            <a:r>
              <a:rPr lang="en-US" sz="2400" dirty="0"/>
              <a:t>Food, water</a:t>
            </a:r>
          </a:p>
          <a:p>
            <a:pPr lvl="1"/>
            <a:r>
              <a:rPr lang="en-US" sz="2200" dirty="0"/>
              <a:t>Water, food samples, soil, etc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sz="2400" dirty="0"/>
              <a:t>Human clinical samples</a:t>
            </a:r>
          </a:p>
          <a:p>
            <a:pPr lvl="1"/>
            <a:r>
              <a:rPr lang="en-US" sz="2200" dirty="0"/>
              <a:t>Blood, stool, cerebrospinal fluid, urine, etc.</a:t>
            </a:r>
          </a:p>
          <a:p>
            <a:endParaRPr lang="en-US" sz="2400" dirty="0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0A45608E-F185-A842-B2F8-67024FBFCBC7}"/>
              </a:ext>
            </a:extLst>
          </p:cNvPr>
          <p:cNvSpPr txBox="1">
            <a:spLocks/>
          </p:cNvSpPr>
          <p:nvPr/>
        </p:nvSpPr>
        <p:spPr>
          <a:xfrm>
            <a:off x="7036113" y="1258339"/>
            <a:ext cx="5414400" cy="104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Considerations for Specimen collection</a:t>
            </a:r>
            <a:endParaRPr lang="x-none"/>
          </a:p>
        </p:txBody>
      </p:sp>
      <p:sp>
        <p:nvSpPr>
          <p:cNvPr id="65" name="Content Placeholder 3"/>
          <p:cNvSpPr txBox="1">
            <a:spLocks/>
          </p:cNvSpPr>
          <p:nvPr/>
        </p:nvSpPr>
        <p:spPr>
          <a:xfrm>
            <a:off x="7282296" y="2438398"/>
            <a:ext cx="4862810" cy="43002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Safety considerations</a:t>
            </a:r>
          </a:p>
          <a:p>
            <a:pPr lvl="1"/>
            <a:r>
              <a:rPr lang="en-US" sz="2200" dirty="0"/>
              <a:t>Biosafety equipment</a:t>
            </a:r>
          </a:p>
          <a:p>
            <a:pPr lvl="1"/>
            <a:r>
              <a:rPr lang="en-US" sz="2200" dirty="0"/>
              <a:t>Patient confidentiality</a:t>
            </a:r>
          </a:p>
          <a:p>
            <a:endParaRPr lang="en-US" sz="2400" dirty="0"/>
          </a:p>
          <a:p>
            <a:r>
              <a:rPr lang="en-US" sz="2400" dirty="0"/>
              <a:t>Metadata</a:t>
            </a:r>
          </a:p>
          <a:p>
            <a:pPr lvl="1"/>
            <a:r>
              <a:rPr lang="en-US" sz="2200" dirty="0"/>
              <a:t>Information relating to sampling location, type, source, </a:t>
            </a:r>
            <a:r>
              <a:rPr lang="en-US" sz="2200" dirty="0" err="1"/>
              <a:t>etc</a:t>
            </a:r>
            <a:endParaRPr lang="en-US" sz="2200" dirty="0"/>
          </a:p>
          <a:p>
            <a:endParaRPr lang="en-US" sz="2400" dirty="0"/>
          </a:p>
          <a:p>
            <a:r>
              <a:rPr lang="en-US" sz="2400" dirty="0"/>
              <a:t>Sample transport</a:t>
            </a:r>
          </a:p>
          <a:p>
            <a:pPr lvl="1"/>
            <a:r>
              <a:rPr lang="en-US" sz="2200" dirty="0"/>
              <a:t>Biosafety</a:t>
            </a:r>
          </a:p>
          <a:p>
            <a:pPr lvl="1"/>
            <a:r>
              <a:rPr lang="en-US" sz="2200" dirty="0"/>
              <a:t>containment</a:t>
            </a:r>
          </a:p>
        </p:txBody>
      </p:sp>
    </p:spTree>
    <p:extLst>
      <p:ext uri="{BB962C8B-B14F-4D97-AF65-F5344CB8AC3E}">
        <p14:creationId xmlns:p14="http://schemas.microsoft.com/office/powerpoint/2010/main" val="19776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608E-F185-A842-B2F8-67024FBF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754249"/>
            <a:ext cx="10828800" cy="1040400"/>
          </a:xfrm>
        </p:spPr>
        <p:txBody>
          <a:bodyPr>
            <a:normAutofit/>
          </a:bodyPr>
          <a:lstStyle/>
          <a:p>
            <a:r>
              <a:rPr lang="en-US" dirty="0"/>
              <a:t>Bacterial isolation and Identification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800" y="1547446"/>
            <a:ext cx="10828800" cy="4888523"/>
          </a:xfrm>
        </p:spPr>
        <p:txBody>
          <a:bodyPr>
            <a:normAutofit/>
          </a:bodyPr>
          <a:lstStyle/>
          <a:p>
            <a:r>
              <a:rPr lang="en-US" sz="2400" dirty="0"/>
              <a:t>Cultures consisting of isolates from a single colony</a:t>
            </a:r>
          </a:p>
          <a:p>
            <a:pPr lvl="1"/>
            <a:r>
              <a:rPr lang="en-US" sz="2200" dirty="0"/>
              <a:t>Streaking, pour plating, spreading</a:t>
            </a:r>
          </a:p>
          <a:p>
            <a:r>
              <a:rPr lang="en-US" sz="2400" dirty="0"/>
              <a:t>Identification </a:t>
            </a:r>
          </a:p>
          <a:p>
            <a:pPr lvl="1"/>
            <a:r>
              <a:rPr lang="en-US" sz="2200" dirty="0"/>
              <a:t>Conventional</a:t>
            </a:r>
          </a:p>
          <a:p>
            <a:pPr lvl="2"/>
            <a:r>
              <a:rPr lang="en-US" dirty="0"/>
              <a:t>Gram reaction</a:t>
            </a:r>
          </a:p>
          <a:p>
            <a:pPr lvl="2"/>
            <a:r>
              <a:rPr lang="en-US" dirty="0"/>
              <a:t>Colony morphology</a:t>
            </a:r>
          </a:p>
          <a:p>
            <a:pPr lvl="2"/>
            <a:r>
              <a:rPr lang="en-US" dirty="0"/>
              <a:t>Manual and semi-automated biochemical tests</a:t>
            </a:r>
          </a:p>
          <a:p>
            <a:pPr lvl="2"/>
            <a:r>
              <a:rPr lang="en-US" dirty="0"/>
              <a:t>MALDI-TOF</a:t>
            </a:r>
          </a:p>
          <a:p>
            <a:pPr lvl="2"/>
            <a:r>
              <a:rPr lang="en-US" dirty="0"/>
              <a:t>16S </a:t>
            </a:r>
            <a:r>
              <a:rPr lang="en-US" dirty="0" err="1"/>
              <a:t>rRNA</a:t>
            </a:r>
            <a:r>
              <a:rPr lang="en-US" dirty="0"/>
              <a:t> sequencing</a:t>
            </a:r>
          </a:p>
          <a:p>
            <a:r>
              <a:rPr lang="en-US" sz="2400" dirty="0"/>
              <a:t>Isolate storage</a:t>
            </a:r>
          </a:p>
          <a:p>
            <a:pPr lvl="1"/>
            <a:r>
              <a:rPr lang="en-US" sz="2200" dirty="0"/>
              <a:t>Short term: Slants, refrigeration</a:t>
            </a:r>
          </a:p>
          <a:p>
            <a:pPr lvl="1"/>
            <a:r>
              <a:rPr lang="en-US" sz="2200" dirty="0"/>
              <a:t>Long term: freezing, ultra freezing.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7137332" y="2465437"/>
            <a:ext cx="4080168" cy="2063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Transportation of isolates: within facility, across facilities and geographical locations.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Biosafety considerations</a:t>
            </a:r>
          </a:p>
        </p:txBody>
      </p:sp>
      <p:pic>
        <p:nvPicPr>
          <p:cNvPr id="6" name="Content Placeholder 3" descr="C:\Users\OAIKHENA\Documents\My Bluetooth\20161015_152812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3031" r="22926" b="18560"/>
          <a:stretch/>
        </p:blipFill>
        <p:spPr bwMode="auto">
          <a:xfrm>
            <a:off x="9765801" y="304801"/>
            <a:ext cx="2203460" cy="2160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C:\Users\OAIKHENA\Downloads\IMG_20170623_120707-2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9" b="17478"/>
          <a:stretch/>
        </p:blipFill>
        <p:spPr bwMode="auto">
          <a:xfrm>
            <a:off x="7547908" y="4618893"/>
            <a:ext cx="2090959" cy="21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608E-F185-A842-B2F8-67024FBF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848033"/>
            <a:ext cx="10828800" cy="1040400"/>
          </a:xfrm>
        </p:spPr>
        <p:txBody>
          <a:bodyPr/>
          <a:lstStyle/>
          <a:p>
            <a:r>
              <a:rPr lang="en-US" dirty="0"/>
              <a:t>Antimicrobial Susceptibility Testing (AST)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800" y="1672712"/>
            <a:ext cx="9106523" cy="4552242"/>
          </a:xfrm>
        </p:spPr>
        <p:txBody>
          <a:bodyPr/>
          <a:lstStyle/>
          <a:p>
            <a:r>
              <a:rPr lang="en-US" dirty="0"/>
              <a:t>Phenotypic methods</a:t>
            </a:r>
          </a:p>
          <a:p>
            <a:pPr lvl="1"/>
            <a:r>
              <a:rPr lang="en-US" dirty="0"/>
              <a:t>Disc diffusion</a:t>
            </a:r>
          </a:p>
          <a:p>
            <a:pPr lvl="1"/>
            <a:r>
              <a:rPr lang="en-US" dirty="0"/>
              <a:t>Broth microdilution</a:t>
            </a:r>
          </a:p>
          <a:p>
            <a:pPr lvl="1"/>
            <a:r>
              <a:rPr lang="en-US" dirty="0"/>
              <a:t>E-test</a:t>
            </a:r>
          </a:p>
          <a:p>
            <a:pPr lvl="1"/>
            <a:r>
              <a:rPr lang="en-US" dirty="0"/>
              <a:t>Semi-automated methods: </a:t>
            </a:r>
            <a:r>
              <a:rPr lang="en-US" dirty="0" err="1"/>
              <a:t>Vitek</a:t>
            </a:r>
            <a:r>
              <a:rPr lang="en-US" dirty="0"/>
              <a:t>/Phoenix</a:t>
            </a:r>
          </a:p>
        </p:txBody>
      </p:sp>
      <p:pic>
        <p:nvPicPr>
          <p:cNvPr id="2050" name="Picture 2" descr="C:\Users\OAIKHENA\Documents\My Bluetooth\20200722_1507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8" t="31678" r="39191"/>
          <a:stretch/>
        </p:blipFill>
        <p:spPr bwMode="auto">
          <a:xfrm>
            <a:off x="7526216" y="1735015"/>
            <a:ext cx="4501661" cy="45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608E-F185-A842-B2F8-67024FBF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707357"/>
            <a:ext cx="10828800" cy="1040400"/>
          </a:xfrm>
        </p:spPr>
        <p:txBody>
          <a:bodyPr/>
          <a:lstStyle/>
          <a:p>
            <a:r>
              <a:rPr lang="en-US" dirty="0"/>
              <a:t>DNA Extraction</a:t>
            </a:r>
            <a:endParaRPr lang="x-none"/>
          </a:p>
        </p:txBody>
      </p:sp>
      <p:sp>
        <p:nvSpPr>
          <p:cNvPr id="5" name="Rounded Rectangle 4"/>
          <p:cNvSpPr/>
          <p:nvPr/>
        </p:nvSpPr>
        <p:spPr>
          <a:xfrm>
            <a:off x="1277815" y="2883880"/>
            <a:ext cx="2414954" cy="140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 lysis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24377" y="2883879"/>
            <a:ext cx="2414954" cy="140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Separation of cell debris from nucleic acid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428846" y="2883878"/>
            <a:ext cx="2414954" cy="140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DNA isolation, purification and suspension</a:t>
            </a:r>
          </a:p>
        </p:txBody>
      </p:sp>
      <p:sp>
        <p:nvSpPr>
          <p:cNvPr id="7" name="Down Arrow 6"/>
          <p:cNvSpPr/>
          <p:nvPr/>
        </p:nvSpPr>
        <p:spPr>
          <a:xfrm>
            <a:off x="2391507" y="4407873"/>
            <a:ext cx="152400" cy="644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77815" y="5029199"/>
            <a:ext cx="252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Different methods: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Mechanical 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lysis</a:t>
            </a:r>
          </a:p>
        </p:txBody>
      </p:sp>
      <p:sp>
        <p:nvSpPr>
          <p:cNvPr id="37" name="Down Arrow 36"/>
          <p:cNvSpPr/>
          <p:nvPr/>
        </p:nvSpPr>
        <p:spPr>
          <a:xfrm>
            <a:off x="5855654" y="4407873"/>
            <a:ext cx="152400" cy="644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24022" y="5052647"/>
            <a:ext cx="252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Centrifugation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9636323" y="4407872"/>
            <a:ext cx="152400" cy="644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983415" y="4986047"/>
            <a:ext cx="3493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RNA degradation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Isopropanol/Ethanol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Membrane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microcolumns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Magnetic beads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 buffer/water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6769" y="1735015"/>
            <a:ext cx="961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separation: Phenol-chloroform extraction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Commercial kits: Several different kits but similar principles </a:t>
            </a:r>
          </a:p>
        </p:txBody>
      </p:sp>
    </p:spTree>
    <p:extLst>
      <p:ext uri="{BB962C8B-B14F-4D97-AF65-F5344CB8AC3E}">
        <p14:creationId xmlns:p14="http://schemas.microsoft.com/office/powerpoint/2010/main" val="87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11AF-BC3C-F44B-8D1C-7339653B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930094"/>
            <a:ext cx="10828800" cy="957321"/>
          </a:xfrm>
        </p:spPr>
        <p:txBody>
          <a:bodyPr>
            <a:normAutofit/>
          </a:bodyPr>
          <a:lstStyle/>
          <a:p>
            <a:r>
              <a:rPr lang="en-US" dirty="0"/>
              <a:t>DNA Extraction QC: Quantity and Quality</a:t>
            </a:r>
            <a:endParaRPr lang="x-non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2760432"/>
              </p:ext>
            </p:extLst>
          </p:nvPr>
        </p:nvGraphicFramePr>
        <p:xfrm>
          <a:off x="351693" y="1946038"/>
          <a:ext cx="11383108" cy="4227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922" y="2485293"/>
            <a:ext cx="175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Gel Electrophoresis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20614" y="3845169"/>
            <a:ext cx="175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Absorbance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2706" y="5076093"/>
            <a:ext cx="175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Fluorescence</a:t>
            </a:r>
          </a:p>
        </p:txBody>
      </p:sp>
      <p:pic>
        <p:nvPicPr>
          <p:cNvPr id="1026" name="Picture 2" descr="C:\Users\OAIKHENA\Documents\My Bluetooth\20200722_14334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5" t="14603" r="18465" b="22570"/>
          <a:stretch/>
        </p:blipFill>
        <p:spPr bwMode="auto">
          <a:xfrm>
            <a:off x="8292663" y="4222405"/>
            <a:ext cx="2632840" cy="23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leming Fund">
      <a:dk1>
        <a:srgbClr val="000000"/>
      </a:dk1>
      <a:lt1>
        <a:srgbClr val="FFFFFF"/>
      </a:lt1>
      <a:dk2>
        <a:srgbClr val="A5BE23"/>
      </a:dk2>
      <a:lt2>
        <a:srgbClr val="EDECEB"/>
      </a:lt2>
      <a:accent1>
        <a:srgbClr val="05784B"/>
      </a:accent1>
      <a:accent2>
        <a:srgbClr val="286E9B"/>
      </a:accent2>
      <a:accent3>
        <a:srgbClr val="2D8CC8"/>
      </a:accent3>
      <a:accent4>
        <a:srgbClr val="28BEBE"/>
      </a:accent4>
      <a:accent5>
        <a:srgbClr val="41B45A"/>
      </a:accent5>
      <a:accent6>
        <a:srgbClr val="00A09B"/>
      </a:accent6>
      <a:hlink>
        <a:srgbClr val="2FB6BC"/>
      </a:hlink>
      <a:folHlink>
        <a:srgbClr val="8E3F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0F33D22483C4AA8B05FEFDCAC600F" ma:contentTypeVersion="99" ma:contentTypeDescription="Create a new document." ma:contentTypeScope="" ma:versionID="f314073a9d633b425b8f928ec3cbc93f">
  <xsd:schema xmlns:xsd="http://www.w3.org/2001/XMLSchema" xmlns:xs="http://www.w3.org/2001/XMLSchema" xmlns:p="http://schemas.microsoft.com/office/2006/metadata/properties" xmlns:ns1="http://schemas.microsoft.com/sharepoint/v3" xmlns:ns2="980b2c76-4eb4-4926-991a-bb246786b55e" xmlns:ns3="9e34f59f-22da-4d35-944c-fdee973dcf4e" xmlns:ns4="ce402152-2197-44ed-a9fb-34168d3d8bb3" targetNamespace="http://schemas.microsoft.com/office/2006/metadata/properties" ma:root="true" ma:fieldsID="fc548d8d6a0eb642f52fe16560b5b46b" ns1:_="" ns2:_="" ns3:_="" ns4:_="">
    <xsd:import namespace="http://schemas.microsoft.com/sharepoint/v3"/>
    <xsd:import namespace="980b2c76-4eb4-4926-991a-bb246786b55e"/>
    <xsd:import namespace="9e34f59f-22da-4d35-944c-fdee973dcf4e"/>
    <xsd:import namespace="ce402152-2197-44ed-a9fb-34168d3d8bb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2c76-4eb4-4926-991a-bb246786b5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4f59f-22da-4d35-944c-fdee973dcf4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02152-2197-44ed-a9fb-34168d3d8b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0b2c76-4eb4-4926-991a-bb246786b55e">371809-520408861-3994</_dlc_DocId>
    <_dlc_DocIdUrl xmlns="980b2c76-4eb4-4926-991a-bb246786b55e">
      <Url>https://mottmac.sharepoint.com/teams/pj-b0049/_layouts/15/DocIdRedir.aspx?ID=371809-520408861-3994</Url>
      <Description>371809-520408861-3994</Description>
    </_dlc_DocIdUr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3C6ED8-1E29-4A0F-A0D6-D8993E9D48A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6B266AC-7785-4980-99BC-715BDF1BF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0b2c76-4eb4-4926-991a-bb246786b55e"/>
    <ds:schemaRef ds:uri="9e34f59f-22da-4d35-944c-fdee973dcf4e"/>
    <ds:schemaRef ds:uri="ce402152-2197-44ed-a9fb-34168d3d8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972765-B413-4993-9FCC-F44B4E3C9FBA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80b2c76-4eb4-4926-991a-bb246786b55e"/>
    <ds:schemaRef ds:uri="http://schemas.microsoft.com/office/2006/documentManagement/types"/>
    <ds:schemaRef ds:uri="http://schemas.microsoft.com/office/2006/metadata/properties"/>
    <ds:schemaRef ds:uri="ce402152-2197-44ed-a9fb-34168d3d8bb3"/>
    <ds:schemaRef ds:uri="9e34f59f-22da-4d35-944c-fdee973dcf4e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68FE1BB-5914-4D5E-A061-6700C38959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11289</TotalTime>
  <Words>565</Words>
  <Application>Microsoft Office PowerPoint</Application>
  <PresentationFormat>Widescreen</PresentationFormat>
  <Paragraphs>149</Paragraphs>
  <Slides>15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Module 2 Introducing the workflow: Going from bacterial isolate to Genome- Synopsis of all the steps.</vt:lpstr>
      <vt:lpstr>Objectives</vt:lpstr>
      <vt:lpstr>Overview</vt:lpstr>
      <vt:lpstr>Metadata</vt:lpstr>
      <vt:lpstr>Specimen collection</vt:lpstr>
      <vt:lpstr>Bacterial isolation and Identification</vt:lpstr>
      <vt:lpstr>Antimicrobial Susceptibility Testing (AST)</vt:lpstr>
      <vt:lpstr>DNA Extraction</vt:lpstr>
      <vt:lpstr>DNA Extraction QC: Quantity and Quality</vt:lpstr>
      <vt:lpstr>Library Preparation</vt:lpstr>
      <vt:lpstr>Sequencing</vt:lpstr>
      <vt:lpstr>Sequencing</vt:lpstr>
      <vt:lpstr>Merits of Next generation sequencing</vt:lpstr>
      <vt:lpstr>Post Sequencing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Cuny, Nathalie</dc:creator>
  <cp:lastModifiedBy>Sidsel Addington Bang</cp:lastModifiedBy>
  <cp:revision>279</cp:revision>
  <dcterms:created xsi:type="dcterms:W3CDTF">2017-12-29T05:01:18Z</dcterms:created>
  <dcterms:modified xsi:type="dcterms:W3CDTF">2024-09-08T05:43:16Z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0x01010081E0F33D22483C4AA8B05FEFDCAC600F</vt:lpwstr>
  </property>
  <property fmtid="{D5CDD505-2E9C-101B-9397-08002B2CF9AE}" pid="3" name="_dlc_DocIdItemGuid">
    <vt:lpwstr>b755da39-e2b3-474f-8a66-a1793c752ff0</vt:lpwstr>
  </property>
</Properties>
</file>