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9"/>
  </p:notesMasterIdLst>
  <p:sldIdLst>
    <p:sldId id="300" r:id="rId6"/>
    <p:sldId id="307" r:id="rId7"/>
    <p:sldId id="306" r:id="rId8"/>
    <p:sldId id="311" r:id="rId9"/>
    <p:sldId id="325" r:id="rId10"/>
    <p:sldId id="310" r:id="rId11"/>
    <p:sldId id="308" r:id="rId12"/>
    <p:sldId id="313" r:id="rId13"/>
    <p:sldId id="314" r:id="rId14"/>
    <p:sldId id="323" r:id="rId15"/>
    <p:sldId id="324" r:id="rId16"/>
    <p:sldId id="322" r:id="rId17"/>
    <p:sldId id="30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Guideline" id="{D6ECE79C-B90E-4ECB-BA7E-D6C109F7B5A9}">
          <p14:sldIdLst>
            <p14:sldId id="300"/>
            <p14:sldId id="307"/>
            <p14:sldId id="306"/>
            <p14:sldId id="311"/>
            <p14:sldId id="325"/>
            <p14:sldId id="310"/>
            <p14:sldId id="308"/>
            <p14:sldId id="313"/>
            <p14:sldId id="314"/>
            <p14:sldId id="323"/>
            <p14:sldId id="324"/>
            <p14:sldId id="322"/>
            <p14:sldId id="302"/>
          </p14:sldIdLst>
        </p14:section>
        <p14:section name="Template" id="{52AAE88A-2F3F-4599-9095-58EA3358102E}">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82" autoAdjust="0"/>
    <p:restoredTop sz="94660"/>
  </p:normalViewPr>
  <p:slideViewPr>
    <p:cSldViewPr snapToGrid="0">
      <p:cViewPr varScale="1">
        <p:scale>
          <a:sx n="79" d="100"/>
          <a:sy n="79" d="100"/>
        </p:scale>
        <p:origin x="466" y="72"/>
      </p:cViewPr>
      <p:guideLst/>
    </p:cSldViewPr>
  </p:slideViewPr>
  <p:notesTextViewPr>
    <p:cViewPr>
      <p:scale>
        <a:sx n="3" d="2"/>
        <a:sy n="3" d="2"/>
      </p:scale>
      <p:origin x="0" y="0"/>
    </p:cViewPr>
  </p:notesTextViewPr>
  <p:notesViewPr>
    <p:cSldViewPr snapToGrid="0">
      <p:cViewPr varScale="1">
        <p:scale>
          <a:sx n="43" d="100"/>
          <a:sy n="43" d="100"/>
        </p:scale>
        <p:origin x="2778"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D0E1DC-C607-4A34-9288-6E0FCF740168}" type="datetimeFigureOut">
              <a:rPr lang="en-GB" smtClean="0"/>
              <a:t>08/09/2024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CF1204-CABE-46CB-8A7F-F1716316A30B}" type="slidenum">
              <a:rPr lang="en-GB" smtClean="0"/>
              <a:t>‹nr.›</a:t>
            </a:fld>
            <a:endParaRPr lang="en-GB"/>
          </a:p>
        </p:txBody>
      </p:sp>
    </p:spTree>
    <p:extLst>
      <p:ext uri="{BB962C8B-B14F-4D97-AF65-F5344CB8AC3E}">
        <p14:creationId xmlns:p14="http://schemas.microsoft.com/office/powerpoint/2010/main" val="9551858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Like for everyone, the COVID-19 pandemic presented many challenges for the Fleming Fund. We are primarily a programme focusing on bacteriology, so was there much we could do to support the response? And was it our place? </a:t>
            </a:r>
          </a:p>
          <a:p>
            <a:endParaRPr lang="en-GB" dirty="0"/>
          </a:p>
          <a:p>
            <a:r>
              <a:rPr lang="en-GB" dirty="0"/>
              <a:t>While we initially thought that there wasn’t much cross over between bacteriology and laboratory capacity, feedback showed that the </a:t>
            </a:r>
            <a:r>
              <a:rPr lang="en-GB" sz="1200" kern="1200" dirty="0">
                <a:solidFill>
                  <a:schemeClr val="tx1"/>
                </a:solidFill>
                <a:effectLst/>
                <a:latin typeface="+mn-lt"/>
                <a:ea typeface="+mn-ea"/>
                <a:cs typeface="+mn-cs"/>
              </a:rPr>
              <a:t>programme’s inherent design and funding of activities have contributed to national pandemic responses.  Grantees and governments reported renovating and upskilling laboratories, training staff and supporting cross-governmental collaboration were most useful.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In some country grants, like Nepal, Fleming Fund resources were used to support the COVID response directly, such as biosafety cabinets, PPE, a deep freezer, and even a microbiologist.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We also flexed specific grants, such as the Regional Whole Genome Sequencing Grant, to be used for the COVID response. This is a very exciting investment, because it means that genome sequencing is being used to track the spread of COVID-19 across Africa in real-time. </a:t>
            </a:r>
          </a:p>
          <a:p>
            <a:endParaRPr lang="en-GB" sz="1200" kern="1200" dirty="0">
              <a:solidFill>
                <a:schemeClr val="tx1"/>
              </a:solidFill>
              <a:effectLst/>
              <a:latin typeface="+mn-lt"/>
              <a:ea typeface="+mn-ea"/>
              <a:cs typeface="+mn-cs"/>
            </a:endParaRPr>
          </a:p>
          <a:p>
            <a:r>
              <a:rPr lang="en-GB" dirty="0"/>
              <a:t>Fellows have also been working hard on the COVID response in their own countries, in addition to their Fleming Fund responsibilities. </a:t>
            </a:r>
          </a:p>
          <a:p>
            <a:endParaRPr lang="en-GB" dirty="0"/>
          </a:p>
          <a:p>
            <a:pPr marL="0" marR="0" lvl="0" indent="0" algn="l" defTabSz="914240" rtl="0" eaLnBrk="1" fontAlgn="auto" latinLnBrk="0" hangingPunct="1">
              <a:lnSpc>
                <a:spcPct val="100000"/>
              </a:lnSpc>
              <a:spcBef>
                <a:spcPts val="0"/>
              </a:spcBef>
              <a:spcAft>
                <a:spcPts val="0"/>
              </a:spcAft>
              <a:buClrTx/>
              <a:buSzTx/>
              <a:buFontTx/>
              <a:buNone/>
              <a:tabLst/>
              <a:defRPr/>
            </a:pPr>
            <a:r>
              <a:rPr lang="en-GB" dirty="0"/>
              <a:t>“</a:t>
            </a:r>
            <a:r>
              <a:rPr lang="en-GB" dirty="0">
                <a:latin typeface="Segoe UI" panose="020B0502040204020203" pitchFamily="34" charset="0"/>
                <a:cs typeface="Segoe UI" panose="020B0502040204020203" pitchFamily="34" charset="0"/>
              </a:rPr>
              <a:t>Although COVID-19 is not a focus of the Fleming Fund Country Grant in Timor-Leste, their team has indirectly helped the country respond to COVID-19. Strengthening the laboratory system, in particular the National Health Laboratory, has provided vital support to the Ministry of Health in their efforts to protect the health of the Timorese people.”</a:t>
            </a:r>
          </a:p>
          <a:p>
            <a:pPr marL="0" marR="0" lvl="0" indent="0" algn="l" defTabSz="914240" rtl="0" eaLnBrk="1" fontAlgn="auto" latinLnBrk="0" hangingPunct="1">
              <a:lnSpc>
                <a:spcPct val="100000"/>
              </a:lnSpc>
              <a:spcBef>
                <a:spcPts val="0"/>
              </a:spcBef>
              <a:spcAft>
                <a:spcPts val="0"/>
              </a:spcAft>
              <a:buClrTx/>
              <a:buSzTx/>
              <a:buFontTx/>
              <a:buNone/>
              <a:tabLst/>
              <a:defRPr/>
            </a:pPr>
            <a:endParaRPr lang="en-GB" dirty="0">
              <a:latin typeface="Segoe UI" panose="020B0502040204020203" pitchFamily="34" charset="0"/>
              <a:cs typeface="Segoe UI" panose="020B0502040204020203" pitchFamily="34" charset="0"/>
            </a:endParaRPr>
          </a:p>
          <a:p>
            <a:pPr marL="0" marR="0" lvl="0" indent="0" algn="l" defTabSz="914240" rtl="0" eaLnBrk="1" fontAlgn="auto" latinLnBrk="0" hangingPunct="1">
              <a:lnSpc>
                <a:spcPct val="100000"/>
              </a:lnSpc>
              <a:spcBef>
                <a:spcPts val="0"/>
              </a:spcBef>
              <a:spcAft>
                <a:spcPts val="0"/>
              </a:spcAft>
              <a:buClrTx/>
              <a:buSzTx/>
              <a:buFontTx/>
              <a:buNone/>
              <a:tabLst/>
              <a:defRPr/>
            </a:pPr>
            <a:r>
              <a:rPr lang="en-GB" dirty="0">
                <a:latin typeface="Segoe UI" panose="020B0502040204020203" pitchFamily="34" charset="0"/>
                <a:cs typeface="Segoe UI" panose="020B0502040204020203" pitchFamily="34" charset="0"/>
              </a:rPr>
              <a:t>“Support from the Fleming Fund has helped increase sequencing capacity and analysis within the NICD. “Increasing sequencing in Africa is huge. There are many countries that haven’t done this before and now we can support them,” said Jinal. The Fleming Fund is also funding a bioinformatics scientist who will be able to help other countries interpret the genomics data.”</a:t>
            </a:r>
          </a:p>
          <a:p>
            <a:pPr marL="0" marR="0" lvl="0" indent="0" algn="l" defTabSz="914240" rtl="0" eaLnBrk="1" fontAlgn="auto" latinLnBrk="0" hangingPunct="1">
              <a:lnSpc>
                <a:spcPct val="100000"/>
              </a:lnSpc>
              <a:spcBef>
                <a:spcPts val="0"/>
              </a:spcBef>
              <a:spcAft>
                <a:spcPts val="0"/>
              </a:spcAft>
              <a:buClrTx/>
              <a:buSzTx/>
              <a:buFontTx/>
              <a:buNone/>
              <a:tabLst/>
              <a:defRPr/>
            </a:pPr>
            <a:endParaRPr lang="en-GB" dirty="0">
              <a:latin typeface="Segoe UI" panose="020B0502040204020203" pitchFamily="34" charset="0"/>
              <a:cs typeface="Segoe UI" panose="020B0502040204020203" pitchFamily="34" charset="0"/>
            </a:endParaRPr>
          </a:p>
          <a:p>
            <a:endParaRPr lang="en-GB" dirty="0"/>
          </a:p>
        </p:txBody>
      </p:sp>
      <p:sp>
        <p:nvSpPr>
          <p:cNvPr id="4" name="Slide Number Placeholder 3"/>
          <p:cNvSpPr>
            <a:spLocks noGrp="1"/>
          </p:cNvSpPr>
          <p:nvPr>
            <p:ph type="sldNum" sz="quarter" idx="5"/>
          </p:nvPr>
        </p:nvSpPr>
        <p:spPr/>
        <p:txBody>
          <a:bodyPr/>
          <a:lstStyle/>
          <a:p>
            <a:fld id="{488DCF99-22F0-4D4D-88B7-7F1565E49F52}" type="slidenum">
              <a:rPr lang="en-GB" smtClean="0"/>
              <a:t>2</a:t>
            </a:fld>
            <a:endParaRPr lang="en-GB"/>
          </a:p>
        </p:txBody>
      </p:sp>
    </p:spTree>
    <p:extLst>
      <p:ext uri="{BB962C8B-B14F-4D97-AF65-F5344CB8AC3E}">
        <p14:creationId xmlns:p14="http://schemas.microsoft.com/office/powerpoint/2010/main" val="2738875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ECF1204-CABE-46CB-8A7F-F1716316A30B}" type="slidenum">
              <a:rPr lang="en-GB" smtClean="0"/>
              <a:t>4</a:t>
            </a:fld>
            <a:endParaRPr lang="en-GB"/>
          </a:p>
        </p:txBody>
      </p:sp>
    </p:spTree>
    <p:extLst>
      <p:ext uri="{BB962C8B-B14F-4D97-AF65-F5344CB8AC3E}">
        <p14:creationId xmlns:p14="http://schemas.microsoft.com/office/powerpoint/2010/main" val="50846643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F RG 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6E1C-4A46-4B58-9BD9-1F0FC95E2EA8}"/>
              </a:ext>
            </a:extLst>
          </p:cNvPr>
          <p:cNvSpPr>
            <a:spLocks noGrp="1"/>
          </p:cNvSpPr>
          <p:nvPr>
            <p:ph type="ctrTitle" hasCustomPrompt="1"/>
          </p:nvPr>
        </p:nvSpPr>
        <p:spPr>
          <a:xfrm>
            <a:off x="658800" y="1364400"/>
            <a:ext cx="7295378" cy="1724400"/>
          </a:xfrm>
        </p:spPr>
        <p:txBody>
          <a:bodyPr anchor="ctr" anchorCtr="0">
            <a:normAutofit/>
          </a:bodyPr>
          <a:lstStyle>
            <a:lvl1pPr algn="l">
              <a:defRPr sz="3600" b="1">
                <a:latin typeface="Arial" panose="020B0604020202020204" pitchFamily="34" charset="0"/>
                <a:cs typeface="Arial" panose="020B0604020202020204" pitchFamily="34" charset="0"/>
              </a:defRPr>
            </a:lvl1pPr>
          </a:lstStyle>
          <a:p>
            <a:r>
              <a:rPr lang="en-US" dirty="0"/>
              <a:t>Fleming Fund Regional Grants</a:t>
            </a:r>
            <a:br>
              <a:rPr lang="en-US" dirty="0"/>
            </a:br>
            <a:r>
              <a:rPr lang="en-US" dirty="0"/>
              <a:t>Title slide – 2 lines max</a:t>
            </a:r>
            <a:endParaRPr lang="en-GB" dirty="0"/>
          </a:p>
        </p:txBody>
      </p:sp>
      <p:sp>
        <p:nvSpPr>
          <p:cNvPr id="3" name="Subtitle 2">
            <a:extLst>
              <a:ext uri="{FF2B5EF4-FFF2-40B4-BE49-F238E27FC236}">
                <a16:creationId xmlns:a16="http://schemas.microsoft.com/office/drawing/2014/main" id="{F727B279-44E3-4EC2-AD61-6DC09BCDADFE}"/>
              </a:ext>
            </a:extLst>
          </p:cNvPr>
          <p:cNvSpPr>
            <a:spLocks noGrp="1"/>
          </p:cNvSpPr>
          <p:nvPr>
            <p:ph type="subTitle" idx="1" hasCustomPrompt="1"/>
          </p:nvPr>
        </p:nvSpPr>
        <p:spPr>
          <a:xfrm>
            <a:off x="658800" y="3416400"/>
            <a:ext cx="5742000" cy="536400"/>
          </a:xfrm>
        </p:spPr>
        <p:txBody>
          <a:bodyPr>
            <a:normAutofit/>
          </a:bodyPr>
          <a:lstStyle>
            <a:lvl1pPr marL="0" indent="0" algn="l">
              <a:buNone/>
              <a:defRPr sz="28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Project title</a:t>
            </a:r>
            <a:endParaRPr lang="en-GB" dirty="0"/>
          </a:p>
        </p:txBody>
      </p:sp>
      <p:pic>
        <p:nvPicPr>
          <p:cNvPr id="7" name="Picture Placeholder 2">
            <a:extLst>
              <a:ext uri="{FF2B5EF4-FFF2-40B4-BE49-F238E27FC236}">
                <a16:creationId xmlns:a16="http://schemas.microsoft.com/office/drawing/2014/main" id="{B81FDD3F-ED01-41F6-94DB-CC914AF6285C}"/>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658654" y="4377634"/>
            <a:ext cx="2895923" cy="846000"/>
          </a:xfrm>
          <a:prstGeom prst="rect">
            <a:avLst/>
          </a:prstGeom>
        </p:spPr>
      </p:pic>
      <p:sp>
        <p:nvSpPr>
          <p:cNvPr id="8" name="Text Placeholder 19">
            <a:extLst>
              <a:ext uri="{FF2B5EF4-FFF2-40B4-BE49-F238E27FC236}">
                <a16:creationId xmlns:a16="http://schemas.microsoft.com/office/drawing/2014/main" id="{656B7E53-EECF-4203-A947-3E3150C98983}"/>
              </a:ext>
            </a:extLst>
          </p:cNvPr>
          <p:cNvSpPr>
            <a:spLocks noGrp="1"/>
          </p:cNvSpPr>
          <p:nvPr>
            <p:ph type="body" sz="quarter" idx="13" hasCustomPrompt="1"/>
          </p:nvPr>
        </p:nvSpPr>
        <p:spPr>
          <a:xfrm>
            <a:off x="658653" y="5456146"/>
            <a:ext cx="2003425" cy="198201"/>
          </a:xfrm>
          <a:prstGeom prst="rect">
            <a:avLst/>
          </a:prstGeom>
        </p:spPr>
        <p:txBody>
          <a:bodyPr>
            <a:noAutofit/>
          </a:bodyPr>
          <a:lstStyle>
            <a:lvl1pPr marL="0" indent="0">
              <a:buNone/>
              <a:defRPr sz="1100" b="1">
                <a:solidFill>
                  <a:schemeClr val="bg1">
                    <a:lumMod val="50000"/>
                  </a:schemeClr>
                </a:solidFill>
                <a:latin typeface="Arial" panose="020B0604020202020204" pitchFamily="34" charset="0"/>
                <a:cs typeface="Arial" panose="020B0604020202020204" pitchFamily="34" charset="0"/>
              </a:defRPr>
            </a:lvl1pPr>
          </a:lstStyle>
          <a:p>
            <a:r>
              <a:rPr lang="en-US" dirty="0"/>
              <a:t>Confidential</a:t>
            </a:r>
            <a:endParaRPr lang="en-GB" dirty="0"/>
          </a:p>
        </p:txBody>
      </p:sp>
      <p:sp>
        <p:nvSpPr>
          <p:cNvPr id="9" name="Text Placeholder 19">
            <a:extLst>
              <a:ext uri="{FF2B5EF4-FFF2-40B4-BE49-F238E27FC236}">
                <a16:creationId xmlns:a16="http://schemas.microsoft.com/office/drawing/2014/main" id="{270D67C3-B2DE-49F2-965D-1F9A5E188EFA}"/>
              </a:ext>
            </a:extLst>
          </p:cNvPr>
          <p:cNvSpPr>
            <a:spLocks noGrp="1"/>
          </p:cNvSpPr>
          <p:nvPr>
            <p:ph type="body" sz="quarter" idx="14" hasCustomPrompt="1"/>
          </p:nvPr>
        </p:nvSpPr>
        <p:spPr>
          <a:xfrm>
            <a:off x="658653" y="5787882"/>
            <a:ext cx="2003425" cy="198201"/>
          </a:xfrm>
          <a:prstGeom prst="rect">
            <a:avLst/>
          </a:prstGeom>
        </p:spPr>
        <p:txBody>
          <a:bodyPr>
            <a:noAutofit/>
          </a:bodyPr>
          <a:lstStyle>
            <a:lvl1pPr marL="0" indent="0">
              <a:buNone/>
              <a:defRPr sz="1100">
                <a:latin typeface="Arial" panose="020B0604020202020204" pitchFamily="34" charset="0"/>
                <a:cs typeface="Arial" panose="020B0604020202020204" pitchFamily="34" charset="0"/>
              </a:defRPr>
            </a:lvl1pPr>
          </a:lstStyle>
          <a:p>
            <a:r>
              <a:rPr lang="en-US" dirty="0"/>
              <a:t>Date (DD Month YYYY)</a:t>
            </a:r>
            <a:endParaRPr lang="en-GB" dirty="0"/>
          </a:p>
        </p:txBody>
      </p:sp>
      <p:sp>
        <p:nvSpPr>
          <p:cNvPr id="10" name="Text Placeholder 19">
            <a:extLst>
              <a:ext uri="{FF2B5EF4-FFF2-40B4-BE49-F238E27FC236}">
                <a16:creationId xmlns:a16="http://schemas.microsoft.com/office/drawing/2014/main" id="{2024856E-5B06-491E-B101-22DAEA370BA9}"/>
              </a:ext>
            </a:extLst>
          </p:cNvPr>
          <p:cNvSpPr>
            <a:spLocks noGrp="1"/>
          </p:cNvSpPr>
          <p:nvPr>
            <p:ph type="body" sz="quarter" idx="15" hasCustomPrompt="1"/>
          </p:nvPr>
        </p:nvSpPr>
        <p:spPr>
          <a:xfrm>
            <a:off x="658653" y="6119618"/>
            <a:ext cx="2003425" cy="198201"/>
          </a:xfrm>
          <a:prstGeom prst="rect">
            <a:avLst/>
          </a:prstGeom>
        </p:spPr>
        <p:txBody>
          <a:bodyPr>
            <a:noAutofit/>
          </a:bodyPr>
          <a:lstStyle>
            <a:lvl1pPr marL="0" indent="0">
              <a:buNone/>
              <a:defRPr sz="1100">
                <a:latin typeface="Arial" panose="020B0604020202020204" pitchFamily="34" charset="0"/>
                <a:cs typeface="Arial" panose="020B0604020202020204" pitchFamily="34" charset="0"/>
              </a:defRPr>
            </a:lvl1pPr>
          </a:lstStyle>
          <a:p>
            <a:r>
              <a:rPr lang="en-US" dirty="0"/>
              <a:t>Author</a:t>
            </a:r>
            <a:endParaRPr lang="en-GB" dirty="0"/>
          </a:p>
        </p:txBody>
      </p:sp>
    </p:spTree>
    <p:extLst>
      <p:ext uri="{BB962C8B-B14F-4D97-AF65-F5344CB8AC3E}">
        <p14:creationId xmlns:p14="http://schemas.microsoft.com/office/powerpoint/2010/main" val="2835435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F RG Section Brea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2E91CB9-223A-4758-B128-31EBD26D1119}"/>
              </a:ext>
            </a:extLst>
          </p:cNvPr>
          <p:cNvSpPr>
            <a:spLocks noGrp="1"/>
          </p:cNvSpPr>
          <p:nvPr>
            <p:ph type="title" hasCustomPrompt="1"/>
          </p:nvPr>
        </p:nvSpPr>
        <p:spPr>
          <a:xfrm>
            <a:off x="658800" y="2707200"/>
            <a:ext cx="10515600" cy="1325563"/>
          </a:xfrm>
        </p:spPr>
        <p:txBody>
          <a:bodyPr/>
          <a:lstStyle>
            <a:lvl1pPr>
              <a:defRPr b="1">
                <a:latin typeface="Arial" panose="020B0604020202020204" pitchFamily="34" charset="0"/>
                <a:cs typeface="Arial" panose="020B0604020202020204" pitchFamily="34" charset="0"/>
              </a:defRPr>
            </a:lvl1pPr>
          </a:lstStyle>
          <a:p>
            <a:r>
              <a:rPr lang="en-US" dirty="0"/>
              <a:t>Section break slide</a:t>
            </a:r>
            <a:endParaRPr lang="en-GB" dirty="0"/>
          </a:p>
        </p:txBody>
      </p:sp>
      <p:pic>
        <p:nvPicPr>
          <p:cNvPr id="6" name="Picture Placeholder 2">
            <a:extLst>
              <a:ext uri="{FF2B5EF4-FFF2-40B4-BE49-F238E27FC236}">
                <a16:creationId xmlns:a16="http://schemas.microsoft.com/office/drawing/2014/main" id="{76688EB1-484C-466D-A66C-7C4658C1177B}"/>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658654" y="249930"/>
            <a:ext cx="2292092" cy="669600"/>
          </a:xfrm>
          <a:prstGeom prst="rect">
            <a:avLst/>
          </a:prstGeom>
        </p:spPr>
      </p:pic>
    </p:spTree>
    <p:extLst>
      <p:ext uri="{BB962C8B-B14F-4D97-AF65-F5344CB8AC3E}">
        <p14:creationId xmlns:p14="http://schemas.microsoft.com/office/powerpoint/2010/main" val="2433781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FF RG Text/Bullet2">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3343E-2DB9-4351-AC51-CA7F04179FB5}"/>
              </a:ext>
            </a:extLst>
          </p:cNvPr>
          <p:cNvSpPr>
            <a:spLocks noGrp="1"/>
          </p:cNvSpPr>
          <p:nvPr>
            <p:ph type="title" hasCustomPrompt="1"/>
          </p:nvPr>
        </p:nvSpPr>
        <p:spPr>
          <a:xfrm>
            <a:off x="658800" y="1188000"/>
            <a:ext cx="10828800" cy="1040400"/>
          </a:xfrm>
        </p:spPr>
        <p:txBody>
          <a:bodyPr>
            <a:normAutofit/>
          </a:bodyPr>
          <a:lstStyle>
            <a:lvl1pPr>
              <a:defRPr sz="3600" b="1">
                <a:solidFill>
                  <a:schemeClr val="accent4"/>
                </a:solidFill>
                <a:latin typeface="Arial" panose="020B0604020202020204" pitchFamily="34" charset="0"/>
                <a:cs typeface="Arial" panose="020B0604020202020204" pitchFamily="34" charset="0"/>
              </a:defRPr>
            </a:lvl1pPr>
          </a:lstStyle>
          <a:p>
            <a:r>
              <a:rPr lang="en-US" dirty="0"/>
              <a:t>Title</a:t>
            </a:r>
            <a:endParaRPr lang="en-GB" dirty="0"/>
          </a:p>
        </p:txBody>
      </p:sp>
      <p:sp>
        <p:nvSpPr>
          <p:cNvPr id="3" name="Content Placeholder 2">
            <a:extLst>
              <a:ext uri="{FF2B5EF4-FFF2-40B4-BE49-F238E27FC236}">
                <a16:creationId xmlns:a16="http://schemas.microsoft.com/office/drawing/2014/main" id="{818A0592-D346-4216-922C-928140702E50}"/>
              </a:ext>
            </a:extLst>
          </p:cNvPr>
          <p:cNvSpPr>
            <a:spLocks noGrp="1"/>
          </p:cNvSpPr>
          <p:nvPr>
            <p:ph idx="1"/>
          </p:nvPr>
        </p:nvSpPr>
        <p:spPr>
          <a:xfrm>
            <a:off x="658800" y="2329200"/>
            <a:ext cx="10828800" cy="37800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7" name="Picture Placeholder 2">
            <a:extLst>
              <a:ext uri="{FF2B5EF4-FFF2-40B4-BE49-F238E27FC236}">
                <a16:creationId xmlns:a16="http://schemas.microsoft.com/office/drawing/2014/main" id="{4F333C30-FAAD-42F3-8D30-F0B12548B9D8}"/>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658654" y="249930"/>
            <a:ext cx="2292092" cy="669600"/>
          </a:xfrm>
          <a:prstGeom prst="rect">
            <a:avLst/>
          </a:prstGeom>
        </p:spPr>
      </p:pic>
      <p:sp>
        <p:nvSpPr>
          <p:cNvPr id="15" name="TextBox 14">
            <a:extLst>
              <a:ext uri="{FF2B5EF4-FFF2-40B4-BE49-F238E27FC236}">
                <a16:creationId xmlns:a16="http://schemas.microsoft.com/office/drawing/2014/main" id="{FA10C4E4-ACF2-4994-A106-FFD232F131F7}"/>
              </a:ext>
            </a:extLst>
          </p:cNvPr>
          <p:cNvSpPr txBox="1"/>
          <p:nvPr userDrawn="1"/>
        </p:nvSpPr>
        <p:spPr>
          <a:xfrm>
            <a:off x="658653" y="6400900"/>
            <a:ext cx="2743200" cy="276999"/>
          </a:xfrm>
          <a:prstGeom prst="rect">
            <a:avLst/>
          </a:prstGeom>
          <a:noFill/>
        </p:spPr>
        <p:txBody>
          <a:bodyPr wrap="square" rtlCol="0" anchor="ctr" anchorCtr="0">
            <a:spAutoFit/>
          </a:bodyPr>
          <a:lstStyle/>
          <a:p>
            <a:r>
              <a:rPr lang="en-GB" sz="1200" dirty="0">
                <a:solidFill>
                  <a:srgbClr val="898989"/>
                </a:solidFill>
                <a:latin typeface="Arial" panose="020B0604020202020204" pitchFamily="34" charset="0"/>
                <a:cs typeface="Arial" panose="020B0604020202020204" pitchFamily="34" charset="0"/>
              </a:rPr>
              <a:t>22 March 2021</a:t>
            </a:r>
          </a:p>
        </p:txBody>
      </p:sp>
      <p:sp>
        <p:nvSpPr>
          <p:cNvPr id="16" name="TextBox 15">
            <a:extLst>
              <a:ext uri="{FF2B5EF4-FFF2-40B4-BE49-F238E27FC236}">
                <a16:creationId xmlns:a16="http://schemas.microsoft.com/office/drawing/2014/main" id="{2A78AFA0-D5E0-4E2A-B707-145EA5D3AE93}"/>
              </a:ext>
            </a:extLst>
          </p:cNvPr>
          <p:cNvSpPr txBox="1"/>
          <p:nvPr userDrawn="1"/>
        </p:nvSpPr>
        <p:spPr>
          <a:xfrm>
            <a:off x="4039200" y="6400899"/>
            <a:ext cx="4114800" cy="276999"/>
          </a:xfrm>
          <a:prstGeom prst="rect">
            <a:avLst/>
          </a:prstGeom>
          <a:noFill/>
        </p:spPr>
        <p:txBody>
          <a:bodyPr wrap="square" rtlCol="0" anchor="ctr" anchorCtr="0">
            <a:spAutoFit/>
          </a:bodyPr>
          <a:lstStyle/>
          <a:p>
            <a:pPr algn="ctr"/>
            <a:r>
              <a:rPr lang="en-GB" sz="1200" dirty="0">
                <a:solidFill>
                  <a:srgbClr val="898989"/>
                </a:solidFill>
                <a:latin typeface="Arial" panose="020B0604020202020204" pitchFamily="34" charset="0"/>
                <a:cs typeface="Arial" panose="020B0604020202020204" pitchFamily="34" charset="0"/>
              </a:rPr>
              <a:t>The Fleming Fund | SEQAFRICA</a:t>
            </a:r>
          </a:p>
        </p:txBody>
      </p:sp>
      <p:sp>
        <p:nvSpPr>
          <p:cNvPr id="9" name="TextBox 8">
            <a:extLst>
              <a:ext uri="{FF2B5EF4-FFF2-40B4-BE49-F238E27FC236}">
                <a16:creationId xmlns:a16="http://schemas.microsoft.com/office/drawing/2014/main" id="{5BCA22A1-DFF5-44C4-9BBE-E1658ED176FC}"/>
              </a:ext>
            </a:extLst>
          </p:cNvPr>
          <p:cNvSpPr txBox="1"/>
          <p:nvPr userDrawn="1"/>
        </p:nvSpPr>
        <p:spPr>
          <a:xfrm>
            <a:off x="8744400" y="6400900"/>
            <a:ext cx="2743200" cy="276999"/>
          </a:xfrm>
          <a:prstGeom prst="rect">
            <a:avLst/>
          </a:prstGeom>
          <a:noFill/>
        </p:spPr>
        <p:txBody>
          <a:bodyPr wrap="square" rtlCol="0" anchor="ctr" anchorCtr="0">
            <a:spAutoFit/>
          </a:bodyPr>
          <a:lstStyle/>
          <a:p>
            <a:pPr algn="r"/>
            <a:fld id="{C27DD853-BF8B-4D35-BBF3-14773727F43D}" type="slidenum">
              <a:rPr lang="en-GB" sz="1200" smtClean="0">
                <a:solidFill>
                  <a:srgbClr val="898989"/>
                </a:solidFill>
                <a:latin typeface="Arial" panose="020B0604020202020204" pitchFamily="34" charset="0"/>
                <a:cs typeface="Arial" panose="020B0604020202020204" pitchFamily="34" charset="0"/>
              </a:rPr>
              <a:pPr algn="r"/>
              <a:t>‹nr.›</a:t>
            </a:fld>
            <a:endParaRPr lang="en-GB" sz="1200" dirty="0">
              <a:solidFill>
                <a:srgbClr val="89898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997489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FF RG 2 Columns text/bullet">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D379A-3B1F-431A-B568-3B2D2310141A}"/>
              </a:ext>
            </a:extLst>
          </p:cNvPr>
          <p:cNvSpPr>
            <a:spLocks noGrp="1"/>
          </p:cNvSpPr>
          <p:nvPr>
            <p:ph type="title" hasCustomPrompt="1"/>
          </p:nvPr>
        </p:nvSpPr>
        <p:spPr>
          <a:xfrm>
            <a:off x="658800" y="1188000"/>
            <a:ext cx="10828800" cy="1040400"/>
          </a:xfrm>
        </p:spPr>
        <p:txBody>
          <a:bodyPr>
            <a:normAutofit/>
          </a:bodyPr>
          <a:lstStyle>
            <a:lvl1pPr>
              <a:defRPr sz="3600" b="1">
                <a:solidFill>
                  <a:schemeClr val="accent4"/>
                </a:solidFill>
                <a:latin typeface="Arial" panose="020B0604020202020204" pitchFamily="34" charset="0"/>
                <a:cs typeface="Arial" panose="020B0604020202020204" pitchFamily="34" charset="0"/>
              </a:defRPr>
            </a:lvl1pPr>
          </a:lstStyle>
          <a:p>
            <a:r>
              <a:rPr lang="en-US" dirty="0"/>
              <a:t>Title</a:t>
            </a:r>
            <a:endParaRPr lang="en-GB" dirty="0"/>
          </a:p>
        </p:txBody>
      </p:sp>
      <p:sp>
        <p:nvSpPr>
          <p:cNvPr id="3" name="Content Placeholder 2">
            <a:extLst>
              <a:ext uri="{FF2B5EF4-FFF2-40B4-BE49-F238E27FC236}">
                <a16:creationId xmlns:a16="http://schemas.microsoft.com/office/drawing/2014/main" id="{E059A6AA-B7E8-4DAA-9A44-1B6404C6E6AE}"/>
              </a:ext>
            </a:extLst>
          </p:cNvPr>
          <p:cNvSpPr>
            <a:spLocks noGrp="1"/>
          </p:cNvSpPr>
          <p:nvPr>
            <p:ph sz="half" idx="1"/>
          </p:nvPr>
        </p:nvSpPr>
        <p:spPr>
          <a:xfrm>
            <a:off x="658800" y="2329200"/>
            <a:ext cx="5328000" cy="37800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a:extLst>
              <a:ext uri="{FF2B5EF4-FFF2-40B4-BE49-F238E27FC236}">
                <a16:creationId xmlns:a16="http://schemas.microsoft.com/office/drawing/2014/main" id="{84AE52FA-129E-4706-80FB-045F8DD79CA1}"/>
              </a:ext>
            </a:extLst>
          </p:cNvPr>
          <p:cNvSpPr>
            <a:spLocks noGrp="1"/>
          </p:cNvSpPr>
          <p:nvPr>
            <p:ph sz="half" idx="2"/>
          </p:nvPr>
        </p:nvSpPr>
        <p:spPr>
          <a:xfrm>
            <a:off x="6159600" y="2329200"/>
            <a:ext cx="5328000" cy="37800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8" name="Picture Placeholder 2">
            <a:extLst>
              <a:ext uri="{FF2B5EF4-FFF2-40B4-BE49-F238E27FC236}">
                <a16:creationId xmlns:a16="http://schemas.microsoft.com/office/drawing/2014/main" id="{6AE8A47C-3DC8-4B89-B051-0D6A804ADD25}"/>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658654" y="249930"/>
            <a:ext cx="2292092" cy="669600"/>
          </a:xfrm>
          <a:prstGeom prst="rect">
            <a:avLst/>
          </a:prstGeom>
        </p:spPr>
      </p:pic>
      <p:sp>
        <p:nvSpPr>
          <p:cNvPr id="13" name="TextBox 12">
            <a:extLst>
              <a:ext uri="{FF2B5EF4-FFF2-40B4-BE49-F238E27FC236}">
                <a16:creationId xmlns:a16="http://schemas.microsoft.com/office/drawing/2014/main" id="{1166F1CD-57C4-422D-BBFF-F5AB0986DC81}"/>
              </a:ext>
            </a:extLst>
          </p:cNvPr>
          <p:cNvSpPr txBox="1"/>
          <p:nvPr userDrawn="1"/>
        </p:nvSpPr>
        <p:spPr>
          <a:xfrm>
            <a:off x="658653" y="6400900"/>
            <a:ext cx="2743200" cy="276999"/>
          </a:xfrm>
          <a:prstGeom prst="rect">
            <a:avLst/>
          </a:prstGeom>
          <a:noFill/>
        </p:spPr>
        <p:txBody>
          <a:bodyPr wrap="square" rtlCol="0" anchor="ctr" anchorCtr="0">
            <a:spAutoFit/>
          </a:bodyPr>
          <a:lstStyle/>
          <a:p>
            <a:r>
              <a:rPr lang="en-GB" sz="1200" dirty="0">
                <a:solidFill>
                  <a:srgbClr val="898989"/>
                </a:solidFill>
                <a:latin typeface="Arial" panose="020B0604020202020204" pitchFamily="34" charset="0"/>
                <a:cs typeface="Arial" panose="020B0604020202020204" pitchFamily="34" charset="0"/>
              </a:rPr>
              <a:t>22 March 2021</a:t>
            </a:r>
          </a:p>
        </p:txBody>
      </p:sp>
      <p:sp>
        <p:nvSpPr>
          <p:cNvPr id="10" name="TextBox 9">
            <a:extLst>
              <a:ext uri="{FF2B5EF4-FFF2-40B4-BE49-F238E27FC236}">
                <a16:creationId xmlns:a16="http://schemas.microsoft.com/office/drawing/2014/main" id="{B7433B3D-C9F0-46A5-A042-B8898E256C57}"/>
              </a:ext>
            </a:extLst>
          </p:cNvPr>
          <p:cNvSpPr txBox="1"/>
          <p:nvPr userDrawn="1"/>
        </p:nvSpPr>
        <p:spPr>
          <a:xfrm>
            <a:off x="8744400" y="6400900"/>
            <a:ext cx="2743200" cy="276999"/>
          </a:xfrm>
          <a:prstGeom prst="rect">
            <a:avLst/>
          </a:prstGeom>
          <a:noFill/>
        </p:spPr>
        <p:txBody>
          <a:bodyPr wrap="square" rtlCol="0" anchor="ctr" anchorCtr="0">
            <a:spAutoFit/>
          </a:bodyPr>
          <a:lstStyle/>
          <a:p>
            <a:pPr algn="r"/>
            <a:fld id="{C27DD853-BF8B-4D35-BBF3-14773727F43D}" type="slidenum">
              <a:rPr lang="en-GB" sz="1200" smtClean="0">
                <a:solidFill>
                  <a:srgbClr val="898989"/>
                </a:solidFill>
                <a:latin typeface="Arial" panose="020B0604020202020204" pitchFamily="34" charset="0"/>
                <a:cs typeface="Arial" panose="020B0604020202020204" pitchFamily="34" charset="0"/>
              </a:rPr>
              <a:pPr algn="r"/>
              <a:t>‹nr.›</a:t>
            </a:fld>
            <a:endParaRPr lang="en-GB" sz="1200" dirty="0">
              <a:solidFill>
                <a:srgbClr val="898989"/>
              </a:solidFill>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2A78AFA0-D5E0-4E2A-B707-145EA5D3AE93}"/>
              </a:ext>
            </a:extLst>
          </p:cNvPr>
          <p:cNvSpPr txBox="1"/>
          <p:nvPr userDrawn="1"/>
        </p:nvSpPr>
        <p:spPr>
          <a:xfrm>
            <a:off x="4172550" y="6400899"/>
            <a:ext cx="4114800" cy="276999"/>
          </a:xfrm>
          <a:prstGeom prst="rect">
            <a:avLst/>
          </a:prstGeom>
          <a:noFill/>
        </p:spPr>
        <p:txBody>
          <a:bodyPr wrap="square" rtlCol="0" anchor="ctr" anchorCtr="0">
            <a:spAutoFit/>
          </a:bodyPr>
          <a:lstStyle/>
          <a:p>
            <a:pPr algn="ctr"/>
            <a:r>
              <a:rPr lang="en-GB" sz="1200" dirty="0">
                <a:solidFill>
                  <a:srgbClr val="898989"/>
                </a:solidFill>
                <a:latin typeface="Arial" panose="020B0604020202020204" pitchFamily="34" charset="0"/>
                <a:cs typeface="Arial" panose="020B0604020202020204" pitchFamily="34" charset="0"/>
              </a:rPr>
              <a:t>The Fleming Fund | SEQAFRICA</a:t>
            </a:r>
          </a:p>
        </p:txBody>
      </p:sp>
    </p:spTree>
    <p:extLst>
      <p:ext uri="{BB962C8B-B14F-4D97-AF65-F5344CB8AC3E}">
        <p14:creationId xmlns:p14="http://schemas.microsoft.com/office/powerpoint/2010/main" val="937349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F RG Content with caption">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76CBC-9032-4ECF-ADE4-DE9B498A27E7}"/>
              </a:ext>
            </a:extLst>
          </p:cNvPr>
          <p:cNvSpPr>
            <a:spLocks noGrp="1"/>
          </p:cNvSpPr>
          <p:nvPr>
            <p:ph type="title" hasCustomPrompt="1"/>
          </p:nvPr>
        </p:nvSpPr>
        <p:spPr>
          <a:xfrm>
            <a:off x="164680" y="1281600"/>
            <a:ext cx="3780920" cy="540000"/>
          </a:xfrm>
        </p:spPr>
        <p:txBody>
          <a:bodyPr anchor="ctr" anchorCtr="0">
            <a:normAutofit/>
          </a:bodyPr>
          <a:lstStyle>
            <a:lvl1pPr>
              <a:defRPr sz="1800" b="1">
                <a:solidFill>
                  <a:schemeClr val="accent4"/>
                </a:solidFill>
                <a:latin typeface="Arial" panose="020B0604020202020204" pitchFamily="34" charset="0"/>
                <a:cs typeface="Arial" panose="020B0604020202020204" pitchFamily="34" charset="0"/>
              </a:defRPr>
            </a:lvl1pPr>
          </a:lstStyle>
          <a:p>
            <a:r>
              <a:rPr lang="en-US" dirty="0"/>
              <a:t>Heading / Title (one line)</a:t>
            </a:r>
            <a:endParaRPr lang="en-GB" dirty="0"/>
          </a:p>
        </p:txBody>
      </p:sp>
      <p:sp>
        <p:nvSpPr>
          <p:cNvPr id="8" name="SmartArt Placeholder 12">
            <a:extLst>
              <a:ext uri="{FF2B5EF4-FFF2-40B4-BE49-F238E27FC236}">
                <a16:creationId xmlns:a16="http://schemas.microsoft.com/office/drawing/2014/main" id="{E515E0F0-EADB-4B84-9E2A-6FA4684B66BC}"/>
              </a:ext>
            </a:extLst>
          </p:cNvPr>
          <p:cNvSpPr>
            <a:spLocks noGrp="1"/>
          </p:cNvSpPr>
          <p:nvPr>
            <p:ph type="dgm" sz="quarter" idx="13"/>
          </p:nvPr>
        </p:nvSpPr>
        <p:spPr>
          <a:xfrm>
            <a:off x="4038601" y="249930"/>
            <a:ext cx="8046903" cy="6084000"/>
          </a:xfrm>
          <a:prstGeom prst="rect">
            <a:avLst/>
          </a:prstGeom>
          <a:noFill/>
        </p:spPr>
        <p:txBody>
          <a:bodyPr/>
          <a:lstStyle>
            <a:lvl1pPr>
              <a:defRPr>
                <a:latin typeface="Arial" panose="020B0604020202020204" pitchFamily="34" charset="0"/>
                <a:cs typeface="Arial" panose="020B0604020202020204" pitchFamily="34" charset="0"/>
              </a:defRPr>
            </a:lvl1pPr>
          </a:lstStyle>
          <a:p>
            <a:endParaRPr lang="en-GB" dirty="0"/>
          </a:p>
        </p:txBody>
      </p:sp>
      <p:sp>
        <p:nvSpPr>
          <p:cNvPr id="9" name="Content Placeholder 19">
            <a:extLst>
              <a:ext uri="{FF2B5EF4-FFF2-40B4-BE49-F238E27FC236}">
                <a16:creationId xmlns:a16="http://schemas.microsoft.com/office/drawing/2014/main" id="{B12B6996-DF44-4983-BED6-19BE29A6071A}"/>
              </a:ext>
            </a:extLst>
          </p:cNvPr>
          <p:cNvSpPr>
            <a:spLocks noGrp="1"/>
          </p:cNvSpPr>
          <p:nvPr>
            <p:ph sz="quarter" idx="14"/>
          </p:nvPr>
        </p:nvSpPr>
        <p:spPr>
          <a:xfrm>
            <a:off x="164680" y="1876196"/>
            <a:ext cx="3782223" cy="4457733"/>
          </a:xfrm>
          <a:prstGeom prst="rect">
            <a:avLst/>
          </a:prstGeom>
        </p:spPr>
        <p:txBody>
          <a:bodyPr>
            <a:normAutofit/>
          </a:bodyPr>
          <a:lstStyle>
            <a:lvl1pPr>
              <a:defRPr sz="1800">
                <a:latin typeface="Arial" panose="020B0604020202020204" pitchFamily="34" charset="0"/>
                <a:cs typeface="Arial" panose="020B0604020202020204" pitchFamily="34" charset="0"/>
              </a:defRPr>
            </a:lvl1pPr>
            <a:lvl2pPr>
              <a:defRPr sz="16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2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10" name="Picture Placeholder 2">
            <a:extLst>
              <a:ext uri="{FF2B5EF4-FFF2-40B4-BE49-F238E27FC236}">
                <a16:creationId xmlns:a16="http://schemas.microsoft.com/office/drawing/2014/main" id="{0DA217DC-FBDF-4101-937D-465C307D07FB}"/>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658654" y="249930"/>
            <a:ext cx="2292092" cy="669600"/>
          </a:xfrm>
          <a:prstGeom prst="rect">
            <a:avLst/>
          </a:prstGeom>
        </p:spPr>
      </p:pic>
      <p:cxnSp>
        <p:nvCxnSpPr>
          <p:cNvPr id="13" name="Straight Connector 12">
            <a:extLst>
              <a:ext uri="{FF2B5EF4-FFF2-40B4-BE49-F238E27FC236}">
                <a16:creationId xmlns:a16="http://schemas.microsoft.com/office/drawing/2014/main" id="{D712B353-14C9-4748-BBCC-05F0A6FD0864}"/>
              </a:ext>
            </a:extLst>
          </p:cNvPr>
          <p:cNvCxnSpPr/>
          <p:nvPr userDrawn="1"/>
        </p:nvCxnSpPr>
        <p:spPr>
          <a:xfrm>
            <a:off x="164680" y="1821600"/>
            <a:ext cx="3780920" cy="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D1938FC1-F504-4285-8AEF-D434AA2687FD}"/>
              </a:ext>
            </a:extLst>
          </p:cNvPr>
          <p:cNvSpPr txBox="1"/>
          <p:nvPr userDrawn="1"/>
        </p:nvSpPr>
        <p:spPr>
          <a:xfrm>
            <a:off x="4039200" y="6400899"/>
            <a:ext cx="4114800" cy="276999"/>
          </a:xfrm>
          <a:prstGeom prst="rect">
            <a:avLst/>
          </a:prstGeom>
          <a:noFill/>
        </p:spPr>
        <p:txBody>
          <a:bodyPr wrap="square" rtlCol="0" anchor="ctr" anchorCtr="0">
            <a:spAutoFit/>
          </a:bodyPr>
          <a:lstStyle/>
          <a:p>
            <a:pPr algn="ctr"/>
            <a:r>
              <a:rPr lang="en-GB" sz="1200" dirty="0">
                <a:solidFill>
                  <a:srgbClr val="898989"/>
                </a:solidFill>
                <a:latin typeface="Arial" panose="020B0604020202020204" pitchFamily="34" charset="0"/>
                <a:cs typeface="Arial" panose="020B0604020202020204" pitchFamily="34" charset="0"/>
              </a:rPr>
              <a:t>The Fleming Fund | SEQAFRICA</a:t>
            </a:r>
          </a:p>
        </p:txBody>
      </p:sp>
      <p:sp>
        <p:nvSpPr>
          <p:cNvPr id="20" name="TextBox 19">
            <a:extLst>
              <a:ext uri="{FF2B5EF4-FFF2-40B4-BE49-F238E27FC236}">
                <a16:creationId xmlns:a16="http://schemas.microsoft.com/office/drawing/2014/main" id="{FBB78491-4FD7-4901-9F47-FA481C43E5AA}"/>
              </a:ext>
            </a:extLst>
          </p:cNvPr>
          <p:cNvSpPr txBox="1"/>
          <p:nvPr userDrawn="1"/>
        </p:nvSpPr>
        <p:spPr>
          <a:xfrm>
            <a:off x="8744400" y="6400900"/>
            <a:ext cx="2743200" cy="276999"/>
          </a:xfrm>
          <a:prstGeom prst="rect">
            <a:avLst/>
          </a:prstGeom>
          <a:noFill/>
        </p:spPr>
        <p:txBody>
          <a:bodyPr wrap="square" rtlCol="0" anchor="ctr" anchorCtr="0">
            <a:spAutoFit/>
          </a:bodyPr>
          <a:lstStyle/>
          <a:p>
            <a:pPr algn="r"/>
            <a:fld id="{C27DD853-BF8B-4D35-BBF3-14773727F43D}" type="slidenum">
              <a:rPr lang="en-GB" sz="1200" smtClean="0">
                <a:solidFill>
                  <a:srgbClr val="898989"/>
                </a:solidFill>
                <a:latin typeface="Arial" panose="020B0604020202020204" pitchFamily="34" charset="0"/>
                <a:cs typeface="Arial" panose="020B0604020202020204" pitchFamily="34" charset="0"/>
              </a:rPr>
              <a:pPr algn="r"/>
              <a:t>‹nr.›</a:t>
            </a:fld>
            <a:endParaRPr lang="en-GB" sz="1200" dirty="0">
              <a:solidFill>
                <a:srgbClr val="898989"/>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2204CBE6-5AE0-4F80-BB88-89C8F6B59EEB}"/>
              </a:ext>
            </a:extLst>
          </p:cNvPr>
          <p:cNvSpPr txBox="1"/>
          <p:nvPr userDrawn="1"/>
        </p:nvSpPr>
        <p:spPr>
          <a:xfrm>
            <a:off x="658653" y="6400900"/>
            <a:ext cx="2743200" cy="276999"/>
          </a:xfrm>
          <a:prstGeom prst="rect">
            <a:avLst/>
          </a:prstGeom>
          <a:noFill/>
        </p:spPr>
        <p:txBody>
          <a:bodyPr wrap="square" rtlCol="0" anchor="ctr" anchorCtr="0">
            <a:spAutoFit/>
          </a:bodyPr>
          <a:lstStyle/>
          <a:p>
            <a:r>
              <a:rPr lang="en-GB" sz="1200" dirty="0">
                <a:solidFill>
                  <a:srgbClr val="898989"/>
                </a:solidFill>
                <a:latin typeface="Arial" panose="020B0604020202020204" pitchFamily="34" charset="0"/>
                <a:cs typeface="Arial" panose="020B0604020202020204" pitchFamily="34" charset="0"/>
              </a:rPr>
              <a:t>22 March 2021</a:t>
            </a:r>
          </a:p>
        </p:txBody>
      </p:sp>
    </p:spTree>
    <p:extLst>
      <p:ext uri="{BB962C8B-B14F-4D97-AF65-F5344CB8AC3E}">
        <p14:creationId xmlns:p14="http://schemas.microsoft.com/office/powerpoint/2010/main" val="507260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F RG 2 Content with caption">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76CBC-9032-4ECF-ADE4-DE9B498A27E7}"/>
              </a:ext>
            </a:extLst>
          </p:cNvPr>
          <p:cNvSpPr>
            <a:spLocks noGrp="1"/>
          </p:cNvSpPr>
          <p:nvPr>
            <p:ph type="title" hasCustomPrompt="1"/>
          </p:nvPr>
        </p:nvSpPr>
        <p:spPr>
          <a:xfrm>
            <a:off x="8312226" y="1281600"/>
            <a:ext cx="3780920" cy="540000"/>
          </a:xfrm>
        </p:spPr>
        <p:txBody>
          <a:bodyPr anchor="ctr" anchorCtr="0">
            <a:normAutofit/>
          </a:bodyPr>
          <a:lstStyle>
            <a:lvl1pPr>
              <a:defRPr sz="1800" b="1">
                <a:solidFill>
                  <a:schemeClr val="accent4"/>
                </a:solidFill>
                <a:latin typeface="Arial" panose="020B0604020202020204" pitchFamily="34" charset="0"/>
                <a:cs typeface="Arial" panose="020B0604020202020204" pitchFamily="34" charset="0"/>
              </a:defRPr>
            </a:lvl1pPr>
          </a:lstStyle>
          <a:p>
            <a:r>
              <a:rPr lang="en-US" dirty="0"/>
              <a:t>Heading / Title (one line)</a:t>
            </a:r>
            <a:endParaRPr lang="en-GB" dirty="0"/>
          </a:p>
        </p:txBody>
      </p:sp>
      <p:sp>
        <p:nvSpPr>
          <p:cNvPr id="9" name="Content Placeholder 19">
            <a:extLst>
              <a:ext uri="{FF2B5EF4-FFF2-40B4-BE49-F238E27FC236}">
                <a16:creationId xmlns:a16="http://schemas.microsoft.com/office/drawing/2014/main" id="{B12B6996-DF44-4983-BED6-19BE29A6071A}"/>
              </a:ext>
            </a:extLst>
          </p:cNvPr>
          <p:cNvSpPr>
            <a:spLocks noGrp="1"/>
          </p:cNvSpPr>
          <p:nvPr>
            <p:ph sz="quarter" idx="14"/>
          </p:nvPr>
        </p:nvSpPr>
        <p:spPr>
          <a:xfrm>
            <a:off x="8312226" y="1876196"/>
            <a:ext cx="3782223" cy="4456203"/>
          </a:xfrm>
          <a:prstGeom prst="rect">
            <a:avLst/>
          </a:prstGeom>
        </p:spPr>
        <p:txBody>
          <a:bodyPr>
            <a:normAutofit/>
          </a:bodyPr>
          <a:lstStyle>
            <a:lvl1pPr>
              <a:defRPr sz="1800">
                <a:latin typeface="Arial" panose="020B0604020202020204" pitchFamily="34" charset="0"/>
                <a:cs typeface="Arial" panose="020B0604020202020204" pitchFamily="34" charset="0"/>
              </a:defRPr>
            </a:lvl1pPr>
            <a:lvl2pPr>
              <a:defRPr sz="16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2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10" name="Picture Placeholder 2">
            <a:extLst>
              <a:ext uri="{FF2B5EF4-FFF2-40B4-BE49-F238E27FC236}">
                <a16:creationId xmlns:a16="http://schemas.microsoft.com/office/drawing/2014/main" id="{0DA217DC-FBDF-4101-937D-465C307D07FB}"/>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8312227" y="249902"/>
            <a:ext cx="2292092" cy="669600"/>
          </a:xfrm>
          <a:prstGeom prst="rect">
            <a:avLst/>
          </a:prstGeom>
        </p:spPr>
      </p:pic>
      <p:cxnSp>
        <p:nvCxnSpPr>
          <p:cNvPr id="13" name="Straight Connector 12">
            <a:extLst>
              <a:ext uri="{FF2B5EF4-FFF2-40B4-BE49-F238E27FC236}">
                <a16:creationId xmlns:a16="http://schemas.microsoft.com/office/drawing/2014/main" id="{D712B353-14C9-4748-BBCC-05F0A6FD0864}"/>
              </a:ext>
            </a:extLst>
          </p:cNvPr>
          <p:cNvCxnSpPr/>
          <p:nvPr userDrawn="1"/>
        </p:nvCxnSpPr>
        <p:spPr>
          <a:xfrm>
            <a:off x="8312226" y="1821600"/>
            <a:ext cx="3780920" cy="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sp>
        <p:nvSpPr>
          <p:cNvPr id="14" name="SmartArt Placeholder 12">
            <a:extLst>
              <a:ext uri="{FF2B5EF4-FFF2-40B4-BE49-F238E27FC236}">
                <a16:creationId xmlns:a16="http://schemas.microsoft.com/office/drawing/2014/main" id="{CA24412A-CE58-4A68-A8DC-508E769098E2}"/>
              </a:ext>
            </a:extLst>
          </p:cNvPr>
          <p:cNvSpPr>
            <a:spLocks noGrp="1"/>
          </p:cNvSpPr>
          <p:nvPr>
            <p:ph type="dgm" sz="quarter" idx="13"/>
          </p:nvPr>
        </p:nvSpPr>
        <p:spPr>
          <a:xfrm>
            <a:off x="154616" y="248400"/>
            <a:ext cx="8046903" cy="6084000"/>
          </a:xfrm>
          <a:prstGeom prst="rect">
            <a:avLst/>
          </a:prstGeom>
          <a:noFill/>
        </p:spPr>
        <p:txBody>
          <a:bodyPr/>
          <a:lstStyle>
            <a:lvl1pPr>
              <a:defRPr>
                <a:latin typeface="Arial" panose="020B0604020202020204" pitchFamily="34" charset="0"/>
                <a:cs typeface="Arial" panose="020B0604020202020204" pitchFamily="34" charset="0"/>
              </a:defRPr>
            </a:lvl1pPr>
          </a:lstStyle>
          <a:p>
            <a:endParaRPr lang="en-GB" dirty="0"/>
          </a:p>
        </p:txBody>
      </p:sp>
      <p:sp>
        <p:nvSpPr>
          <p:cNvPr id="18" name="TextBox 17">
            <a:extLst>
              <a:ext uri="{FF2B5EF4-FFF2-40B4-BE49-F238E27FC236}">
                <a16:creationId xmlns:a16="http://schemas.microsoft.com/office/drawing/2014/main" id="{BDC4D82B-6A91-4A4B-97C8-84BE76DC2083}"/>
              </a:ext>
            </a:extLst>
          </p:cNvPr>
          <p:cNvSpPr txBox="1"/>
          <p:nvPr userDrawn="1"/>
        </p:nvSpPr>
        <p:spPr>
          <a:xfrm>
            <a:off x="658653" y="6400900"/>
            <a:ext cx="2743200" cy="276999"/>
          </a:xfrm>
          <a:prstGeom prst="rect">
            <a:avLst/>
          </a:prstGeom>
          <a:noFill/>
        </p:spPr>
        <p:txBody>
          <a:bodyPr wrap="square" rtlCol="0" anchor="ctr" anchorCtr="0">
            <a:spAutoFit/>
          </a:bodyPr>
          <a:lstStyle/>
          <a:p>
            <a:r>
              <a:rPr lang="en-GB" sz="1200" baseline="0" dirty="0">
                <a:solidFill>
                  <a:srgbClr val="898989"/>
                </a:solidFill>
                <a:latin typeface="Arial" panose="020B0604020202020204" pitchFamily="34" charset="0"/>
                <a:cs typeface="Arial" panose="020B0604020202020204" pitchFamily="34" charset="0"/>
              </a:rPr>
              <a:t>22 March</a:t>
            </a:r>
            <a:r>
              <a:rPr lang="en-GB" sz="1200" dirty="0">
                <a:solidFill>
                  <a:srgbClr val="898989"/>
                </a:solidFill>
                <a:latin typeface="Arial" panose="020B0604020202020204" pitchFamily="34" charset="0"/>
                <a:cs typeface="Arial" panose="020B0604020202020204" pitchFamily="34" charset="0"/>
              </a:rPr>
              <a:t> 2021</a:t>
            </a:r>
          </a:p>
        </p:txBody>
      </p:sp>
      <p:sp>
        <p:nvSpPr>
          <p:cNvPr id="19" name="TextBox 18">
            <a:extLst>
              <a:ext uri="{FF2B5EF4-FFF2-40B4-BE49-F238E27FC236}">
                <a16:creationId xmlns:a16="http://schemas.microsoft.com/office/drawing/2014/main" id="{51483FB5-AD7E-4B20-899D-117AA30F933D}"/>
              </a:ext>
            </a:extLst>
          </p:cNvPr>
          <p:cNvSpPr txBox="1"/>
          <p:nvPr userDrawn="1"/>
        </p:nvSpPr>
        <p:spPr>
          <a:xfrm>
            <a:off x="4039200" y="6400899"/>
            <a:ext cx="4114800" cy="276999"/>
          </a:xfrm>
          <a:prstGeom prst="rect">
            <a:avLst/>
          </a:prstGeom>
          <a:noFill/>
        </p:spPr>
        <p:txBody>
          <a:bodyPr wrap="square" rtlCol="0" anchor="ctr" anchorCtr="0">
            <a:spAutoFit/>
          </a:bodyPr>
          <a:lstStyle/>
          <a:p>
            <a:pPr algn="ctr"/>
            <a:r>
              <a:rPr lang="en-GB" sz="1200" dirty="0">
                <a:solidFill>
                  <a:srgbClr val="898989"/>
                </a:solidFill>
                <a:latin typeface="Arial" panose="020B0604020202020204" pitchFamily="34" charset="0"/>
                <a:cs typeface="Arial" panose="020B0604020202020204" pitchFamily="34" charset="0"/>
              </a:rPr>
              <a:t>The Fleming Fund | SEQAFRICA</a:t>
            </a:r>
          </a:p>
        </p:txBody>
      </p:sp>
      <p:sp>
        <p:nvSpPr>
          <p:cNvPr id="11" name="TextBox 10">
            <a:extLst>
              <a:ext uri="{FF2B5EF4-FFF2-40B4-BE49-F238E27FC236}">
                <a16:creationId xmlns:a16="http://schemas.microsoft.com/office/drawing/2014/main" id="{5F3B9688-98EA-42C9-B863-D0E779E22414}"/>
              </a:ext>
            </a:extLst>
          </p:cNvPr>
          <p:cNvSpPr txBox="1"/>
          <p:nvPr userDrawn="1"/>
        </p:nvSpPr>
        <p:spPr>
          <a:xfrm>
            <a:off x="8744400" y="6400900"/>
            <a:ext cx="2743200" cy="276999"/>
          </a:xfrm>
          <a:prstGeom prst="rect">
            <a:avLst/>
          </a:prstGeom>
          <a:noFill/>
        </p:spPr>
        <p:txBody>
          <a:bodyPr wrap="square" rtlCol="0" anchor="ctr" anchorCtr="0">
            <a:spAutoFit/>
          </a:bodyPr>
          <a:lstStyle/>
          <a:p>
            <a:pPr algn="r"/>
            <a:fld id="{C27DD853-BF8B-4D35-BBF3-14773727F43D}" type="slidenum">
              <a:rPr lang="en-GB" sz="1200" smtClean="0">
                <a:solidFill>
                  <a:srgbClr val="898989"/>
                </a:solidFill>
                <a:latin typeface="Arial" panose="020B0604020202020204" pitchFamily="34" charset="0"/>
                <a:cs typeface="Arial" panose="020B0604020202020204" pitchFamily="34" charset="0"/>
              </a:rPr>
              <a:pPr algn="r"/>
              <a:t>‹nr.›</a:t>
            </a:fld>
            <a:endParaRPr lang="en-GB" sz="1200" dirty="0">
              <a:solidFill>
                <a:srgbClr val="89898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1970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F RG Thank you">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7" name="Picture Placeholder 2">
            <a:extLst>
              <a:ext uri="{FF2B5EF4-FFF2-40B4-BE49-F238E27FC236}">
                <a16:creationId xmlns:a16="http://schemas.microsoft.com/office/drawing/2014/main" id="{AFF7B028-EA92-4950-8053-D56FDCDE647B}"/>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658654" y="249930"/>
            <a:ext cx="2292092" cy="669600"/>
          </a:xfrm>
          <a:prstGeom prst="rect">
            <a:avLst/>
          </a:prstGeom>
        </p:spPr>
      </p:pic>
      <p:sp>
        <p:nvSpPr>
          <p:cNvPr id="8" name="Rectangle 7">
            <a:extLst>
              <a:ext uri="{FF2B5EF4-FFF2-40B4-BE49-F238E27FC236}">
                <a16:creationId xmlns:a16="http://schemas.microsoft.com/office/drawing/2014/main" id="{FFAB2B71-CBFA-42CD-AF00-72787A7F6C94}"/>
              </a:ext>
            </a:extLst>
          </p:cNvPr>
          <p:cNvSpPr/>
          <p:nvPr userDrawn="1"/>
        </p:nvSpPr>
        <p:spPr>
          <a:xfrm>
            <a:off x="735643" y="1356551"/>
            <a:ext cx="7693757" cy="923330"/>
          </a:xfrm>
          <a:prstGeom prst="rect">
            <a:avLst/>
          </a:prstGeom>
          <a:noFill/>
        </p:spPr>
        <p:txBody>
          <a:bodyPr wrap="square" lIns="91440" tIns="45720" rIns="91440" bIns="45720">
            <a:spAutoFit/>
          </a:bodyPr>
          <a:lstStyle/>
          <a:p>
            <a:pPr algn="l"/>
            <a:r>
              <a:rPr lang="en-US" sz="5400" b="1" cap="none" spc="0" dirty="0">
                <a:ln w="0"/>
                <a:solidFill>
                  <a:schemeClr val="tx1"/>
                </a:solidFill>
                <a:effectLst/>
                <a:latin typeface="Arial" panose="020B0604020202020204" pitchFamily="34" charset="0"/>
                <a:cs typeface="Arial" panose="020B0604020202020204" pitchFamily="34" charset="0"/>
              </a:rPr>
              <a:t>Thank you</a:t>
            </a:r>
          </a:p>
        </p:txBody>
      </p:sp>
      <p:sp>
        <p:nvSpPr>
          <p:cNvPr id="10" name="TextBox 9">
            <a:extLst>
              <a:ext uri="{FF2B5EF4-FFF2-40B4-BE49-F238E27FC236}">
                <a16:creationId xmlns:a16="http://schemas.microsoft.com/office/drawing/2014/main" id="{9887AE3E-566F-4DEC-8B0F-DE611735D117}"/>
              </a:ext>
            </a:extLst>
          </p:cNvPr>
          <p:cNvSpPr txBox="1"/>
          <p:nvPr userDrawn="1"/>
        </p:nvSpPr>
        <p:spPr>
          <a:xfrm>
            <a:off x="658653" y="5661200"/>
            <a:ext cx="5621434" cy="43088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latin typeface="Arial" panose="020B0604020202020204" pitchFamily="34" charset="0"/>
                <a:cs typeface="Arial" panose="020B0604020202020204" pitchFamily="34" charset="0"/>
              </a:rPr>
              <a:t>This programme is being funded by the UK Department </a:t>
            </a:r>
            <a:r>
              <a:rPr lang="en-GB" sz="1100">
                <a:latin typeface="Arial" panose="020B0604020202020204" pitchFamily="34" charset="0"/>
                <a:cs typeface="Arial" panose="020B0604020202020204" pitchFamily="34" charset="0"/>
              </a:rPr>
              <a:t>of Health and Social Care.</a:t>
            </a:r>
            <a:r>
              <a:rPr lang="en-GB" sz="1100" dirty="0">
                <a:latin typeface="Arial" panose="020B0604020202020204" pitchFamily="34" charset="0"/>
                <a:cs typeface="Arial" panose="020B0604020202020204" pitchFamily="34" charset="0"/>
              </a:rPr>
              <a:t>  </a:t>
            </a:r>
          </a:p>
          <a:p>
            <a:r>
              <a:rPr lang="en-GB" sz="1100" dirty="0">
                <a:latin typeface="Arial" panose="020B0604020202020204" pitchFamily="34" charset="0"/>
                <a:cs typeface="Arial" panose="020B0604020202020204" pitchFamily="34" charset="0"/>
              </a:rPr>
              <a:t>The views expressed do not necessarily reflect the UK Government’s official policies.</a:t>
            </a:r>
          </a:p>
        </p:txBody>
      </p:sp>
      <p:pic>
        <p:nvPicPr>
          <p:cNvPr id="9" name="Picture 8">
            <a:extLst>
              <a:ext uri="{FF2B5EF4-FFF2-40B4-BE49-F238E27FC236}">
                <a16:creationId xmlns:a16="http://schemas.microsoft.com/office/drawing/2014/main" id="{973899DF-97CF-44AE-B569-A64C0850CA3A}"/>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994075" y="4209936"/>
            <a:ext cx="1206302" cy="1067205"/>
          </a:xfrm>
          <a:prstGeom prst="rect">
            <a:avLst/>
          </a:prstGeom>
        </p:spPr>
      </p:pic>
      <p:sp>
        <p:nvSpPr>
          <p:cNvPr id="11" name="Picture Placeholder 2">
            <a:extLst>
              <a:ext uri="{FF2B5EF4-FFF2-40B4-BE49-F238E27FC236}">
                <a16:creationId xmlns:a16="http://schemas.microsoft.com/office/drawing/2014/main" id="{3CA065A5-D959-4F19-86A6-09E554F41447}"/>
              </a:ext>
            </a:extLst>
          </p:cNvPr>
          <p:cNvSpPr>
            <a:spLocks noGrp="1"/>
          </p:cNvSpPr>
          <p:nvPr>
            <p:ph type="pic" sz="quarter" idx="10" hasCustomPrompt="1"/>
          </p:nvPr>
        </p:nvSpPr>
        <p:spPr>
          <a:xfrm>
            <a:off x="3613133" y="4209937"/>
            <a:ext cx="1257300" cy="909637"/>
          </a:xfrm>
        </p:spPr>
        <p:txBody>
          <a:bodyPr anchor="ctr">
            <a:noAutofit/>
          </a:bodyPr>
          <a:lstStyle>
            <a:lvl1pPr marL="0" indent="0" algn="ctr">
              <a:buNone/>
              <a:defRPr sz="1400" b="1">
                <a:latin typeface="Arial" panose="020B0604020202020204" pitchFamily="34" charset="0"/>
                <a:cs typeface="Arial" panose="020B0604020202020204" pitchFamily="34" charset="0"/>
              </a:defRPr>
            </a:lvl1pPr>
          </a:lstStyle>
          <a:p>
            <a:r>
              <a:rPr lang="en-GB" dirty="0"/>
              <a:t>Click to add a logo here</a:t>
            </a:r>
          </a:p>
        </p:txBody>
      </p:sp>
      <p:pic>
        <p:nvPicPr>
          <p:cNvPr id="12" name="Picture 11">
            <a:extLst>
              <a:ext uri="{FF2B5EF4-FFF2-40B4-BE49-F238E27FC236}">
                <a16:creationId xmlns:a16="http://schemas.microsoft.com/office/drawing/2014/main" id="{A4E36A2C-72C8-4CDC-A8DE-5A6A060168CD}"/>
              </a:ext>
            </a:extLst>
          </p:cNvPr>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699608" y="4194062"/>
            <a:ext cx="1021001" cy="1083080"/>
          </a:xfrm>
          <a:prstGeom prst="rect">
            <a:avLst/>
          </a:prstGeom>
        </p:spPr>
      </p:pic>
      <p:sp>
        <p:nvSpPr>
          <p:cNvPr id="13" name="Picture Placeholder 2">
            <a:extLst>
              <a:ext uri="{FF2B5EF4-FFF2-40B4-BE49-F238E27FC236}">
                <a16:creationId xmlns:a16="http://schemas.microsoft.com/office/drawing/2014/main" id="{3CA065A5-D959-4F19-86A6-09E554F41447}"/>
              </a:ext>
            </a:extLst>
          </p:cNvPr>
          <p:cNvSpPr>
            <a:spLocks noGrp="1"/>
          </p:cNvSpPr>
          <p:nvPr>
            <p:ph type="pic" sz="quarter" idx="11" hasCustomPrompt="1"/>
          </p:nvPr>
        </p:nvSpPr>
        <p:spPr>
          <a:xfrm>
            <a:off x="5283189" y="4209937"/>
            <a:ext cx="1257300" cy="909637"/>
          </a:xfrm>
        </p:spPr>
        <p:txBody>
          <a:bodyPr anchor="ctr">
            <a:noAutofit/>
          </a:bodyPr>
          <a:lstStyle>
            <a:lvl1pPr marL="0" indent="0" algn="ctr">
              <a:buNone/>
              <a:defRPr sz="1400" b="1">
                <a:latin typeface="Arial" panose="020B0604020202020204" pitchFamily="34" charset="0"/>
                <a:cs typeface="Arial" panose="020B0604020202020204" pitchFamily="34" charset="0"/>
              </a:defRPr>
            </a:lvl1pPr>
          </a:lstStyle>
          <a:p>
            <a:r>
              <a:rPr lang="en-GB" dirty="0"/>
              <a:t>Click to add a logo here</a:t>
            </a:r>
          </a:p>
        </p:txBody>
      </p:sp>
    </p:spTree>
    <p:extLst>
      <p:ext uri="{BB962C8B-B14F-4D97-AF65-F5344CB8AC3E}">
        <p14:creationId xmlns:p14="http://schemas.microsoft.com/office/powerpoint/2010/main" val="3828540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3109CD-8A2F-4A49-8556-46DB2720D6C2}" type="datetimeFigureOut">
              <a:rPr lang="en-US" smtClean="0"/>
              <a:t>9/8/2024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2CFD2D-A414-442F-8A9F-BC15D27163D9}" type="slidenum">
              <a:rPr lang="en-US" smtClean="0"/>
              <a:t>‹nr.›</a:t>
            </a:fld>
            <a:endParaRPr lang="en-US"/>
          </a:p>
        </p:txBody>
      </p:sp>
    </p:spTree>
    <p:extLst>
      <p:ext uri="{BB962C8B-B14F-4D97-AF65-F5344CB8AC3E}">
        <p14:creationId xmlns:p14="http://schemas.microsoft.com/office/powerpoint/2010/main" val="3604741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8C9FFA8-D2CC-4C93-9288-53DDF31F50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E322A17-F469-46AA-9EE2-8995AD5D0D9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0C547A0-BD01-49A9-8C69-F44093AF94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r>
              <a:rPr lang="en-US" dirty="0"/>
              <a:t>22 March 2021</a:t>
            </a:r>
            <a:endParaRPr lang="en-GB" dirty="0"/>
          </a:p>
        </p:txBody>
      </p:sp>
      <p:sp>
        <p:nvSpPr>
          <p:cNvPr id="5" name="Footer Placeholder 4">
            <a:extLst>
              <a:ext uri="{FF2B5EF4-FFF2-40B4-BE49-F238E27FC236}">
                <a16:creationId xmlns:a16="http://schemas.microsoft.com/office/drawing/2014/main" id="{AE04825B-4A28-4380-9A43-33A536FE42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r>
              <a:rPr lang="en-GB" dirty="0"/>
              <a:t>The Fleming Fund | SEQAFRICA</a:t>
            </a:r>
          </a:p>
        </p:txBody>
      </p:sp>
      <p:sp>
        <p:nvSpPr>
          <p:cNvPr id="6" name="Slide Number Placeholder 5">
            <a:extLst>
              <a:ext uri="{FF2B5EF4-FFF2-40B4-BE49-F238E27FC236}">
                <a16:creationId xmlns:a16="http://schemas.microsoft.com/office/drawing/2014/main" id="{39A91FA3-2289-4CAA-BD77-AB03BF2E71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A3F7A707-2465-454E-8F9A-B4807B445D8C}" type="slidenum">
              <a:rPr lang="en-GB" smtClean="0"/>
              <a:pPr/>
              <a:t>‹nr.›</a:t>
            </a:fld>
            <a:endParaRPr lang="en-GB"/>
          </a:p>
        </p:txBody>
      </p:sp>
    </p:spTree>
    <p:extLst>
      <p:ext uri="{BB962C8B-B14F-4D97-AF65-F5344CB8AC3E}">
        <p14:creationId xmlns:p14="http://schemas.microsoft.com/office/powerpoint/2010/main" val="2732192269"/>
      </p:ext>
    </p:extLst>
  </p:cSld>
  <p:clrMap bg1="lt1" tx1="dk1" bg2="lt2" tx2="dk2" accent1="accent1" accent2="accent2" accent3="accent3" accent4="accent4" accent5="accent5" accent6="accent6" hlink="hlink" folHlink="folHlink"/>
  <p:sldLayoutIdLst>
    <p:sldLayoutId id="2147483649" r:id="rId1"/>
    <p:sldLayoutId id="2147483655" r:id="rId2"/>
    <p:sldLayoutId id="2147483650" r:id="rId3"/>
    <p:sldLayoutId id="2147483652" r:id="rId4"/>
    <p:sldLayoutId id="2147483657" r:id="rId5"/>
    <p:sldLayoutId id="2147483658" r:id="rId6"/>
    <p:sldLayoutId id="2147483651" r:id="rId7"/>
    <p:sldLayoutId id="2147483659" r:id="rId8"/>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1.png"/><Relationship Id="rId1" Type="http://schemas.openxmlformats.org/officeDocument/2006/relationships/slideLayout" Target="../slideLayouts/slideLayout8.xml"/><Relationship Id="rId6" Type="http://schemas.openxmlformats.org/officeDocument/2006/relationships/image" Target="../media/image32.png"/><Relationship Id="rId5" Type="http://schemas.openxmlformats.org/officeDocument/2006/relationships/image" Target="../media/image31.png"/><Relationship Id="rId4" Type="http://schemas.openxmlformats.org/officeDocument/2006/relationships/image" Target="../media/image30.png"/></Relationships>
</file>

<file path=ppt/slides/_rels/slide11.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14.png"/><Relationship Id="rId1" Type="http://schemas.openxmlformats.org/officeDocument/2006/relationships/slideLayout" Target="../slideLayouts/slideLayout5.xml"/><Relationship Id="rId4" Type="http://schemas.microsoft.com/office/2007/relationships/hdphoto" Target="../media/hdphoto3.wdp"/></Relationships>
</file>

<file path=ppt/slides/_rels/slide12.xml.rels><?xml version="1.0" encoding="UTF-8" standalone="yes"?>
<Relationships xmlns="http://schemas.openxmlformats.org/package/2006/relationships"><Relationship Id="rId8" Type="http://schemas.openxmlformats.org/officeDocument/2006/relationships/image" Target="../media/image36.png"/><Relationship Id="rId3" Type="http://schemas.openxmlformats.org/officeDocument/2006/relationships/hyperlink" Target="mailto:pnil@food.dtu.dk" TargetMode="External"/><Relationship Id="rId7" Type="http://schemas.openxmlformats.org/officeDocument/2006/relationships/image" Target="../media/image35.png"/><Relationship Id="rId2" Type="http://schemas.openxmlformats.org/officeDocument/2006/relationships/hyperlink" Target="mailto:seqafrica@food.dtu.dk" TargetMode="External"/><Relationship Id="rId1" Type="http://schemas.openxmlformats.org/officeDocument/2006/relationships/slideLayout" Target="../slideLayouts/slideLayout3.xml"/><Relationship Id="rId6" Type="http://schemas.openxmlformats.org/officeDocument/2006/relationships/image" Target="../media/image34.png"/><Relationship Id="rId5" Type="http://schemas.openxmlformats.org/officeDocument/2006/relationships/hyperlink" Target="https://antimicrobialresistance.dk/seqafrica.aspx" TargetMode="External"/><Relationship Id="rId4" Type="http://schemas.openxmlformats.org/officeDocument/2006/relationships/hyperlink" Target="mailto:rshe@food.dtu.dk"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8.png"/><Relationship Id="rId7" Type="http://schemas.openxmlformats.org/officeDocument/2006/relationships/image" Target="../media/image42.jpeg"/><Relationship Id="rId2" Type="http://schemas.openxmlformats.org/officeDocument/2006/relationships/image" Target="../media/image37.jpeg"/><Relationship Id="rId1" Type="http://schemas.openxmlformats.org/officeDocument/2006/relationships/slideLayout" Target="../slideLayouts/slideLayout7.xml"/><Relationship Id="rId6" Type="http://schemas.openxmlformats.org/officeDocument/2006/relationships/image" Target="../media/image41.jpg"/><Relationship Id="rId5" Type="http://schemas.openxmlformats.org/officeDocument/2006/relationships/image" Target="../media/image40.png"/><Relationship Id="rId4" Type="http://schemas.openxmlformats.org/officeDocument/2006/relationships/image" Target="../media/image39.png"/></Relationships>
</file>

<file path=ppt/slides/_rels/slide2.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image" Target="../media/image9.sv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slides/_rels/slide3.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hyperlink" Target="https://www.surveymonkey.com/r/2EqcDNA" TargetMode="External"/><Relationship Id="rId2" Type="http://schemas.openxmlformats.org/officeDocument/2006/relationships/image" Target="../media/image14.png"/><Relationship Id="rId1" Type="http://schemas.openxmlformats.org/officeDocument/2006/relationships/slideLayout" Target="../slideLayouts/slideLayout5.xml"/><Relationship Id="rId6" Type="http://schemas.openxmlformats.org/officeDocument/2006/relationships/image" Target="../media/image17.svg"/><Relationship Id="rId5" Type="http://schemas.openxmlformats.org/officeDocument/2006/relationships/image" Target="../media/image16.png"/><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8" Type="http://schemas.microsoft.com/office/2007/relationships/hdphoto" Target="../media/hdphoto2.wdp"/><Relationship Id="rId3" Type="http://schemas.openxmlformats.org/officeDocument/2006/relationships/image" Target="../media/image20.png"/><Relationship Id="rId7" Type="http://schemas.openxmlformats.org/officeDocument/2006/relationships/image" Target="../media/image24.png"/><Relationship Id="rId12" Type="http://schemas.openxmlformats.org/officeDocument/2006/relationships/image" Target="../media/image28.png"/><Relationship Id="rId2" Type="http://schemas.openxmlformats.org/officeDocument/2006/relationships/hyperlink" Target="file:///\\ait-pdfs.win.dtu.dk\Department\FOOD\Public\Internationale-aktiviteter\SEQAFRICA\Courses%20and%20training\Virtual%20training\Module%202\Videos\%5b1%5d%20Introducing%20the%20workflow%20-Anderson%20Oaikhena.mp4" TargetMode="External"/><Relationship Id="rId1" Type="http://schemas.openxmlformats.org/officeDocument/2006/relationships/slideLayout" Target="../slideLayouts/slideLayout3.xml"/><Relationship Id="rId6" Type="http://schemas.openxmlformats.org/officeDocument/2006/relationships/image" Target="../media/image23.png"/><Relationship Id="rId11" Type="http://schemas.openxmlformats.org/officeDocument/2006/relationships/image" Target="../media/image27.png"/><Relationship Id="rId5" Type="http://schemas.openxmlformats.org/officeDocument/2006/relationships/image" Target="../media/image22.png"/><Relationship Id="rId10" Type="http://schemas.openxmlformats.org/officeDocument/2006/relationships/image" Target="../media/image26.png"/><Relationship Id="rId4" Type="http://schemas.openxmlformats.org/officeDocument/2006/relationships/image" Target="../media/image21.png"/><Relationship Id="rId9" Type="http://schemas.openxmlformats.org/officeDocument/2006/relationships/image" Target="../media/image25.png"/></Relationships>
</file>

<file path=ppt/slides/_rels/slide7.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1.png"/><Relationship Id="rId1" Type="http://schemas.openxmlformats.org/officeDocument/2006/relationships/slideLayout" Target="../slideLayouts/slideLayout8.xml"/><Relationship Id="rId6" Type="http://schemas.openxmlformats.org/officeDocument/2006/relationships/image" Target="../media/image32.png"/><Relationship Id="rId5" Type="http://schemas.openxmlformats.org/officeDocument/2006/relationships/image" Target="../media/image31.png"/><Relationship Id="rId4" Type="http://schemas.openxmlformats.org/officeDocument/2006/relationships/image" Target="../media/image30.png"/></Relationships>
</file>

<file path=ppt/slides/_rels/slide8.xml.rels><?xml version="1.0" encoding="UTF-8" standalone="yes"?>
<Relationships xmlns="http://schemas.openxmlformats.org/package/2006/relationships"><Relationship Id="rId8" Type="http://schemas.microsoft.com/office/2007/relationships/hdphoto" Target="../media/hdphoto2.wdp"/><Relationship Id="rId13" Type="http://schemas.openxmlformats.org/officeDocument/2006/relationships/hyperlink" Target="file:///\\ait-pdfs.win.dtu.dk\Department\FOOD\Public\Internationale-aktiviteter\SEQAFRICA\Courses%20and%20training\Virtual%20training\Module%202\Videos\%5b2b%5d%20MagCore%20Automated%20DNA%20Extraction.mp4" TargetMode="External"/><Relationship Id="rId3" Type="http://schemas.openxmlformats.org/officeDocument/2006/relationships/image" Target="../media/image20.png"/><Relationship Id="rId7" Type="http://schemas.openxmlformats.org/officeDocument/2006/relationships/image" Target="../media/image24.png"/><Relationship Id="rId12" Type="http://schemas.openxmlformats.org/officeDocument/2006/relationships/image" Target="../media/image28.png"/><Relationship Id="rId17" Type="http://schemas.openxmlformats.org/officeDocument/2006/relationships/hyperlink" Target="file:///\\ait-pdfs.win.dtu.dk\Department\FOOD\Public\Internationale-aktiviteter\SEQAFRICA\Courses%20and%20training\Virtual%20training\Module%202\Videos\%5b2f%5d%20Qubit%20Fluorometer.mp4" TargetMode="External"/><Relationship Id="rId2" Type="http://schemas.openxmlformats.org/officeDocument/2006/relationships/hyperlink" Target="file:///\\ait-pdfs.win.dtu.dk\Department\FOOD\Public\Internationale-aktiviteter\SEQAFRICA\Courses%20and%20training\Virtual%20training\Module%202\Videos\%5b2%5d%20DNA%20isolation%20-%20from%20bacterial%20culture%20to%20high%20quality%20DNA%20-%20Shannon%20Williams.mp4" TargetMode="External"/><Relationship Id="rId16" Type="http://schemas.openxmlformats.org/officeDocument/2006/relationships/hyperlink" Target="file:///\\ait-pdfs.win.dtu.dk\Department\FOOD\Public\Internationale-aktiviteter\SEQAFRICA\Courses%20and%20training\Virtual%20training\Module%202\Videos\%5b2e%5d%20Nanodrop%20Spectrophotometer.mp4" TargetMode="External"/><Relationship Id="rId1" Type="http://schemas.openxmlformats.org/officeDocument/2006/relationships/slideLayout" Target="../slideLayouts/slideLayout3.xml"/><Relationship Id="rId6" Type="http://schemas.openxmlformats.org/officeDocument/2006/relationships/image" Target="../media/image23.png"/><Relationship Id="rId11" Type="http://schemas.openxmlformats.org/officeDocument/2006/relationships/image" Target="../media/image27.png"/><Relationship Id="rId5" Type="http://schemas.openxmlformats.org/officeDocument/2006/relationships/image" Target="../media/image22.png"/><Relationship Id="rId15" Type="http://schemas.openxmlformats.org/officeDocument/2006/relationships/hyperlink" Target="file:///\\ait-pdfs.win.dtu.dk\Department\FOOD\Public\Internationale-aktiviteter\SEQAFRICA\Courses%20and%20training\Virtual%20training\Module%202\Videos\%5b2d%5d%20Qiagen_DNeasy%20protocol.mp4" TargetMode="External"/><Relationship Id="rId10" Type="http://schemas.openxmlformats.org/officeDocument/2006/relationships/image" Target="../media/image26.png"/><Relationship Id="rId4" Type="http://schemas.openxmlformats.org/officeDocument/2006/relationships/image" Target="../media/image21.png"/><Relationship Id="rId9" Type="http://schemas.openxmlformats.org/officeDocument/2006/relationships/image" Target="../media/image25.png"/><Relationship Id="rId14" Type="http://schemas.openxmlformats.org/officeDocument/2006/relationships/hyperlink" Target="file:///\\ait-pdfs.win.dtu.dk\Department\FOOD\Public\Internationale-aktiviteter\SEQAFRICA\Courses%20and%20training\Virtual%20training\Module%202\Videos\%5b2c%5d%20Qiagen_Overview.mp4" TargetMode="External"/></Relationships>
</file>

<file path=ppt/slides/_rels/slide9.xml.rels><?xml version="1.0" encoding="UTF-8" standalone="yes"?>
<Relationships xmlns="http://schemas.openxmlformats.org/package/2006/relationships"><Relationship Id="rId8" Type="http://schemas.microsoft.com/office/2007/relationships/hdphoto" Target="../media/hdphoto2.wdp"/><Relationship Id="rId3" Type="http://schemas.openxmlformats.org/officeDocument/2006/relationships/image" Target="../media/image20.png"/><Relationship Id="rId7" Type="http://schemas.openxmlformats.org/officeDocument/2006/relationships/image" Target="../media/image24.png"/><Relationship Id="rId12" Type="http://schemas.openxmlformats.org/officeDocument/2006/relationships/image" Target="../media/image28.png"/><Relationship Id="rId2" Type="http://schemas.openxmlformats.org/officeDocument/2006/relationships/hyperlink" Target="file:///\\ait-pdfs.win.dtu.dk\Department\FOOD\Public\Internationale-aktiviteter\SEQAFRICA\Courses%20and%20training\Virtual%20training\Module%201\Videos\Day%201\%5b3%5d%20Taking%20epidemiology%20into%20account%20-%20what%20to%20sequence%20and%20how%20much%20-%20Alessandro%20Foddai_ed.mp4" TargetMode="External"/><Relationship Id="rId1" Type="http://schemas.openxmlformats.org/officeDocument/2006/relationships/slideLayout" Target="../slideLayouts/slideLayout3.xml"/><Relationship Id="rId6" Type="http://schemas.openxmlformats.org/officeDocument/2006/relationships/image" Target="../media/image23.png"/><Relationship Id="rId11" Type="http://schemas.openxmlformats.org/officeDocument/2006/relationships/image" Target="../media/image27.png"/><Relationship Id="rId5" Type="http://schemas.openxmlformats.org/officeDocument/2006/relationships/image" Target="../media/image22.png"/><Relationship Id="rId10" Type="http://schemas.openxmlformats.org/officeDocument/2006/relationships/image" Target="../media/image26.png"/><Relationship Id="rId4" Type="http://schemas.openxmlformats.org/officeDocument/2006/relationships/image" Target="../media/image21.png"/><Relationship Id="rId9" Type="http://schemas.openxmlformats.org/officeDocument/2006/relationships/image" Target="../media/image2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4F1455D-5BD9-4F7A-907C-B43D938FC9E4}"/>
              </a:ext>
            </a:extLst>
          </p:cNvPr>
          <p:cNvSpPr>
            <a:spLocks noGrp="1"/>
          </p:cNvSpPr>
          <p:nvPr>
            <p:ph type="ctrTitle"/>
          </p:nvPr>
        </p:nvSpPr>
        <p:spPr/>
        <p:txBody>
          <a:bodyPr/>
          <a:lstStyle/>
          <a:p>
            <a:r>
              <a:rPr lang="en-GB" dirty="0"/>
              <a:t>WGS workflow: from isolate to analysis</a:t>
            </a:r>
            <a:r>
              <a:rPr lang="en-US" dirty="0"/>
              <a:t> – Day 1</a:t>
            </a:r>
            <a:br>
              <a:rPr lang="en-US" dirty="0"/>
            </a:br>
            <a:endParaRPr lang="en-GB" dirty="0"/>
          </a:p>
        </p:txBody>
      </p:sp>
      <p:sp>
        <p:nvSpPr>
          <p:cNvPr id="2" name="Subtitle 1"/>
          <p:cNvSpPr>
            <a:spLocks noGrp="1"/>
          </p:cNvSpPr>
          <p:nvPr>
            <p:ph type="subTitle" idx="1"/>
          </p:nvPr>
        </p:nvSpPr>
        <p:spPr/>
        <p:txBody>
          <a:bodyPr>
            <a:normAutofit/>
          </a:bodyPr>
          <a:lstStyle/>
          <a:p>
            <a:r>
              <a:rPr lang="en-US" dirty="0"/>
              <a:t>Sequencing workflow</a:t>
            </a:r>
          </a:p>
        </p:txBody>
      </p:sp>
      <p:sp>
        <p:nvSpPr>
          <p:cNvPr id="5" name="Text Placeholder 4"/>
          <p:cNvSpPr>
            <a:spLocks noGrp="1"/>
          </p:cNvSpPr>
          <p:nvPr>
            <p:ph type="body" sz="quarter" idx="14"/>
          </p:nvPr>
        </p:nvSpPr>
        <p:spPr/>
        <p:txBody>
          <a:bodyPr/>
          <a:lstStyle/>
          <a:p>
            <a:r>
              <a:rPr lang="en-US" dirty="0"/>
              <a:t>22 March 2021</a:t>
            </a:r>
          </a:p>
        </p:txBody>
      </p:sp>
      <p:sp>
        <p:nvSpPr>
          <p:cNvPr id="6" name="Text Placeholder 5"/>
          <p:cNvSpPr>
            <a:spLocks noGrp="1"/>
          </p:cNvSpPr>
          <p:nvPr>
            <p:ph type="body" sz="quarter" idx="15"/>
          </p:nvPr>
        </p:nvSpPr>
        <p:spPr/>
        <p:txBody>
          <a:bodyPr/>
          <a:lstStyle/>
          <a:p>
            <a:r>
              <a:rPr lang="en-US" dirty="0"/>
              <a:t>Pernille Nilsson	</a:t>
            </a:r>
          </a:p>
        </p:txBody>
      </p:sp>
    </p:spTree>
    <p:extLst>
      <p:ext uri="{BB962C8B-B14F-4D97-AF65-F5344CB8AC3E}">
        <p14:creationId xmlns:p14="http://schemas.microsoft.com/office/powerpoint/2010/main" val="4253210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automatically generated">
            <a:extLst>
              <a:ext uri="{FF2B5EF4-FFF2-40B4-BE49-F238E27FC236}">
                <a16:creationId xmlns:a16="http://schemas.microsoft.com/office/drawing/2014/main" id="{6284C401-0E33-43D1-B00F-557BD12B1BAC}"/>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9266"/>
          <a:stretch/>
        </p:blipFill>
        <p:spPr>
          <a:xfrm>
            <a:off x="2286000" y="-28876"/>
            <a:ext cx="9906000" cy="6901804"/>
          </a:xfrm>
          <a:prstGeom prst="rect">
            <a:avLst/>
          </a:prstGeom>
        </p:spPr>
      </p:pic>
      <p:sp>
        <p:nvSpPr>
          <p:cNvPr id="12" name="Rectangle 11">
            <a:extLst>
              <a:ext uri="{FF2B5EF4-FFF2-40B4-BE49-F238E27FC236}">
                <a16:creationId xmlns:a16="http://schemas.microsoft.com/office/drawing/2014/main" id="{B7DFB51C-676B-4489-AA42-14CDC914117A}"/>
              </a:ext>
            </a:extLst>
          </p:cNvPr>
          <p:cNvSpPr/>
          <p:nvPr/>
        </p:nvSpPr>
        <p:spPr>
          <a:xfrm>
            <a:off x="0" y="0"/>
            <a:ext cx="5478449" cy="6857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40"/>
            <a:endParaRPr lang="en-GB">
              <a:solidFill>
                <a:prstClr val="white"/>
              </a:solidFill>
              <a:latin typeface="Arial" panose="020B0604020202020204"/>
            </a:endParaRPr>
          </a:p>
        </p:txBody>
      </p:sp>
      <p:pic>
        <p:nvPicPr>
          <p:cNvPr id="8" name="Picture 7" descr="A picture containing text&#10;&#10;Description automatically generated">
            <a:extLst>
              <a:ext uri="{FF2B5EF4-FFF2-40B4-BE49-F238E27FC236}">
                <a16:creationId xmlns:a16="http://schemas.microsoft.com/office/drawing/2014/main" id="{7512A22F-E5A3-4BD8-B03C-18EEA1E2C04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2172" y="5168754"/>
            <a:ext cx="982828" cy="1042586"/>
          </a:xfrm>
          <a:prstGeom prst="rect">
            <a:avLst/>
          </a:prstGeom>
        </p:spPr>
      </p:pic>
      <p:pic>
        <p:nvPicPr>
          <p:cNvPr id="9" name="Picture 8">
            <a:extLst>
              <a:ext uri="{FF2B5EF4-FFF2-40B4-BE49-F238E27FC236}">
                <a16:creationId xmlns:a16="http://schemas.microsoft.com/office/drawing/2014/main" id="{84B11FA7-2935-4358-8B68-A4A7440D17BD}"/>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283578" y="930181"/>
            <a:ext cx="3415814" cy="929334"/>
          </a:xfrm>
          <a:prstGeom prst="rect">
            <a:avLst/>
          </a:prstGeom>
        </p:spPr>
      </p:pic>
      <p:sp>
        <p:nvSpPr>
          <p:cNvPr id="10" name="TextBox 9">
            <a:extLst>
              <a:ext uri="{FF2B5EF4-FFF2-40B4-BE49-F238E27FC236}">
                <a16:creationId xmlns:a16="http://schemas.microsoft.com/office/drawing/2014/main" id="{0444CF94-01F2-46F8-9401-A8D4056CA115}"/>
              </a:ext>
            </a:extLst>
          </p:cNvPr>
          <p:cNvSpPr txBox="1"/>
          <p:nvPr/>
        </p:nvSpPr>
        <p:spPr>
          <a:xfrm>
            <a:off x="1367056" y="3066180"/>
            <a:ext cx="2283578" cy="769441"/>
          </a:xfrm>
          <a:prstGeom prst="rect">
            <a:avLst/>
          </a:prstGeom>
          <a:noFill/>
        </p:spPr>
        <p:txBody>
          <a:bodyPr wrap="square" rtlCol="0" anchor="ctr">
            <a:spAutoFit/>
          </a:bodyPr>
          <a:lstStyle/>
          <a:p>
            <a:pPr algn="just" defTabSz="914240"/>
            <a:r>
              <a:rPr lang="da-DK" sz="4400" b="1" dirty="0">
                <a:solidFill>
                  <a:schemeClr val="bg1"/>
                </a:solidFill>
                <a:latin typeface="Arial" panose="020B0604020202020204" pitchFamily="34" charset="0"/>
                <a:cs typeface="Arial" panose="020B0604020202020204" pitchFamily="34" charset="0"/>
              </a:rPr>
              <a:t>Q&amp;A</a:t>
            </a:r>
            <a:endParaRPr lang="en-GB" sz="4400" b="1" dirty="0">
              <a:solidFill>
                <a:schemeClr val="bg1"/>
              </a:solidFill>
              <a:latin typeface="Arial" panose="020B0604020202020204" pitchFamily="34" charset="0"/>
              <a:cs typeface="Arial" panose="020B0604020202020204" pitchFamily="34" charset="0"/>
            </a:endParaRPr>
          </a:p>
        </p:txBody>
      </p:sp>
      <p:pic>
        <p:nvPicPr>
          <p:cNvPr id="11" name="Picture 10">
            <a:extLst>
              <a:ext uri="{FF2B5EF4-FFF2-40B4-BE49-F238E27FC236}">
                <a16:creationId xmlns:a16="http://schemas.microsoft.com/office/drawing/2014/main" id="{7512A22F-E5A3-4BD8-B03C-18EEA1E2C040}"/>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816233" y="5263029"/>
            <a:ext cx="585462" cy="854037"/>
          </a:xfrm>
          <a:prstGeom prst="rect">
            <a:avLst/>
          </a:prstGeom>
        </p:spPr>
      </p:pic>
      <p:pic>
        <p:nvPicPr>
          <p:cNvPr id="13" name="Picture 12">
            <a:extLst>
              <a:ext uri="{FF2B5EF4-FFF2-40B4-BE49-F238E27FC236}">
                <a16:creationId xmlns:a16="http://schemas.microsoft.com/office/drawing/2014/main" id="{7512A22F-E5A3-4BD8-B03C-18EEA1E2C040}"/>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2598100" y="5263029"/>
            <a:ext cx="1618643" cy="922404"/>
          </a:xfrm>
          <a:prstGeom prst="rect">
            <a:avLst/>
          </a:prstGeom>
        </p:spPr>
      </p:pic>
    </p:spTree>
    <p:extLst>
      <p:ext uri="{BB962C8B-B14F-4D97-AF65-F5344CB8AC3E}">
        <p14:creationId xmlns:p14="http://schemas.microsoft.com/office/powerpoint/2010/main" val="21369015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raphic 8" descr="Classroom">
            <a:extLst>
              <a:ext uri="{FF2B5EF4-FFF2-40B4-BE49-F238E27FC236}">
                <a16:creationId xmlns:a16="http://schemas.microsoft.com/office/drawing/2014/main" id="{2A5C6F2D-1C8F-420C-B2C4-F5E26B09B7F6}"/>
              </a:ext>
            </a:extLst>
          </p:cNvPr>
          <p:cNvPicPr>
            <a:picLocks noChangeAspect="1"/>
          </p:cNvPicPr>
          <p:nvPr/>
        </p:nvPicPr>
        <p:blipFill>
          <a:blip r:embed="rId2" cstate="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4220273" y="1604662"/>
            <a:ext cx="444711" cy="444711"/>
          </a:xfrm>
          <a:prstGeom prst="rect">
            <a:avLst/>
          </a:prstGeom>
        </p:spPr>
      </p:pic>
      <p:sp>
        <p:nvSpPr>
          <p:cNvPr id="9" name="TextBox 8"/>
          <p:cNvSpPr txBox="1"/>
          <p:nvPr/>
        </p:nvSpPr>
        <p:spPr>
          <a:xfrm>
            <a:off x="164680" y="1762432"/>
            <a:ext cx="4055593" cy="861774"/>
          </a:xfrm>
          <a:prstGeom prst="rect">
            <a:avLst/>
          </a:prstGeom>
          <a:noFill/>
        </p:spPr>
        <p:txBody>
          <a:bodyPr wrap="square" rtlCol="0">
            <a:spAutoFit/>
          </a:bodyPr>
          <a:lstStyle/>
          <a:p>
            <a:r>
              <a:rPr lang="en-GB" sz="3200" b="1" dirty="0">
                <a:solidFill>
                  <a:schemeClr val="accent4"/>
                </a:solidFill>
              </a:rPr>
              <a:t>Agenda </a:t>
            </a:r>
            <a:br>
              <a:rPr lang="en-GB" sz="3200" b="1" dirty="0">
                <a:solidFill>
                  <a:schemeClr val="accent4"/>
                </a:solidFill>
              </a:rPr>
            </a:br>
            <a:r>
              <a:rPr lang="en-GB" b="1" dirty="0">
                <a:solidFill>
                  <a:schemeClr val="accent4"/>
                </a:solidFill>
              </a:rPr>
              <a:t>Wednesday 24</a:t>
            </a:r>
            <a:r>
              <a:rPr lang="en-GB" b="1" baseline="30000" dirty="0">
                <a:solidFill>
                  <a:schemeClr val="accent4"/>
                </a:solidFill>
              </a:rPr>
              <a:t>th</a:t>
            </a:r>
            <a:r>
              <a:rPr lang="en-GB" b="1" dirty="0">
                <a:solidFill>
                  <a:schemeClr val="accent4"/>
                </a:solidFill>
              </a:rPr>
              <a:t> March  09:00 – 12:45</a:t>
            </a:r>
          </a:p>
        </p:txBody>
      </p:sp>
      <p:pic>
        <p:nvPicPr>
          <p:cNvPr id="12" name="Graphic 8" descr="Classroom">
            <a:extLst>
              <a:ext uri="{FF2B5EF4-FFF2-40B4-BE49-F238E27FC236}">
                <a16:creationId xmlns:a16="http://schemas.microsoft.com/office/drawing/2014/main" id="{2A5C6F2D-1C8F-420C-B2C4-F5E26B09B7F6}"/>
              </a:ext>
            </a:extLst>
          </p:cNvPr>
          <p:cNvPicPr>
            <a:picLocks noChangeAspect="1"/>
          </p:cNvPicPr>
          <p:nvPr/>
        </p:nvPicPr>
        <p:blipFill>
          <a:blip r:embed="rId2" cstate="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4220210" y="2711138"/>
            <a:ext cx="444711" cy="444711"/>
          </a:xfrm>
          <a:prstGeom prst="rect">
            <a:avLst/>
          </a:prstGeom>
        </p:spPr>
      </p:pic>
      <p:pic>
        <p:nvPicPr>
          <p:cNvPr id="7" name="Picture 6" descr="Economía y empleo verde | EQUO"/>
          <p:cNvPicPr>
            <a:picLocks noChangeAspect="1"/>
          </p:cNvPicPr>
          <p:nvPr/>
        </p:nvPicPr>
        <p:blipFill>
          <a:blip r:embed="rId3" cstate="hqprint">
            <a:duotone>
              <a:prstClr val="black"/>
              <a:schemeClr val="accent6">
                <a:tint val="45000"/>
                <a:satMod val="400000"/>
              </a:schemeClr>
            </a:duotone>
            <a:extLst>
              <a:ext uri="{BEBA8EAE-BF5A-486C-A8C5-ECC9F3942E4B}">
                <a14:imgProps xmlns:a14="http://schemas.microsoft.com/office/drawing/2010/main">
                  <a14:imgLayer r:embed="rId4">
                    <a14:imgEffect>
                      <a14:saturation sat="33000"/>
                    </a14:imgEffect>
                  </a14:imgLayer>
                </a14:imgProps>
              </a:ext>
              <a:ext uri="{28A0092B-C50C-407E-A947-70E740481C1C}">
                <a14:useLocalDpi xmlns:a14="http://schemas.microsoft.com/office/drawing/2010/main" val="0"/>
              </a:ext>
            </a:extLst>
          </a:blip>
          <a:stretch>
            <a:fillRect/>
          </a:stretch>
        </p:blipFill>
        <p:spPr>
          <a:xfrm>
            <a:off x="4215640" y="4500294"/>
            <a:ext cx="435252" cy="435252"/>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3043805645"/>
              </p:ext>
            </p:extLst>
          </p:nvPr>
        </p:nvGraphicFramePr>
        <p:xfrm>
          <a:off x="4664984" y="147786"/>
          <a:ext cx="7434652" cy="6303477"/>
        </p:xfrm>
        <a:graphic>
          <a:graphicData uri="http://schemas.openxmlformats.org/drawingml/2006/table">
            <a:tbl>
              <a:tblPr firstRow="1" firstCol="1" bandRow="1">
                <a:tableStyleId>{5C22544A-7EE6-4342-B048-85BDC9FD1C3A}</a:tableStyleId>
              </a:tblPr>
              <a:tblGrid>
                <a:gridCol w="1725824">
                  <a:extLst>
                    <a:ext uri="{9D8B030D-6E8A-4147-A177-3AD203B41FA5}">
                      <a16:colId xmlns:a16="http://schemas.microsoft.com/office/drawing/2014/main" val="779517562"/>
                    </a:ext>
                  </a:extLst>
                </a:gridCol>
                <a:gridCol w="3629638">
                  <a:extLst>
                    <a:ext uri="{9D8B030D-6E8A-4147-A177-3AD203B41FA5}">
                      <a16:colId xmlns:a16="http://schemas.microsoft.com/office/drawing/2014/main" val="1800790555"/>
                    </a:ext>
                  </a:extLst>
                </a:gridCol>
                <a:gridCol w="2079190">
                  <a:extLst>
                    <a:ext uri="{9D8B030D-6E8A-4147-A177-3AD203B41FA5}">
                      <a16:colId xmlns:a16="http://schemas.microsoft.com/office/drawing/2014/main" val="2456683520"/>
                    </a:ext>
                  </a:extLst>
                </a:gridCol>
              </a:tblGrid>
              <a:tr h="515727">
                <a:tc gridSpan="3">
                  <a:txBody>
                    <a:bodyPr/>
                    <a:lstStyle/>
                    <a:p>
                      <a:pPr>
                        <a:spcAft>
                          <a:spcPts val="0"/>
                        </a:spcAft>
                      </a:pPr>
                      <a:r>
                        <a:rPr lang="en-US" sz="1800" dirty="0">
                          <a:effectLst/>
                        </a:rPr>
                        <a:t>Day 2: Wednesday – 24 March – Illumina and ONT sequencing</a:t>
                      </a:r>
                      <a:endParaRPr lang="en-GB" sz="1600" dirty="0">
                        <a:effectLst/>
                      </a:endParaRPr>
                    </a:p>
                    <a:p>
                      <a:pPr>
                        <a:spcAft>
                          <a:spcPts val="0"/>
                        </a:spcAft>
                      </a:pPr>
                      <a:r>
                        <a:rPr lang="en-US" sz="1600" dirty="0">
                          <a:effectLst/>
                        </a:rPr>
                        <a:t>Join Zoom</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9364" marR="49364" marT="0" marB="0"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962187433"/>
                  </a:ext>
                </a:extLst>
              </a:tr>
              <a:tr h="516007">
                <a:tc>
                  <a:txBody>
                    <a:bodyPr/>
                    <a:lstStyle/>
                    <a:p>
                      <a:pPr>
                        <a:spcAft>
                          <a:spcPts val="0"/>
                        </a:spcAft>
                      </a:pPr>
                      <a:r>
                        <a:rPr lang="en-US" sz="1400">
                          <a:effectLst/>
                        </a:rPr>
                        <a:t>08.45 – 09.00</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9364" marR="49364" marT="0" marB="0" anchor="ctr"/>
                </a:tc>
                <a:tc>
                  <a:txBody>
                    <a:bodyPr/>
                    <a:lstStyle/>
                    <a:p>
                      <a:pPr>
                        <a:spcAft>
                          <a:spcPts val="0"/>
                        </a:spcAft>
                      </a:pPr>
                      <a:r>
                        <a:rPr lang="en-US" sz="1400" b="1" dirty="0">
                          <a:effectLst/>
                        </a:rPr>
                        <a:t>Joining the call </a:t>
                      </a:r>
                      <a:r>
                        <a:rPr lang="en-US" sz="1400" dirty="0">
                          <a:effectLst/>
                        </a:rPr>
                        <a:t>– Assistance will be provided at this time to help participants join</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9364" marR="49364" marT="0" marB="0" anchor="ctr"/>
                </a:tc>
                <a:tc>
                  <a:txBody>
                    <a:bodyPr/>
                    <a:lstStyle/>
                    <a:p>
                      <a:pPr>
                        <a:spcAft>
                          <a:spcPts val="0"/>
                        </a:spcAft>
                      </a:pPr>
                      <a:r>
                        <a:rPr lang="en-US" sz="1400">
                          <a:effectLst/>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9364" marR="49364" marT="0" marB="0" anchor="ctr"/>
                </a:tc>
                <a:extLst>
                  <a:ext uri="{0D108BD9-81ED-4DB2-BD59-A6C34878D82A}">
                    <a16:rowId xmlns:a16="http://schemas.microsoft.com/office/drawing/2014/main" val="1944384267"/>
                  </a:ext>
                </a:extLst>
              </a:tr>
              <a:tr h="212358">
                <a:tc>
                  <a:txBody>
                    <a:bodyPr/>
                    <a:lstStyle/>
                    <a:p>
                      <a:pPr>
                        <a:spcAft>
                          <a:spcPts val="0"/>
                        </a:spcAft>
                      </a:pPr>
                      <a:r>
                        <a:rPr lang="en-US" sz="1400">
                          <a:effectLst/>
                        </a:rPr>
                        <a:t>09.00 – 09.15</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9364" marR="49364" marT="0" marB="0" anchor="ctr"/>
                </a:tc>
                <a:tc>
                  <a:txBody>
                    <a:bodyPr/>
                    <a:lstStyle/>
                    <a:p>
                      <a:pPr>
                        <a:spcAft>
                          <a:spcPts val="0"/>
                        </a:spcAft>
                      </a:pPr>
                      <a:r>
                        <a:rPr lang="en-US" sz="1400">
                          <a:effectLst/>
                        </a:rPr>
                        <a:t>Welcome and Introduction (Live)</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9364" marR="49364" marT="0" marB="0" anchor="ctr"/>
                </a:tc>
                <a:tc>
                  <a:txBody>
                    <a:bodyPr/>
                    <a:lstStyle/>
                    <a:p>
                      <a:pPr>
                        <a:spcAft>
                          <a:spcPts val="0"/>
                        </a:spcAft>
                      </a:pPr>
                      <a:r>
                        <a:rPr lang="en-US" sz="1400">
                          <a:effectLst/>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9364" marR="49364" marT="0" marB="0" anchor="ctr"/>
                </a:tc>
                <a:extLst>
                  <a:ext uri="{0D108BD9-81ED-4DB2-BD59-A6C34878D82A}">
                    <a16:rowId xmlns:a16="http://schemas.microsoft.com/office/drawing/2014/main" val="2216974952"/>
                  </a:ext>
                </a:extLst>
              </a:tr>
              <a:tr h="849433">
                <a:tc>
                  <a:txBody>
                    <a:bodyPr/>
                    <a:lstStyle/>
                    <a:p>
                      <a:pPr>
                        <a:spcAft>
                          <a:spcPts val="0"/>
                        </a:spcAft>
                      </a:pPr>
                      <a:r>
                        <a:rPr lang="en-US" sz="1400">
                          <a:effectLst/>
                        </a:rPr>
                        <a:t>09.15 – 09.45</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9364" marR="49364" marT="0" marB="0" anchor="ctr"/>
                </a:tc>
                <a:tc>
                  <a:txBody>
                    <a:bodyPr/>
                    <a:lstStyle/>
                    <a:p>
                      <a:pPr>
                        <a:spcAft>
                          <a:spcPts val="0"/>
                        </a:spcAft>
                      </a:pPr>
                      <a:r>
                        <a:rPr lang="en-US" sz="1400" dirty="0">
                          <a:effectLst/>
                        </a:rPr>
                        <a:t>[3] </a:t>
                      </a:r>
                      <a:r>
                        <a:rPr lang="en-US" sz="1400" b="1" dirty="0">
                          <a:effectLst/>
                        </a:rPr>
                        <a:t>Illumina library prep</a:t>
                      </a:r>
                      <a:r>
                        <a:rPr lang="en-US" sz="1400" dirty="0">
                          <a:effectLst/>
                        </a:rPr>
                        <a:t>: Going from high quality DNA to sequencing libraries. (Pre-recorded Lecture)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9364" marR="49364" marT="0" marB="0" anchor="ctr"/>
                </a:tc>
                <a:tc>
                  <a:txBody>
                    <a:bodyPr/>
                    <a:lstStyle/>
                    <a:p>
                      <a:pPr>
                        <a:spcAft>
                          <a:spcPts val="0"/>
                        </a:spcAft>
                      </a:pPr>
                      <a:r>
                        <a:rPr lang="en-US" sz="1400">
                          <a:effectLst/>
                        </a:rPr>
                        <a:t>Happiness Kumburu (KCRI, Tanzania)</a:t>
                      </a:r>
                      <a:endParaRPr lang="en-GB" sz="1600">
                        <a:effectLst/>
                      </a:endParaRPr>
                    </a:p>
                    <a:p>
                      <a:pPr>
                        <a:spcAft>
                          <a:spcPts val="0"/>
                        </a:spcAft>
                      </a:pPr>
                      <a:r>
                        <a:rPr lang="en-US" sz="1400">
                          <a:effectLst/>
                        </a:rPr>
                        <a:t> </a:t>
                      </a:r>
                      <a:endParaRPr lang="en-GB" sz="1600">
                        <a:effectLst/>
                      </a:endParaRPr>
                    </a:p>
                    <a:p>
                      <a:pPr>
                        <a:spcAft>
                          <a:spcPts val="0"/>
                        </a:spcAft>
                      </a:pPr>
                      <a:r>
                        <a:rPr lang="en-US" sz="1400">
                          <a:effectLst/>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9364" marR="49364" marT="0" marB="0" anchor="ctr"/>
                </a:tc>
                <a:extLst>
                  <a:ext uri="{0D108BD9-81ED-4DB2-BD59-A6C34878D82A}">
                    <a16:rowId xmlns:a16="http://schemas.microsoft.com/office/drawing/2014/main" val="3057988177"/>
                  </a:ext>
                </a:extLst>
              </a:tr>
              <a:tr h="273032">
                <a:tc>
                  <a:txBody>
                    <a:bodyPr/>
                    <a:lstStyle/>
                    <a:p>
                      <a:pPr>
                        <a:spcAft>
                          <a:spcPts val="0"/>
                        </a:spcAft>
                      </a:pPr>
                      <a:r>
                        <a:rPr lang="en-US" sz="1400" dirty="0">
                          <a:effectLst/>
                        </a:rPr>
                        <a:t>09.45 – 10.00</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9364" marR="49364" marT="0" marB="0" anchor="ctr">
                    <a:solidFill>
                      <a:schemeClr val="accent4"/>
                    </a:solidFill>
                  </a:tcPr>
                </a:tc>
                <a:tc>
                  <a:txBody>
                    <a:bodyPr/>
                    <a:lstStyle/>
                    <a:p>
                      <a:pPr>
                        <a:spcAft>
                          <a:spcPts val="0"/>
                        </a:spcAft>
                      </a:pPr>
                      <a:r>
                        <a:rPr lang="en-US" sz="1800" b="1" dirty="0">
                          <a:solidFill>
                            <a:schemeClr val="bg1"/>
                          </a:solidFill>
                          <a:effectLst/>
                        </a:rPr>
                        <a:t>BREAK</a:t>
                      </a:r>
                      <a:endParaRPr lang="en-GB"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9364" marR="49364" marT="0" marB="0" anchor="ctr">
                    <a:solidFill>
                      <a:schemeClr val="accent4"/>
                    </a:solidFill>
                  </a:tcPr>
                </a:tc>
                <a:tc>
                  <a:txBody>
                    <a:bodyPr/>
                    <a:lstStyle/>
                    <a:p>
                      <a:pPr>
                        <a:spcAft>
                          <a:spcPts val="0"/>
                        </a:spcAft>
                      </a:pPr>
                      <a:r>
                        <a:rPr lang="en-US" sz="1400" dirty="0">
                          <a:effectLst/>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9364" marR="49364" marT="0" marB="0" anchor="ctr">
                    <a:solidFill>
                      <a:schemeClr val="accent4"/>
                    </a:solidFill>
                  </a:tcPr>
                </a:tc>
                <a:extLst>
                  <a:ext uri="{0D108BD9-81ED-4DB2-BD59-A6C34878D82A}">
                    <a16:rowId xmlns:a16="http://schemas.microsoft.com/office/drawing/2014/main" val="2095479514"/>
                  </a:ext>
                </a:extLst>
              </a:tr>
              <a:tr h="849433">
                <a:tc>
                  <a:txBody>
                    <a:bodyPr/>
                    <a:lstStyle/>
                    <a:p>
                      <a:pPr>
                        <a:spcAft>
                          <a:spcPts val="0"/>
                        </a:spcAft>
                      </a:pPr>
                      <a:r>
                        <a:rPr lang="en-US" sz="1400" dirty="0">
                          <a:effectLst/>
                        </a:rPr>
                        <a:t>10.00 – 10.30</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9364" marR="49364" marT="0" marB="0" anchor="ctr"/>
                </a:tc>
                <a:tc>
                  <a:txBody>
                    <a:bodyPr/>
                    <a:lstStyle/>
                    <a:p>
                      <a:pPr>
                        <a:spcAft>
                          <a:spcPts val="0"/>
                        </a:spcAft>
                      </a:pPr>
                      <a:r>
                        <a:rPr lang="en-US" sz="1400" dirty="0">
                          <a:effectLst/>
                        </a:rPr>
                        <a:t>[4] </a:t>
                      </a:r>
                      <a:r>
                        <a:rPr lang="en-US" sz="1400" b="1" dirty="0">
                          <a:effectLst/>
                        </a:rPr>
                        <a:t>Illumina sequencing</a:t>
                      </a:r>
                      <a:r>
                        <a:rPr lang="en-US" sz="1400" dirty="0">
                          <a:effectLst/>
                        </a:rPr>
                        <a:t>: Hands-on how to load the machine with your prepared libraries. (Pre-recorded video)</a:t>
                      </a:r>
                      <a:endParaRPr lang="en-GB" sz="1600" dirty="0">
                        <a:effectLst/>
                      </a:endParaRPr>
                    </a:p>
                    <a:p>
                      <a:pPr>
                        <a:spcAft>
                          <a:spcPts val="0"/>
                        </a:spcAft>
                      </a:pPr>
                      <a:r>
                        <a:rPr lang="en-US" sz="1400" dirty="0">
                          <a:effectLst/>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9364" marR="49364" marT="0" marB="0" anchor="ctr"/>
                </a:tc>
                <a:tc>
                  <a:txBody>
                    <a:bodyPr/>
                    <a:lstStyle/>
                    <a:p>
                      <a:pPr>
                        <a:spcAft>
                          <a:spcPts val="0"/>
                        </a:spcAft>
                      </a:pPr>
                      <a:r>
                        <a:rPr lang="en-US" sz="1400" dirty="0">
                          <a:effectLst/>
                        </a:rPr>
                        <a:t>Happiness </a:t>
                      </a:r>
                      <a:r>
                        <a:rPr lang="en-US" sz="1400" dirty="0" err="1">
                          <a:effectLst/>
                        </a:rPr>
                        <a:t>Kumburu</a:t>
                      </a:r>
                      <a:r>
                        <a:rPr lang="en-US" sz="1400" dirty="0">
                          <a:effectLst/>
                        </a:rPr>
                        <a:t> (KCRI, Tanzania)</a:t>
                      </a:r>
                      <a:endParaRPr lang="en-GB" sz="1600" dirty="0">
                        <a:effectLst/>
                      </a:endParaRPr>
                    </a:p>
                    <a:p>
                      <a:pPr>
                        <a:spcAft>
                          <a:spcPts val="0"/>
                        </a:spcAft>
                      </a:pPr>
                      <a:r>
                        <a:rPr lang="en-US" sz="1400" dirty="0">
                          <a:effectLst/>
                        </a:rPr>
                        <a:t> </a:t>
                      </a:r>
                      <a:endParaRPr lang="en-GB" sz="1600" dirty="0">
                        <a:effectLst/>
                      </a:endParaRPr>
                    </a:p>
                    <a:p>
                      <a:pPr>
                        <a:spcAft>
                          <a:spcPts val="0"/>
                        </a:spcAft>
                      </a:pPr>
                      <a:r>
                        <a:rPr lang="en-US" sz="1400" dirty="0">
                          <a:effectLst/>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9364" marR="49364" marT="0" marB="0" anchor="ctr"/>
                </a:tc>
                <a:extLst>
                  <a:ext uri="{0D108BD9-81ED-4DB2-BD59-A6C34878D82A}">
                    <a16:rowId xmlns:a16="http://schemas.microsoft.com/office/drawing/2014/main" val="3483296303"/>
                  </a:ext>
                </a:extLst>
              </a:tr>
              <a:tr h="688009">
                <a:tc>
                  <a:txBody>
                    <a:bodyPr/>
                    <a:lstStyle/>
                    <a:p>
                      <a:pPr>
                        <a:spcAft>
                          <a:spcPts val="0"/>
                        </a:spcAft>
                      </a:pPr>
                      <a:r>
                        <a:rPr lang="en-US" sz="1400">
                          <a:effectLst/>
                        </a:rPr>
                        <a:t>10.30 – 10.45</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9364" marR="49364" marT="0" marB="0" anchor="ctr"/>
                </a:tc>
                <a:tc>
                  <a:txBody>
                    <a:bodyPr/>
                    <a:lstStyle/>
                    <a:p>
                      <a:pPr>
                        <a:spcAft>
                          <a:spcPts val="0"/>
                        </a:spcAft>
                      </a:pPr>
                      <a:r>
                        <a:rPr lang="en-US" sz="1400" dirty="0">
                          <a:effectLst/>
                        </a:rPr>
                        <a:t>[5] </a:t>
                      </a:r>
                      <a:r>
                        <a:rPr lang="en-US" sz="1400" b="1" dirty="0">
                          <a:effectLst/>
                        </a:rPr>
                        <a:t>Downloading data</a:t>
                      </a:r>
                      <a:r>
                        <a:rPr lang="en-US" sz="1400" dirty="0">
                          <a:effectLst/>
                        </a:rPr>
                        <a:t>: Once the sequencing run is finished, how do you get your data? (Pre-recorded video / Demonstration)</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9364" marR="49364" marT="0" marB="0" anchor="ctr"/>
                </a:tc>
                <a:tc>
                  <a:txBody>
                    <a:bodyPr/>
                    <a:lstStyle/>
                    <a:p>
                      <a:pPr>
                        <a:spcAft>
                          <a:spcPts val="0"/>
                        </a:spcAft>
                      </a:pPr>
                      <a:r>
                        <a:rPr lang="en-US" sz="1400">
                          <a:effectLst/>
                        </a:rPr>
                        <a:t>Stanford Kwenda (NICD, South Africa)</a:t>
                      </a:r>
                      <a:endParaRPr lang="en-GB" sz="1600">
                        <a:effectLst/>
                      </a:endParaRPr>
                    </a:p>
                    <a:p>
                      <a:pPr>
                        <a:spcAft>
                          <a:spcPts val="0"/>
                        </a:spcAft>
                      </a:pPr>
                      <a:r>
                        <a:rPr lang="en-US" sz="1400">
                          <a:effectLst/>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9364" marR="49364" marT="0" marB="0" anchor="ctr"/>
                </a:tc>
                <a:extLst>
                  <a:ext uri="{0D108BD9-81ED-4DB2-BD59-A6C34878D82A}">
                    <a16:rowId xmlns:a16="http://schemas.microsoft.com/office/drawing/2014/main" val="1622351192"/>
                  </a:ext>
                </a:extLst>
              </a:tr>
              <a:tr h="1274149">
                <a:tc>
                  <a:txBody>
                    <a:bodyPr/>
                    <a:lstStyle/>
                    <a:p>
                      <a:pPr>
                        <a:spcAft>
                          <a:spcPts val="0"/>
                        </a:spcAft>
                      </a:pPr>
                      <a:r>
                        <a:rPr lang="en-US" sz="1400">
                          <a:effectLst/>
                        </a:rPr>
                        <a:t>10.45 – 11.00</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9364" marR="49364" marT="0" marB="0" anchor="ctr"/>
                </a:tc>
                <a:tc>
                  <a:txBody>
                    <a:bodyPr/>
                    <a:lstStyle/>
                    <a:p>
                      <a:pPr>
                        <a:spcAft>
                          <a:spcPts val="0"/>
                        </a:spcAft>
                      </a:pPr>
                      <a:r>
                        <a:rPr lang="en-US" sz="1400" dirty="0">
                          <a:effectLst/>
                        </a:rPr>
                        <a:t>[5E</a:t>
                      </a:r>
                      <a:r>
                        <a:rPr lang="en-US" sz="1400" b="1" dirty="0">
                          <a:effectLst/>
                        </a:rPr>
                        <a:t>] Exercise: Introduction to an exercise to recap QC of sequence output.</a:t>
                      </a:r>
                      <a:r>
                        <a:rPr lang="en-US" sz="1400" dirty="0">
                          <a:effectLst/>
                        </a:rPr>
                        <a:t> (Live introduction to the exercise).</a:t>
                      </a:r>
                      <a:endParaRPr lang="en-GB" sz="1600" dirty="0">
                        <a:effectLst/>
                      </a:endParaRPr>
                    </a:p>
                    <a:p>
                      <a:pPr>
                        <a:spcAft>
                          <a:spcPts val="0"/>
                        </a:spcAft>
                      </a:pPr>
                      <a:r>
                        <a:rPr lang="en-US" sz="1400" dirty="0">
                          <a:effectLst/>
                        </a:rPr>
                        <a:t> </a:t>
                      </a:r>
                      <a:endParaRPr lang="en-GB" sz="1600" dirty="0">
                        <a:effectLst/>
                      </a:endParaRPr>
                    </a:p>
                    <a:p>
                      <a:pPr>
                        <a:spcAft>
                          <a:spcPts val="0"/>
                        </a:spcAft>
                      </a:pPr>
                      <a:r>
                        <a:rPr lang="en-US" sz="1400" dirty="0">
                          <a:effectLst/>
                        </a:rPr>
                        <a:t>To be handed in via </a:t>
                      </a:r>
                      <a:r>
                        <a:rPr lang="en-US" sz="1400" dirty="0" err="1">
                          <a:effectLst/>
                        </a:rPr>
                        <a:t>SurveyMonkey</a:t>
                      </a:r>
                      <a:r>
                        <a:rPr lang="en-US" sz="1400" dirty="0">
                          <a:effectLst/>
                        </a:rPr>
                        <a:t> prior to Day 4.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9364" marR="49364" marT="0" marB="0" anchor="ctr"/>
                </a:tc>
                <a:tc>
                  <a:txBody>
                    <a:bodyPr/>
                    <a:lstStyle/>
                    <a:p>
                      <a:pPr>
                        <a:spcAft>
                          <a:spcPts val="0"/>
                        </a:spcAft>
                      </a:pPr>
                      <a:r>
                        <a:rPr lang="en-US" sz="1400">
                          <a:effectLst/>
                        </a:rPr>
                        <a:t>Pernille Nilsson (DTU, Denmark)</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9364" marR="49364" marT="0" marB="0" anchor="ctr"/>
                </a:tc>
                <a:extLst>
                  <a:ext uri="{0D108BD9-81ED-4DB2-BD59-A6C34878D82A}">
                    <a16:rowId xmlns:a16="http://schemas.microsoft.com/office/drawing/2014/main" val="1382468479"/>
                  </a:ext>
                </a:extLst>
              </a:tr>
              <a:tr h="253141">
                <a:tc>
                  <a:txBody>
                    <a:bodyPr/>
                    <a:lstStyle/>
                    <a:p>
                      <a:pPr>
                        <a:spcAft>
                          <a:spcPts val="0"/>
                        </a:spcAft>
                      </a:pPr>
                      <a:r>
                        <a:rPr lang="en-US" sz="1400">
                          <a:effectLst/>
                        </a:rPr>
                        <a:t>11.00 – 11.30</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9364" marR="49364" marT="0" marB="0" anchor="ctr"/>
                </a:tc>
                <a:tc>
                  <a:txBody>
                    <a:bodyPr/>
                    <a:lstStyle/>
                    <a:p>
                      <a:pPr>
                        <a:spcAft>
                          <a:spcPts val="0"/>
                        </a:spcAft>
                      </a:pPr>
                      <a:r>
                        <a:rPr lang="en-US" sz="1600">
                          <a:effectLst/>
                        </a:rPr>
                        <a:t>BREAK</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9364" marR="49364" marT="0" marB="0" anchor="ctr"/>
                </a:tc>
                <a:tc>
                  <a:txBody>
                    <a:bodyPr/>
                    <a:lstStyle/>
                    <a:p>
                      <a:pPr>
                        <a:spcAft>
                          <a:spcPts val="0"/>
                        </a:spcAft>
                      </a:pPr>
                      <a:r>
                        <a:rPr lang="en-US" sz="1400">
                          <a:effectLst/>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9364" marR="49364" marT="0" marB="0" anchor="ctr"/>
                </a:tc>
                <a:extLst>
                  <a:ext uri="{0D108BD9-81ED-4DB2-BD59-A6C34878D82A}">
                    <a16:rowId xmlns:a16="http://schemas.microsoft.com/office/drawing/2014/main" val="1409964946"/>
                  </a:ext>
                </a:extLst>
              </a:tr>
              <a:tr h="637075">
                <a:tc>
                  <a:txBody>
                    <a:bodyPr/>
                    <a:lstStyle/>
                    <a:p>
                      <a:pPr>
                        <a:spcAft>
                          <a:spcPts val="0"/>
                        </a:spcAft>
                      </a:pPr>
                      <a:r>
                        <a:rPr lang="en-US" sz="1400">
                          <a:effectLst/>
                        </a:rPr>
                        <a:t>11.30– 12.30</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9364" marR="49364" marT="0" marB="0" anchor="ctr"/>
                </a:tc>
                <a:tc>
                  <a:txBody>
                    <a:bodyPr/>
                    <a:lstStyle/>
                    <a:p>
                      <a:pPr>
                        <a:spcAft>
                          <a:spcPts val="0"/>
                        </a:spcAft>
                      </a:pPr>
                      <a:r>
                        <a:rPr lang="en-US" sz="1400" dirty="0">
                          <a:effectLst/>
                        </a:rPr>
                        <a:t>[6] </a:t>
                      </a:r>
                      <a:r>
                        <a:rPr lang="en-US" sz="1400" b="1" dirty="0">
                          <a:effectLst/>
                        </a:rPr>
                        <a:t>Introduction to </a:t>
                      </a:r>
                      <a:r>
                        <a:rPr lang="en-US" sz="1400" b="1" dirty="0" err="1">
                          <a:effectLst/>
                        </a:rPr>
                        <a:t>Nanopore</a:t>
                      </a:r>
                      <a:r>
                        <a:rPr lang="en-US" sz="1400" b="1" dirty="0">
                          <a:effectLst/>
                        </a:rPr>
                        <a:t> sequencing: </a:t>
                      </a:r>
                      <a:r>
                        <a:rPr lang="en-US" sz="1400" dirty="0">
                          <a:effectLst/>
                        </a:rPr>
                        <a:t>(Live Lecture/ Demonstration).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9364" marR="49364" marT="0" marB="0" anchor="ctr"/>
                </a:tc>
                <a:tc>
                  <a:txBody>
                    <a:bodyPr/>
                    <a:lstStyle/>
                    <a:p>
                      <a:pPr>
                        <a:spcAft>
                          <a:spcPts val="0"/>
                        </a:spcAft>
                      </a:pPr>
                      <a:r>
                        <a:rPr lang="en-US" sz="1400">
                          <a:effectLst/>
                        </a:rPr>
                        <a:t> </a:t>
                      </a:r>
                      <a:endParaRPr lang="en-GB" sz="1600">
                        <a:effectLst/>
                      </a:endParaRPr>
                    </a:p>
                    <a:p>
                      <a:pPr>
                        <a:spcAft>
                          <a:spcPts val="0"/>
                        </a:spcAft>
                      </a:pPr>
                      <a:r>
                        <a:rPr lang="en-US" sz="1400">
                          <a:effectLst/>
                        </a:rPr>
                        <a:t>Charles Kayuki (ONT)</a:t>
                      </a:r>
                      <a:endParaRPr lang="en-GB" sz="1600">
                        <a:effectLst/>
                      </a:endParaRPr>
                    </a:p>
                    <a:p>
                      <a:pPr>
                        <a:spcAft>
                          <a:spcPts val="0"/>
                        </a:spcAft>
                      </a:pPr>
                      <a:r>
                        <a:rPr lang="en-US" sz="1400">
                          <a:effectLst/>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9364" marR="49364" marT="0" marB="0" anchor="ctr"/>
                </a:tc>
                <a:extLst>
                  <a:ext uri="{0D108BD9-81ED-4DB2-BD59-A6C34878D82A}">
                    <a16:rowId xmlns:a16="http://schemas.microsoft.com/office/drawing/2014/main" val="3627085342"/>
                  </a:ext>
                </a:extLst>
              </a:tr>
              <a:tr h="212358">
                <a:tc>
                  <a:txBody>
                    <a:bodyPr/>
                    <a:lstStyle/>
                    <a:p>
                      <a:pPr>
                        <a:spcAft>
                          <a:spcPts val="0"/>
                        </a:spcAft>
                      </a:pPr>
                      <a:r>
                        <a:rPr lang="en-US" sz="1400">
                          <a:effectLst/>
                        </a:rPr>
                        <a:t>12.30 – 12.45</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9364" marR="49364" marT="0" marB="0" anchor="ctr"/>
                </a:tc>
                <a:tc>
                  <a:txBody>
                    <a:bodyPr/>
                    <a:lstStyle/>
                    <a:p>
                      <a:pPr>
                        <a:spcAft>
                          <a:spcPts val="0"/>
                        </a:spcAft>
                      </a:pPr>
                      <a:r>
                        <a:rPr lang="en-US" sz="1400" b="1" dirty="0">
                          <a:effectLst/>
                        </a:rPr>
                        <a:t>Q&amp;A and Wrap-up</a:t>
                      </a:r>
                      <a:r>
                        <a:rPr lang="en-US" sz="1400" dirty="0">
                          <a:effectLst/>
                        </a:rPr>
                        <a:t> (Live)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9364" marR="49364" marT="0" marB="0" anchor="ctr"/>
                </a:tc>
                <a:tc>
                  <a:txBody>
                    <a:bodyPr/>
                    <a:lstStyle/>
                    <a:p>
                      <a:pPr>
                        <a:spcAft>
                          <a:spcPts val="0"/>
                        </a:spcAft>
                      </a:pPr>
                      <a:r>
                        <a:rPr lang="en-US" sz="1400" dirty="0">
                          <a:effectLst/>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9364" marR="49364" marT="0" marB="0" anchor="ctr"/>
                </a:tc>
                <a:extLst>
                  <a:ext uri="{0D108BD9-81ED-4DB2-BD59-A6C34878D82A}">
                    <a16:rowId xmlns:a16="http://schemas.microsoft.com/office/drawing/2014/main" val="2186516547"/>
                  </a:ext>
                </a:extLst>
              </a:tr>
            </a:tbl>
          </a:graphicData>
        </a:graphic>
      </p:graphicFrame>
      <p:pic>
        <p:nvPicPr>
          <p:cNvPr id="10" name="Graphic 8" descr="Classroom">
            <a:extLst>
              <a:ext uri="{FF2B5EF4-FFF2-40B4-BE49-F238E27FC236}">
                <a16:creationId xmlns:a16="http://schemas.microsoft.com/office/drawing/2014/main" id="{2A5C6F2D-1C8F-420C-B2C4-F5E26B09B7F6}"/>
              </a:ext>
            </a:extLst>
          </p:cNvPr>
          <p:cNvPicPr>
            <a:picLocks noChangeAspect="1"/>
          </p:cNvPicPr>
          <p:nvPr/>
        </p:nvPicPr>
        <p:blipFill>
          <a:blip r:embed="rId2" cstate="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4220209" y="5699101"/>
            <a:ext cx="444711" cy="444711"/>
          </a:xfrm>
          <a:prstGeom prst="rect">
            <a:avLst/>
          </a:prstGeom>
        </p:spPr>
      </p:pic>
      <p:pic>
        <p:nvPicPr>
          <p:cNvPr id="13" name="Graphic 8" descr="Classroom">
            <a:extLst>
              <a:ext uri="{FF2B5EF4-FFF2-40B4-BE49-F238E27FC236}">
                <a16:creationId xmlns:a16="http://schemas.microsoft.com/office/drawing/2014/main" id="{2A5C6F2D-1C8F-420C-B2C4-F5E26B09B7F6}"/>
              </a:ext>
            </a:extLst>
          </p:cNvPr>
          <p:cNvPicPr>
            <a:picLocks noChangeAspect="1"/>
          </p:cNvPicPr>
          <p:nvPr/>
        </p:nvPicPr>
        <p:blipFill>
          <a:blip r:embed="rId2" cstate="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4220209" y="3502109"/>
            <a:ext cx="444711" cy="444711"/>
          </a:xfrm>
          <a:prstGeom prst="rect">
            <a:avLst/>
          </a:prstGeom>
        </p:spPr>
      </p:pic>
    </p:spTree>
    <p:extLst>
      <p:ext uri="{BB962C8B-B14F-4D97-AF65-F5344CB8AC3E}">
        <p14:creationId xmlns:p14="http://schemas.microsoft.com/office/powerpoint/2010/main" val="1834193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0"/>
          <p:cNvSpPr txBox="1">
            <a:spLocks/>
          </p:cNvSpPr>
          <p:nvPr/>
        </p:nvSpPr>
        <p:spPr>
          <a:xfrm>
            <a:off x="658800" y="1188000"/>
            <a:ext cx="10828800" cy="10404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1" kern="1200">
                <a:solidFill>
                  <a:schemeClr val="accent4"/>
                </a:solidFill>
                <a:latin typeface="Arial" panose="020B0604020202020204" pitchFamily="34" charset="0"/>
                <a:ea typeface="+mj-ea"/>
                <a:cs typeface="Arial" panose="020B0604020202020204" pitchFamily="34" charset="0"/>
              </a:defRPr>
            </a:lvl1pPr>
          </a:lstStyle>
          <a:p>
            <a:r>
              <a:rPr lang="en-GB"/>
              <a:t>Contact us for more information</a:t>
            </a:r>
            <a:endParaRPr lang="en-GB" dirty="0"/>
          </a:p>
        </p:txBody>
      </p:sp>
      <p:sp>
        <p:nvSpPr>
          <p:cNvPr id="7" name="Content Placeholder 25"/>
          <p:cNvSpPr txBox="1">
            <a:spLocks/>
          </p:cNvSpPr>
          <p:nvPr/>
        </p:nvSpPr>
        <p:spPr>
          <a:xfrm>
            <a:off x="2412911" y="2090048"/>
            <a:ext cx="8302714" cy="37800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a-DK" dirty="0">
                <a:hlinkClick r:id="rId2"/>
              </a:rPr>
              <a:t>seqafrica@food.dtu.dk</a:t>
            </a:r>
            <a:endParaRPr lang="da-DK" dirty="0"/>
          </a:p>
          <a:p>
            <a:pPr marL="0" indent="0">
              <a:buFont typeface="Arial" panose="020B0604020202020204" pitchFamily="34" charset="0"/>
              <a:buNone/>
            </a:pPr>
            <a:r>
              <a:rPr lang="da-DK" dirty="0">
                <a:hlinkClick r:id="rId3"/>
              </a:rPr>
              <a:t>pnil@food.dtu.dk</a:t>
            </a:r>
            <a:r>
              <a:rPr lang="da-DK" dirty="0"/>
              <a:t> </a:t>
            </a:r>
          </a:p>
          <a:p>
            <a:pPr marL="0" indent="0">
              <a:buFont typeface="Arial" panose="020B0604020202020204" pitchFamily="34" charset="0"/>
              <a:buNone/>
            </a:pPr>
            <a:r>
              <a:rPr lang="da-DK" sz="1600" dirty="0"/>
              <a:t>(Pernille Nilsson, Project Manager)</a:t>
            </a:r>
          </a:p>
          <a:p>
            <a:pPr marL="0" indent="0">
              <a:buFont typeface="Arial" panose="020B0604020202020204" pitchFamily="34" charset="0"/>
              <a:buNone/>
            </a:pPr>
            <a:r>
              <a:rPr lang="da-DK" dirty="0">
                <a:hlinkClick r:id="rId4"/>
              </a:rPr>
              <a:t>rshe@food.dtu.dk</a:t>
            </a:r>
            <a:r>
              <a:rPr lang="da-DK" dirty="0"/>
              <a:t> </a:t>
            </a:r>
          </a:p>
          <a:p>
            <a:pPr marL="0" indent="0">
              <a:buFont typeface="Arial" panose="020B0604020202020204" pitchFamily="34" charset="0"/>
              <a:buNone/>
            </a:pPr>
            <a:r>
              <a:rPr lang="da-DK" sz="1600" dirty="0"/>
              <a:t>(Rene S. Hendriksen, Technical </a:t>
            </a:r>
            <a:r>
              <a:rPr lang="da-DK" sz="1600" dirty="0" err="1"/>
              <a:t>Lead</a:t>
            </a:r>
            <a:r>
              <a:rPr lang="da-DK" sz="1600" dirty="0"/>
              <a:t>)</a:t>
            </a:r>
          </a:p>
          <a:p>
            <a:pPr marL="0" indent="0">
              <a:buNone/>
            </a:pPr>
            <a:endParaRPr lang="da-DK" sz="1600" dirty="0">
              <a:hlinkClick r:id="rId5"/>
            </a:endParaRPr>
          </a:p>
          <a:p>
            <a:pPr marL="0" indent="0">
              <a:buNone/>
            </a:pPr>
            <a:r>
              <a:rPr lang="da-DK" dirty="0">
                <a:solidFill>
                  <a:schemeClr val="accent4"/>
                </a:solidFill>
                <a:hlinkClick r:id="rId5"/>
              </a:rPr>
              <a:t>antimicrobialresistance.dk/seqafrica.aspx</a:t>
            </a:r>
            <a:endParaRPr lang="da-DK" dirty="0">
              <a:solidFill>
                <a:schemeClr val="accent4"/>
              </a:solidFill>
            </a:endParaRPr>
          </a:p>
          <a:p>
            <a:pPr marL="0" indent="0">
              <a:buFont typeface="Arial" panose="020B0604020202020204" pitchFamily="34" charset="0"/>
              <a:buNone/>
            </a:pPr>
            <a:r>
              <a:rPr lang="da-DK" dirty="0"/>
              <a:t>	</a:t>
            </a:r>
          </a:p>
          <a:p>
            <a:pPr marL="0" indent="0">
              <a:buFont typeface="Arial" panose="020B0604020202020204" pitchFamily="34" charset="0"/>
              <a:buNone/>
            </a:pPr>
            <a:endParaRPr lang="da-DK" sz="2000" dirty="0"/>
          </a:p>
          <a:p>
            <a:pPr marL="0" indent="0">
              <a:buFont typeface="Arial" panose="020B0604020202020204" pitchFamily="34" charset="0"/>
              <a:buNone/>
            </a:pPr>
            <a:endParaRPr lang="en-US" dirty="0"/>
          </a:p>
        </p:txBody>
      </p:sp>
      <p:grpSp>
        <p:nvGrpSpPr>
          <p:cNvPr id="9" name="Group 8"/>
          <p:cNvGrpSpPr/>
          <p:nvPr/>
        </p:nvGrpSpPr>
        <p:grpSpPr>
          <a:xfrm>
            <a:off x="1825802" y="5282939"/>
            <a:ext cx="2653859" cy="587109"/>
            <a:chOff x="9458615" y="7684390"/>
            <a:chExt cx="2653859" cy="587109"/>
          </a:xfrm>
        </p:grpSpPr>
        <p:pic>
          <p:nvPicPr>
            <p:cNvPr id="10" name="Picture 9" descr="Twitter | San Diego Writers/Editors Guild"/>
            <p:cNvPicPr>
              <a:picLocks noChangeAspect="1"/>
            </p:cNvPicPr>
            <p:nvPr/>
          </p:nvPicPr>
          <p:blipFill>
            <a:blip r:embed="rId6" cstate="hqprint">
              <a:biLevel thresh="75000"/>
              <a:extLst>
                <a:ext uri="{28A0092B-C50C-407E-A947-70E740481C1C}">
                  <a14:useLocalDpi xmlns:a14="http://schemas.microsoft.com/office/drawing/2010/main" val="0"/>
                </a:ext>
              </a:extLst>
            </a:blip>
            <a:stretch>
              <a:fillRect/>
            </a:stretch>
          </p:blipFill>
          <p:spPr>
            <a:xfrm>
              <a:off x="9458615" y="7684390"/>
              <a:ext cx="587109" cy="587109"/>
            </a:xfrm>
            <a:prstGeom prst="rect">
              <a:avLst/>
            </a:prstGeom>
          </p:spPr>
        </p:pic>
        <p:sp>
          <p:nvSpPr>
            <p:cNvPr id="11" name="TextBox 10"/>
            <p:cNvSpPr txBox="1"/>
            <p:nvPr/>
          </p:nvSpPr>
          <p:spPr>
            <a:xfrm>
              <a:off x="9948813" y="7720989"/>
              <a:ext cx="2163661" cy="523220"/>
            </a:xfrm>
            <a:prstGeom prst="rect">
              <a:avLst/>
            </a:prstGeom>
            <a:noFill/>
          </p:spPr>
          <p:txBody>
            <a:bodyPr wrap="square" rtlCol="0">
              <a:spAutoFit/>
            </a:bodyPr>
            <a:lstStyle/>
            <a:p>
              <a:r>
                <a:rPr lang="da-DK" sz="2000" b="1" dirty="0">
                  <a:latin typeface="Arial" panose="020B0604020202020204" pitchFamily="34" charset="0"/>
                  <a:cs typeface="Arial" panose="020B0604020202020204" pitchFamily="34" charset="0"/>
                </a:rPr>
                <a:t> </a:t>
              </a:r>
              <a:r>
                <a:rPr lang="da-DK" sz="2800" dirty="0">
                  <a:solidFill>
                    <a:schemeClr val="accent4"/>
                  </a:solidFill>
                  <a:latin typeface="Arial" panose="020B0604020202020204" pitchFamily="34" charset="0"/>
                  <a:cs typeface="Arial" panose="020B0604020202020204" pitchFamily="34" charset="0"/>
                </a:rPr>
                <a:t>@</a:t>
              </a:r>
              <a:r>
                <a:rPr lang="da-DK" sz="2800" dirty="0" err="1">
                  <a:solidFill>
                    <a:schemeClr val="accent4"/>
                  </a:solidFill>
                  <a:latin typeface="Arial" panose="020B0604020202020204" pitchFamily="34" charset="0"/>
                  <a:cs typeface="Arial" panose="020B0604020202020204" pitchFamily="34" charset="0"/>
                </a:rPr>
                <a:t>AfricaSeq</a:t>
              </a:r>
              <a:endParaRPr lang="en-US" sz="2000" dirty="0">
                <a:solidFill>
                  <a:schemeClr val="accent4"/>
                </a:solidFill>
                <a:latin typeface="Arial" panose="020B0604020202020204" pitchFamily="34" charset="0"/>
                <a:cs typeface="Arial" panose="020B0604020202020204" pitchFamily="34" charset="0"/>
              </a:endParaRPr>
            </a:p>
          </p:txBody>
        </p:sp>
      </p:grpSp>
      <p:pic>
        <p:nvPicPr>
          <p:cNvPr id="2" name="Picture 1" descr="world wide web www png icon free - MTC TUTORIALS"/>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1825802" y="4695524"/>
            <a:ext cx="490198" cy="490198"/>
          </a:xfrm>
          <a:prstGeom prst="rect">
            <a:avLst/>
          </a:prstGeom>
        </p:spPr>
      </p:pic>
      <p:pic>
        <p:nvPicPr>
          <p:cNvPr id="3" name="Picture 2" descr="Envelope PNG HD Image | PNG All"/>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1840090" y="2027887"/>
            <a:ext cx="475910" cy="481737"/>
          </a:xfrm>
          <a:prstGeom prst="rect">
            <a:avLst/>
          </a:prstGeom>
        </p:spPr>
      </p:pic>
      <p:pic>
        <p:nvPicPr>
          <p:cNvPr id="15" name="Picture 14" descr="Envelope PNG HD Image | PNG All"/>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1840090" y="2523870"/>
            <a:ext cx="475910" cy="481737"/>
          </a:xfrm>
          <a:prstGeom prst="rect">
            <a:avLst/>
          </a:prstGeom>
        </p:spPr>
      </p:pic>
      <p:pic>
        <p:nvPicPr>
          <p:cNvPr id="16" name="Picture 15" descr="Envelope PNG HD Image | PNG All"/>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1840090" y="3376748"/>
            <a:ext cx="475910" cy="481737"/>
          </a:xfrm>
          <a:prstGeom prst="rect">
            <a:avLst/>
          </a:prstGeom>
        </p:spPr>
      </p:pic>
    </p:spTree>
    <p:extLst>
      <p:ext uri="{BB962C8B-B14F-4D97-AF65-F5344CB8AC3E}">
        <p14:creationId xmlns:p14="http://schemas.microsoft.com/office/powerpoint/2010/main" val="1613473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0"/>
          </p:nvPr>
        </p:nvPicPr>
        <p:blipFill>
          <a:blip r:embed="rId2" cstate="print">
            <a:extLst>
              <a:ext uri="{28A0092B-C50C-407E-A947-70E740481C1C}">
                <a14:useLocalDpi xmlns:a14="http://schemas.microsoft.com/office/drawing/2010/main" val="0"/>
              </a:ext>
            </a:extLst>
          </a:blip>
          <a:stretch>
            <a:fillRect/>
          </a:stretch>
        </p:blipFill>
        <p:spPr>
          <a:xfrm>
            <a:off x="3638882" y="3392540"/>
            <a:ext cx="1422659" cy="800932"/>
          </a:xfrm>
          <a:prstGeom prst="rect">
            <a:avLst/>
          </a:prstGeom>
        </p:spPr>
      </p:pic>
      <p:pic>
        <p:nvPicPr>
          <p:cNvPr id="9" name="Picture Placeholder 6"/>
          <p:cNvPicPr>
            <a:picLocks noGrp="1" noChangeAspect="1"/>
          </p:cNvPicPr>
          <p:nvPr>
            <p:ph type="pic" sz="quarter" idx="10"/>
          </p:nvPr>
        </p:nvPicPr>
        <p:blipFill>
          <a:blip r:embed="rId3" cstate="hqprint">
            <a:extLst>
              <a:ext uri="{28A0092B-C50C-407E-A947-70E740481C1C}">
                <a14:useLocalDpi xmlns:a14="http://schemas.microsoft.com/office/drawing/2010/main" val="0"/>
              </a:ext>
            </a:extLst>
          </a:blip>
          <a:stretch>
            <a:fillRect/>
          </a:stretch>
        </p:blipFill>
        <p:spPr>
          <a:xfrm>
            <a:off x="3312359" y="4302693"/>
            <a:ext cx="1596121" cy="910288"/>
          </a:xfrm>
        </p:spPr>
      </p:pic>
      <p:pic>
        <p:nvPicPr>
          <p:cNvPr id="5" name="Picture 4"/>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5297846" y="4317802"/>
            <a:ext cx="576481" cy="840935"/>
          </a:xfrm>
          <a:prstGeom prst="rect">
            <a:avLst/>
          </a:prstGeom>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49411" y="2433000"/>
            <a:ext cx="2826133" cy="811464"/>
          </a:xfrm>
          <a:prstGeom prst="rect">
            <a:avLst/>
          </a:prstGeom>
        </p:spPr>
      </p:pic>
      <p:pic>
        <p:nvPicPr>
          <p:cNvPr id="12" name="Billede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037009" y="2157461"/>
            <a:ext cx="1024532" cy="1125858"/>
          </a:xfrm>
          <a:prstGeom prst="rect">
            <a:avLst/>
          </a:prstGeom>
        </p:spPr>
      </p:pic>
      <p:pic>
        <p:nvPicPr>
          <p:cNvPr id="13" name="Billede 5"/>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846583" y="3407930"/>
            <a:ext cx="2356625" cy="785542"/>
          </a:xfrm>
          <a:prstGeom prst="rect">
            <a:avLst/>
          </a:prstGeom>
        </p:spPr>
      </p:pic>
    </p:spTree>
    <p:extLst>
      <p:ext uri="{BB962C8B-B14F-4D97-AF65-F5344CB8AC3E}">
        <p14:creationId xmlns:p14="http://schemas.microsoft.com/office/powerpoint/2010/main" val="3866056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477FE2C-9E24-49C4-9DFD-C519953FD9CF}"/>
              </a:ext>
            </a:extLst>
          </p:cNvPr>
          <p:cNvSpPr txBox="1"/>
          <p:nvPr/>
        </p:nvSpPr>
        <p:spPr>
          <a:xfrm>
            <a:off x="3535601" y="383816"/>
            <a:ext cx="5120798" cy="461665"/>
          </a:xfrm>
          <a:prstGeom prst="rect">
            <a:avLst/>
          </a:prstGeom>
          <a:noFill/>
        </p:spPr>
        <p:txBody>
          <a:bodyPr wrap="square" rtlCol="0">
            <a:spAutoFit/>
          </a:bodyPr>
          <a:lstStyle/>
          <a:p>
            <a:pPr algn="ctr"/>
            <a:r>
              <a:rPr lang="en-GB" sz="2400" b="1" dirty="0">
                <a:solidFill>
                  <a:srgbClr val="28BEBE"/>
                </a:solidFill>
                <a:latin typeface="Arial" panose="020B0604020202020204" pitchFamily="34" charset="0"/>
                <a:cs typeface="Arial" panose="020B0604020202020204" pitchFamily="34" charset="0"/>
              </a:rPr>
              <a:t>Virtual Housekeeping</a:t>
            </a:r>
          </a:p>
        </p:txBody>
      </p:sp>
      <p:sp>
        <p:nvSpPr>
          <p:cNvPr id="24" name="Content Placeholder 2">
            <a:extLst>
              <a:ext uri="{FF2B5EF4-FFF2-40B4-BE49-F238E27FC236}">
                <a16:creationId xmlns:a16="http://schemas.microsoft.com/office/drawing/2014/main" id="{AFB12951-3266-41E5-9E2D-445B9DF70872}"/>
              </a:ext>
            </a:extLst>
          </p:cNvPr>
          <p:cNvSpPr txBox="1">
            <a:spLocks/>
          </p:cNvSpPr>
          <p:nvPr/>
        </p:nvSpPr>
        <p:spPr>
          <a:xfrm>
            <a:off x="2580707" y="1269512"/>
            <a:ext cx="7773406" cy="5194169"/>
          </a:xfrm>
          <a:prstGeom prst="rect">
            <a:avLst/>
          </a:prstGeom>
        </p:spPr>
        <p:txBody>
          <a:bodyPr>
            <a:normAutofit fontScale="55000" lnSpcReduction="20000"/>
          </a:bodyPr>
          <a:lstStyle>
            <a:lvl1pPr marL="0" indent="0" algn="l" defTabSz="914171" rtl="0" eaLnBrk="1" latinLnBrk="0" hangingPunct="1">
              <a:lnSpc>
                <a:spcPct val="90000"/>
              </a:lnSpc>
              <a:spcBef>
                <a:spcPts val="0"/>
              </a:spcBef>
              <a:spcAft>
                <a:spcPts val="1600"/>
              </a:spcAft>
              <a:buClr>
                <a:schemeClr val="accent1"/>
              </a:buClr>
              <a:buFont typeface="Arial" panose="020B0604020202020204" pitchFamily="34" charset="0"/>
              <a:buChar char="​"/>
              <a:defRPr sz="2000" kern="1200">
                <a:solidFill>
                  <a:schemeClr val="accent2"/>
                </a:solidFill>
                <a:latin typeface="+mn-lt"/>
                <a:ea typeface="+mn-ea"/>
                <a:cs typeface="+mn-cs"/>
              </a:defRPr>
            </a:lvl1pPr>
            <a:lvl2pPr marL="0" indent="0" algn="l" defTabSz="914171" rtl="0" eaLnBrk="1" latinLnBrk="0" hangingPunct="1">
              <a:lnSpc>
                <a:spcPct val="90000"/>
              </a:lnSpc>
              <a:spcBef>
                <a:spcPts val="0"/>
              </a:spcBef>
              <a:spcAft>
                <a:spcPts val="800"/>
              </a:spcAft>
              <a:buClr>
                <a:schemeClr val="accent1"/>
              </a:buClr>
              <a:buFont typeface="Arial" panose="020B0604020202020204" pitchFamily="34" charset="0"/>
              <a:buChar char="​"/>
              <a:defRPr sz="1800" kern="1200">
                <a:solidFill>
                  <a:schemeClr val="tx1"/>
                </a:solidFill>
                <a:latin typeface="+mn-lt"/>
                <a:ea typeface="+mn-ea"/>
                <a:cs typeface="+mn-cs"/>
              </a:defRPr>
            </a:lvl2pPr>
            <a:lvl3pPr marL="239940" indent="-239940" algn="l" defTabSz="914171" rtl="0" eaLnBrk="1" latinLnBrk="0" hangingPunct="1">
              <a:lnSpc>
                <a:spcPct val="90000"/>
              </a:lnSpc>
              <a:spcBef>
                <a:spcPts val="0"/>
              </a:spcBef>
              <a:spcAft>
                <a:spcPts val="800"/>
              </a:spcAft>
              <a:buClr>
                <a:schemeClr val="accent2"/>
              </a:buClr>
              <a:buFont typeface="Arial" panose="020B0604020202020204" pitchFamily="34" charset="0"/>
              <a:buChar char="•"/>
              <a:defRPr sz="1600" kern="1200">
                <a:solidFill>
                  <a:schemeClr val="tx1"/>
                </a:solidFill>
                <a:latin typeface="+mn-lt"/>
                <a:ea typeface="+mn-ea"/>
                <a:cs typeface="+mn-cs"/>
              </a:defRPr>
            </a:lvl3pPr>
            <a:lvl4pPr marL="479880" indent="-239940" algn="l" defTabSz="914171" rtl="0" eaLnBrk="1" latinLnBrk="0" hangingPunct="1">
              <a:lnSpc>
                <a:spcPct val="90000"/>
              </a:lnSpc>
              <a:spcBef>
                <a:spcPts val="0"/>
              </a:spcBef>
              <a:spcAft>
                <a:spcPts val="800"/>
              </a:spcAft>
              <a:buClr>
                <a:schemeClr val="accent2"/>
              </a:buClr>
              <a:buFont typeface="Arial" panose="020B0604020202020204" pitchFamily="34" charset="0"/>
              <a:buChar char="−"/>
              <a:defRPr sz="1600" kern="1200">
                <a:solidFill>
                  <a:schemeClr val="tx1"/>
                </a:solidFill>
                <a:latin typeface="+mn-lt"/>
                <a:ea typeface="+mn-ea"/>
                <a:cs typeface="+mn-cs"/>
              </a:defRPr>
            </a:lvl4pPr>
            <a:lvl5pPr marL="719487" indent="-239940" algn="l" defTabSz="914171" rtl="0" eaLnBrk="1" latinLnBrk="0" hangingPunct="1">
              <a:lnSpc>
                <a:spcPct val="90000"/>
              </a:lnSpc>
              <a:spcBef>
                <a:spcPts val="0"/>
              </a:spcBef>
              <a:spcAft>
                <a:spcPts val="800"/>
              </a:spcAft>
              <a:buClr>
                <a:schemeClr val="accent2"/>
              </a:buClr>
              <a:buFont typeface="Arial" panose="020B0604020202020204" pitchFamily="34" charset="0"/>
              <a:buChar char="−"/>
              <a:defRPr sz="1600" kern="1200">
                <a:solidFill>
                  <a:schemeClr val="tx1"/>
                </a:solidFill>
                <a:latin typeface="+mn-lt"/>
                <a:ea typeface="+mn-ea"/>
                <a:cs typeface="+mn-cs"/>
              </a:defRPr>
            </a:lvl5pPr>
            <a:lvl6pPr marL="0" indent="0" algn="l" defTabSz="914171" rtl="0" eaLnBrk="1" latinLnBrk="0" hangingPunct="1">
              <a:lnSpc>
                <a:spcPct val="90000"/>
              </a:lnSpc>
              <a:spcBef>
                <a:spcPts val="0"/>
              </a:spcBef>
              <a:spcAft>
                <a:spcPts val="800"/>
              </a:spcAft>
              <a:buClr>
                <a:schemeClr val="accent1"/>
              </a:buClr>
              <a:buFont typeface="Arial" panose="020B0604020202020204" pitchFamily="34" charset="0"/>
              <a:buChar char="​"/>
              <a:defRPr sz="5300" kern="1200" cap="all" baseline="0">
                <a:solidFill>
                  <a:schemeClr val="tx1"/>
                </a:solidFill>
                <a:latin typeface="+mn-lt"/>
                <a:ea typeface="+mn-ea"/>
                <a:cs typeface="+mn-cs"/>
              </a:defRPr>
            </a:lvl6pPr>
            <a:lvl7pPr marL="0" indent="0" algn="l" defTabSz="914171" rtl="0" eaLnBrk="1" latinLnBrk="0" hangingPunct="1">
              <a:lnSpc>
                <a:spcPct val="90000"/>
              </a:lnSpc>
              <a:spcBef>
                <a:spcPts val="0"/>
              </a:spcBef>
              <a:spcAft>
                <a:spcPts val="800"/>
              </a:spcAft>
              <a:buClr>
                <a:schemeClr val="accent1"/>
              </a:buClr>
              <a:buFont typeface="Arial" panose="020B0604020202020204" pitchFamily="34" charset="0"/>
              <a:buChar char="​"/>
              <a:defRPr sz="3000" kern="1200">
                <a:solidFill>
                  <a:schemeClr val="tx1"/>
                </a:solidFill>
                <a:latin typeface="+mn-lt"/>
                <a:ea typeface="+mn-ea"/>
                <a:cs typeface="+mn-cs"/>
              </a:defRPr>
            </a:lvl7pPr>
            <a:lvl8pPr marL="241240" indent="-241240" algn="l" defTabSz="914171" rtl="0" eaLnBrk="1" latinLnBrk="0" hangingPunct="1">
              <a:lnSpc>
                <a:spcPct val="90000"/>
              </a:lnSpc>
              <a:spcBef>
                <a:spcPts val="0"/>
              </a:spcBef>
              <a:spcAft>
                <a:spcPts val="800"/>
              </a:spcAft>
              <a:buClr>
                <a:schemeClr val="tx1"/>
              </a:buClr>
              <a:buFont typeface="+mj-lt"/>
              <a:buAutoNum type="arabicParenR"/>
              <a:defRPr sz="1100" kern="1200">
                <a:solidFill>
                  <a:schemeClr val="tx1"/>
                </a:solidFill>
                <a:latin typeface="+mn-lt"/>
                <a:ea typeface="+mn-ea"/>
                <a:cs typeface="+mn-cs"/>
              </a:defRPr>
            </a:lvl8pPr>
            <a:lvl9pPr marL="241240" indent="-241240" algn="l" defTabSz="914171" rtl="0" eaLnBrk="1" latinLnBrk="0" hangingPunct="1">
              <a:lnSpc>
                <a:spcPct val="90000"/>
              </a:lnSpc>
              <a:spcBef>
                <a:spcPts val="0"/>
              </a:spcBef>
              <a:spcAft>
                <a:spcPts val="800"/>
              </a:spcAft>
              <a:buClr>
                <a:schemeClr val="tx1"/>
              </a:buClr>
              <a:buFont typeface="+mj-lt"/>
              <a:buAutoNum type="alphaUcPeriod"/>
              <a:defRPr sz="1100" kern="1200">
                <a:solidFill>
                  <a:schemeClr val="tx1"/>
                </a:solidFill>
                <a:latin typeface="+mn-lt"/>
                <a:ea typeface="+mn-ea"/>
                <a:cs typeface="+mn-cs"/>
              </a:defRPr>
            </a:lvl9pPr>
          </a:lstStyle>
          <a:p>
            <a:pPr>
              <a:lnSpc>
                <a:spcPct val="170000"/>
              </a:lnSpc>
            </a:pPr>
            <a:r>
              <a:rPr lang="en-GB" sz="3600" dirty="0">
                <a:solidFill>
                  <a:schemeClr val="tx1"/>
                </a:solidFill>
                <a:latin typeface="Segoe UI" panose="020B0502040204020203" pitchFamily="34" charset="0"/>
                <a:cs typeface="Segoe UI" panose="020B0502040204020203" pitchFamily="34" charset="0"/>
              </a:rPr>
              <a:t>Please </a:t>
            </a:r>
            <a:r>
              <a:rPr lang="en-GB" sz="3600" b="1" dirty="0">
                <a:solidFill>
                  <a:schemeClr val="tx1"/>
                </a:solidFill>
                <a:latin typeface="Segoe UI" panose="020B0502040204020203" pitchFamily="34" charset="0"/>
                <a:cs typeface="Segoe UI" panose="020B0502040204020203" pitchFamily="34" charset="0"/>
              </a:rPr>
              <a:t>turn off your cameras and microphones </a:t>
            </a:r>
            <a:r>
              <a:rPr lang="en-GB" sz="3600" dirty="0">
                <a:solidFill>
                  <a:schemeClr val="tx1"/>
                </a:solidFill>
                <a:latin typeface="Segoe UI" panose="020B0502040204020203" pitchFamily="34" charset="0"/>
                <a:cs typeface="Segoe UI" panose="020B0502040204020203" pitchFamily="34" charset="0"/>
              </a:rPr>
              <a:t>– this will help with bandwidth and maximise audibility.</a:t>
            </a:r>
          </a:p>
          <a:p>
            <a:pPr>
              <a:lnSpc>
                <a:spcPct val="170000"/>
              </a:lnSpc>
            </a:pPr>
            <a:r>
              <a:rPr lang="en-GB" sz="3600" dirty="0">
                <a:solidFill>
                  <a:schemeClr val="tx1"/>
                </a:solidFill>
                <a:latin typeface="Segoe UI" panose="020B0502040204020203" pitchFamily="34" charset="0"/>
                <a:cs typeface="Segoe UI" panose="020B0502040204020203" pitchFamily="34" charset="0"/>
              </a:rPr>
              <a:t>Do frequently </a:t>
            </a:r>
            <a:r>
              <a:rPr lang="en-GB" sz="3600" b="1" dirty="0">
                <a:solidFill>
                  <a:schemeClr val="tx1"/>
                </a:solidFill>
                <a:latin typeface="Segoe UI" panose="020B0502040204020203" pitchFamily="34" charset="0"/>
                <a:cs typeface="Segoe UI" panose="020B0502040204020203" pitchFamily="34" charset="0"/>
              </a:rPr>
              <a:t>use Slack </a:t>
            </a:r>
            <a:r>
              <a:rPr lang="en-GB" sz="3600" dirty="0">
                <a:solidFill>
                  <a:schemeClr val="tx1"/>
                </a:solidFill>
                <a:latin typeface="Segoe UI" panose="020B0502040204020203" pitchFamily="34" charset="0"/>
                <a:cs typeface="Segoe UI" panose="020B0502040204020203" pitchFamily="34" charset="0"/>
              </a:rPr>
              <a:t>to share comments and ask questions.  Keep the chat constructive, respectful and on topic!  </a:t>
            </a:r>
          </a:p>
          <a:p>
            <a:pPr>
              <a:lnSpc>
                <a:spcPct val="170000"/>
              </a:lnSpc>
            </a:pPr>
            <a:r>
              <a:rPr lang="en-GB" sz="3600" dirty="0">
                <a:solidFill>
                  <a:schemeClr val="tx1"/>
                </a:solidFill>
                <a:latin typeface="Segoe UI" panose="020B0502040204020203" pitchFamily="34" charset="0"/>
                <a:cs typeface="Segoe UI" panose="020B0502040204020203" pitchFamily="34" charset="0"/>
              </a:rPr>
              <a:t>For Q&amp;A’s </a:t>
            </a:r>
            <a:r>
              <a:rPr lang="en-GB" sz="3600" b="1" dirty="0">
                <a:solidFill>
                  <a:schemeClr val="tx1"/>
                </a:solidFill>
                <a:latin typeface="Segoe UI" panose="020B0502040204020203" pitchFamily="34" charset="0"/>
                <a:cs typeface="Segoe UI" panose="020B0502040204020203" pitchFamily="34" charset="0"/>
              </a:rPr>
              <a:t>use Slack to submit your questions!  </a:t>
            </a:r>
            <a:r>
              <a:rPr lang="en-GB" sz="3600" dirty="0">
                <a:solidFill>
                  <a:schemeClr val="tx1"/>
                </a:solidFill>
                <a:latin typeface="Segoe UI" panose="020B0502040204020203" pitchFamily="34" charset="0"/>
                <a:cs typeface="Segoe UI" panose="020B0502040204020203" pitchFamily="34" charset="0"/>
              </a:rPr>
              <a:t>Please upvote (give a thumbs-up) to the questions that you like. </a:t>
            </a:r>
          </a:p>
          <a:p>
            <a:pPr lvl="0">
              <a:lnSpc>
                <a:spcPct val="170000"/>
              </a:lnSpc>
              <a:buClr>
                <a:srgbClr val="A5BE23"/>
              </a:buClr>
              <a:buNone/>
              <a:defRPr/>
            </a:pPr>
            <a:r>
              <a:rPr lang="en-GB" sz="3600" dirty="0">
                <a:solidFill>
                  <a:prstClr val="black"/>
                </a:solidFill>
                <a:latin typeface="Segoe UI" panose="020B0502040204020203" pitchFamily="34" charset="0"/>
                <a:cs typeface="Segoe UI" panose="020B0502040204020203" pitchFamily="34" charset="0"/>
              </a:rPr>
              <a:t>The session is being </a:t>
            </a:r>
            <a:r>
              <a:rPr lang="en-GB" sz="3600" b="1" dirty="0">
                <a:solidFill>
                  <a:prstClr val="black"/>
                </a:solidFill>
                <a:latin typeface="Segoe UI" panose="020B0502040204020203" pitchFamily="34" charset="0"/>
                <a:cs typeface="Segoe UI" panose="020B0502040204020203" pitchFamily="34" charset="0"/>
              </a:rPr>
              <a:t>recorded for distribution to participants </a:t>
            </a:r>
            <a:r>
              <a:rPr lang="en-GB" sz="3600" dirty="0">
                <a:solidFill>
                  <a:prstClr val="black"/>
                </a:solidFill>
                <a:latin typeface="Segoe UI" panose="020B0502040204020203" pitchFamily="34" charset="0"/>
                <a:cs typeface="Segoe UI" panose="020B0502040204020203" pitchFamily="34" charset="0"/>
              </a:rPr>
              <a:t>as a post course resource as well as for future iterations of the course.</a:t>
            </a:r>
            <a:endParaRPr lang="en-GB" sz="3600" b="1" dirty="0">
              <a:solidFill>
                <a:prstClr val="black"/>
              </a:solidFill>
              <a:latin typeface="Segoe UI" panose="020B0502040204020203" pitchFamily="34" charset="0"/>
              <a:cs typeface="Segoe UI" panose="020B0502040204020203" pitchFamily="34" charset="0"/>
            </a:endParaRPr>
          </a:p>
        </p:txBody>
      </p:sp>
      <p:pic>
        <p:nvPicPr>
          <p:cNvPr id="4" name="Graphic 3" descr="Radio microphone">
            <a:extLst>
              <a:ext uri="{FF2B5EF4-FFF2-40B4-BE49-F238E27FC236}">
                <a16:creationId xmlns:a16="http://schemas.microsoft.com/office/drawing/2014/main" id="{3803C71B-132D-4D1B-B9E2-7C15B619175B}"/>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534853" y="1404437"/>
            <a:ext cx="661659" cy="661659"/>
          </a:xfrm>
          <a:prstGeom prst="rect">
            <a:avLst/>
          </a:prstGeom>
        </p:spPr>
      </p:pic>
      <p:pic>
        <p:nvPicPr>
          <p:cNvPr id="12" name="Graphic 11" descr="Chat">
            <a:extLst>
              <a:ext uri="{FF2B5EF4-FFF2-40B4-BE49-F238E27FC236}">
                <a16:creationId xmlns:a16="http://schemas.microsoft.com/office/drawing/2014/main" id="{22AB99FA-34FB-4582-B357-85873998E92A}"/>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439337" y="2437494"/>
            <a:ext cx="742025" cy="742025"/>
          </a:xfrm>
          <a:prstGeom prst="rect">
            <a:avLst/>
          </a:prstGeom>
        </p:spPr>
      </p:pic>
      <p:pic>
        <p:nvPicPr>
          <p:cNvPr id="14" name="Graphic 13" descr="Thumbs up sign">
            <a:extLst>
              <a:ext uri="{FF2B5EF4-FFF2-40B4-BE49-F238E27FC236}">
                <a16:creationId xmlns:a16="http://schemas.microsoft.com/office/drawing/2014/main" id="{A93F9AAE-7702-47A0-9E01-3A7890C32DCC}"/>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550005" y="3647679"/>
            <a:ext cx="631357" cy="631357"/>
          </a:xfrm>
          <a:prstGeom prst="rect">
            <a:avLst/>
          </a:prstGeom>
        </p:spPr>
      </p:pic>
      <p:pic>
        <p:nvPicPr>
          <p:cNvPr id="18" name="Graphic 17" descr="Target Audience">
            <a:extLst>
              <a:ext uri="{FF2B5EF4-FFF2-40B4-BE49-F238E27FC236}">
                <a16:creationId xmlns:a16="http://schemas.microsoft.com/office/drawing/2014/main" id="{FEF796C0-B70E-464D-83ED-8C4A51D80339}"/>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439337" y="4747197"/>
            <a:ext cx="788029" cy="788029"/>
          </a:xfrm>
          <a:prstGeom prst="rect">
            <a:avLst/>
          </a:prstGeom>
        </p:spPr>
      </p:pic>
    </p:spTree>
    <p:extLst>
      <p:ext uri="{BB962C8B-B14F-4D97-AF65-F5344CB8AC3E}">
        <p14:creationId xmlns:p14="http://schemas.microsoft.com/office/powerpoint/2010/main" val="2236038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raphic 8" descr="Classroom">
            <a:extLst>
              <a:ext uri="{FF2B5EF4-FFF2-40B4-BE49-F238E27FC236}">
                <a16:creationId xmlns:a16="http://schemas.microsoft.com/office/drawing/2014/main" id="{2A5C6F2D-1C8F-420C-B2C4-F5E26B09B7F6}"/>
              </a:ext>
            </a:extLst>
          </p:cNvPr>
          <p:cNvPicPr>
            <a:picLocks noChangeAspect="1"/>
          </p:cNvPicPr>
          <p:nvPr/>
        </p:nvPicPr>
        <p:blipFill>
          <a:blip r:embed="rId2" cstate="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4433276" y="2426644"/>
            <a:ext cx="575913" cy="575913"/>
          </a:xfrm>
          <a:prstGeom prst="rect">
            <a:avLst/>
          </a:prstGeom>
        </p:spPr>
      </p:pic>
      <p:sp>
        <p:nvSpPr>
          <p:cNvPr id="9" name="TextBox 8"/>
          <p:cNvSpPr txBox="1"/>
          <p:nvPr/>
        </p:nvSpPr>
        <p:spPr>
          <a:xfrm>
            <a:off x="164680" y="1762432"/>
            <a:ext cx="3780919" cy="861774"/>
          </a:xfrm>
          <a:prstGeom prst="rect">
            <a:avLst/>
          </a:prstGeom>
          <a:noFill/>
        </p:spPr>
        <p:txBody>
          <a:bodyPr wrap="square" rtlCol="0">
            <a:spAutoFit/>
          </a:bodyPr>
          <a:lstStyle/>
          <a:p>
            <a:r>
              <a:rPr lang="en-GB" sz="3200" b="1" dirty="0">
                <a:solidFill>
                  <a:schemeClr val="accent4"/>
                </a:solidFill>
              </a:rPr>
              <a:t>Agenda </a:t>
            </a:r>
            <a:br>
              <a:rPr lang="en-GB" sz="3200" b="1" dirty="0">
                <a:solidFill>
                  <a:schemeClr val="accent4"/>
                </a:solidFill>
              </a:rPr>
            </a:br>
            <a:r>
              <a:rPr lang="en-GB" b="1" dirty="0">
                <a:solidFill>
                  <a:schemeClr val="accent4"/>
                </a:solidFill>
              </a:rPr>
              <a:t>Monday 22</a:t>
            </a:r>
            <a:r>
              <a:rPr lang="en-GB" b="1" baseline="30000" dirty="0">
                <a:solidFill>
                  <a:schemeClr val="accent4"/>
                </a:solidFill>
              </a:rPr>
              <a:t>nd</a:t>
            </a:r>
            <a:r>
              <a:rPr lang="en-GB" b="1" dirty="0">
                <a:solidFill>
                  <a:schemeClr val="accent4"/>
                </a:solidFill>
              </a:rPr>
              <a:t> March  09:00 – 11.00</a:t>
            </a:r>
          </a:p>
        </p:txBody>
      </p:sp>
      <p:pic>
        <p:nvPicPr>
          <p:cNvPr id="10" name="Graphic 8" descr="Classroom">
            <a:extLst>
              <a:ext uri="{FF2B5EF4-FFF2-40B4-BE49-F238E27FC236}">
                <a16:creationId xmlns:a16="http://schemas.microsoft.com/office/drawing/2014/main" id="{2A5C6F2D-1C8F-420C-B2C4-F5E26B09B7F6}"/>
              </a:ext>
            </a:extLst>
          </p:cNvPr>
          <p:cNvPicPr>
            <a:picLocks noChangeAspect="1"/>
          </p:cNvPicPr>
          <p:nvPr/>
        </p:nvPicPr>
        <p:blipFill>
          <a:blip r:embed="rId2" cstate="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789585" y="3300272"/>
            <a:ext cx="614336" cy="614336"/>
          </a:xfrm>
          <a:prstGeom prst="rect">
            <a:avLst/>
          </a:prstGeom>
        </p:spPr>
      </p:pic>
      <p:pic>
        <p:nvPicPr>
          <p:cNvPr id="15" name="Picture 14" descr="Economía y empleo verde | EQUO"/>
          <p:cNvPicPr>
            <a:picLocks noChangeAspect="1"/>
          </p:cNvPicPr>
          <p:nvPr/>
        </p:nvPicPr>
        <p:blipFill>
          <a:blip r:embed="rId3" cstate="print">
            <a:duotone>
              <a:prstClr val="black"/>
              <a:schemeClr val="accent6">
                <a:tint val="45000"/>
                <a:satMod val="400000"/>
              </a:schemeClr>
            </a:duotone>
            <a:extLst>
              <a:ext uri="{BEBA8EAE-BF5A-486C-A8C5-ECC9F3942E4B}">
                <a14:imgProps xmlns:a14="http://schemas.microsoft.com/office/drawing/2010/main">
                  <a14:imgLayer r:embed="rId4">
                    <a14:imgEffect>
                      <a14:saturation sat="33000"/>
                    </a14:imgEffect>
                  </a14:imgLayer>
                </a14:imgProps>
              </a:ext>
              <a:ext uri="{28A0092B-C50C-407E-A947-70E740481C1C}">
                <a14:useLocalDpi xmlns:a14="http://schemas.microsoft.com/office/drawing/2010/main" val="0"/>
              </a:ext>
            </a:extLst>
          </a:blip>
          <a:stretch>
            <a:fillRect/>
          </a:stretch>
        </p:blipFill>
        <p:spPr>
          <a:xfrm>
            <a:off x="789585" y="4127512"/>
            <a:ext cx="614336" cy="614336"/>
          </a:xfrm>
          <a:prstGeom prst="rect">
            <a:avLst/>
          </a:prstGeom>
        </p:spPr>
      </p:pic>
      <p:pic>
        <p:nvPicPr>
          <p:cNvPr id="16" name="Graphic 4" descr="Internet">
            <a:extLst>
              <a:ext uri="{FF2B5EF4-FFF2-40B4-BE49-F238E27FC236}">
                <a16:creationId xmlns:a16="http://schemas.microsoft.com/office/drawing/2014/main" id="{D23E52E4-EF0E-40CC-B716-D35E7CC21FCE}"/>
              </a:ext>
            </a:extLst>
          </p:cNvPr>
          <p:cNvPicPr>
            <a:picLocks noChangeAspect="1"/>
          </p:cNvPicPr>
          <p:nvPr/>
        </p:nvPicPr>
        <p:blipFill>
          <a:blip r:embed="rId5" cstate="print">
            <a:duotone>
              <a:schemeClr val="accent4">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37252" y="4789253"/>
            <a:ext cx="719002" cy="719002"/>
          </a:xfrm>
          <a:prstGeom prst="rect">
            <a:avLst/>
          </a:prstGeom>
        </p:spPr>
      </p:pic>
      <p:sp>
        <p:nvSpPr>
          <p:cNvPr id="2" name="TextBox 1"/>
          <p:cNvSpPr txBox="1"/>
          <p:nvPr/>
        </p:nvSpPr>
        <p:spPr>
          <a:xfrm>
            <a:off x="1547602" y="3422774"/>
            <a:ext cx="1024832" cy="369332"/>
          </a:xfrm>
          <a:prstGeom prst="rect">
            <a:avLst/>
          </a:prstGeom>
          <a:noFill/>
        </p:spPr>
        <p:txBody>
          <a:bodyPr wrap="none" rtlCol="0">
            <a:spAutoFit/>
          </a:bodyPr>
          <a:lstStyle/>
          <a:p>
            <a:r>
              <a:rPr lang="en-GB" dirty="0">
                <a:solidFill>
                  <a:schemeClr val="accent4">
                    <a:lumMod val="50000"/>
                  </a:schemeClr>
                </a:solidFill>
                <a:latin typeface="Segoe UI" panose="020B0502040204020203" pitchFamily="34" charset="0"/>
                <a:cs typeface="Segoe UI" panose="020B0502040204020203" pitchFamily="34" charset="0"/>
              </a:rPr>
              <a:t>Lectures</a:t>
            </a:r>
          </a:p>
        </p:txBody>
      </p:sp>
      <p:sp>
        <p:nvSpPr>
          <p:cNvPr id="17" name="TextBox 16"/>
          <p:cNvSpPr txBox="1"/>
          <p:nvPr/>
        </p:nvSpPr>
        <p:spPr>
          <a:xfrm>
            <a:off x="1547602" y="4244375"/>
            <a:ext cx="1082348" cy="369332"/>
          </a:xfrm>
          <a:prstGeom prst="rect">
            <a:avLst/>
          </a:prstGeom>
          <a:noFill/>
        </p:spPr>
        <p:txBody>
          <a:bodyPr wrap="none" rtlCol="0">
            <a:spAutoFit/>
          </a:bodyPr>
          <a:lstStyle/>
          <a:p>
            <a:r>
              <a:rPr lang="en-GB" dirty="0">
                <a:solidFill>
                  <a:schemeClr val="accent4">
                    <a:lumMod val="50000"/>
                  </a:schemeClr>
                </a:solidFill>
                <a:latin typeface="Segoe UI" panose="020B0502040204020203" pitchFamily="34" charset="0"/>
                <a:cs typeface="Segoe UI" panose="020B0502040204020203" pitchFamily="34" charset="0"/>
              </a:rPr>
              <a:t>Exercises</a:t>
            </a:r>
          </a:p>
        </p:txBody>
      </p:sp>
      <p:sp>
        <p:nvSpPr>
          <p:cNvPr id="18" name="TextBox 17"/>
          <p:cNvSpPr txBox="1"/>
          <p:nvPr/>
        </p:nvSpPr>
        <p:spPr>
          <a:xfrm>
            <a:off x="1547602" y="4964088"/>
            <a:ext cx="1683538" cy="369332"/>
          </a:xfrm>
          <a:prstGeom prst="rect">
            <a:avLst/>
          </a:prstGeom>
          <a:noFill/>
        </p:spPr>
        <p:txBody>
          <a:bodyPr wrap="none" rtlCol="0">
            <a:spAutoFit/>
          </a:bodyPr>
          <a:lstStyle/>
          <a:p>
            <a:r>
              <a:rPr lang="da-DK" dirty="0">
                <a:solidFill>
                  <a:schemeClr val="accent4">
                    <a:lumMod val="50000"/>
                  </a:schemeClr>
                </a:solidFill>
                <a:latin typeface="Segoe UI" panose="020B0502040204020203" pitchFamily="34" charset="0"/>
                <a:cs typeface="Segoe UI" panose="020B0502040204020203" pitchFamily="34" charset="0"/>
              </a:rPr>
              <a:t>SurveyMonkey</a:t>
            </a:r>
            <a:endParaRPr lang="en-GB" dirty="0">
              <a:solidFill>
                <a:schemeClr val="accent4">
                  <a:lumMod val="50000"/>
                </a:schemeClr>
              </a:solidFill>
              <a:latin typeface="Segoe UI" panose="020B0502040204020203" pitchFamily="34" charset="0"/>
              <a:cs typeface="Segoe UI" panose="020B0502040204020203" pitchFamily="34" charset="0"/>
            </a:endParaRPr>
          </a:p>
        </p:txBody>
      </p:sp>
      <p:sp>
        <p:nvSpPr>
          <p:cNvPr id="3" name="Rectangle 2"/>
          <p:cNvSpPr/>
          <p:nvPr/>
        </p:nvSpPr>
        <p:spPr>
          <a:xfrm>
            <a:off x="718780" y="3223488"/>
            <a:ext cx="2493888" cy="2284767"/>
          </a:xfrm>
          <a:prstGeom prst="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5" name="Table 4"/>
          <p:cNvGraphicFramePr>
            <a:graphicFrameLocks noGrp="1"/>
          </p:cNvGraphicFramePr>
          <p:nvPr>
            <p:extLst>
              <p:ext uri="{D42A27DB-BD31-4B8C-83A1-F6EECF244321}">
                <p14:modId xmlns:p14="http://schemas.microsoft.com/office/powerpoint/2010/main" val="2831304985"/>
              </p:ext>
            </p:extLst>
          </p:nvPr>
        </p:nvGraphicFramePr>
        <p:xfrm>
          <a:off x="5009189" y="590223"/>
          <a:ext cx="6693283" cy="5663826"/>
        </p:xfrm>
        <a:graphic>
          <a:graphicData uri="http://schemas.openxmlformats.org/drawingml/2006/table">
            <a:tbl>
              <a:tblPr firstRow="1" firstCol="1" bandRow="1">
                <a:tableStyleId>{5C22544A-7EE6-4342-B048-85BDC9FD1C3A}</a:tableStyleId>
              </a:tblPr>
              <a:tblGrid>
                <a:gridCol w="1553728">
                  <a:extLst>
                    <a:ext uri="{9D8B030D-6E8A-4147-A177-3AD203B41FA5}">
                      <a16:colId xmlns:a16="http://schemas.microsoft.com/office/drawing/2014/main" val="783227317"/>
                    </a:ext>
                  </a:extLst>
                </a:gridCol>
                <a:gridCol w="3267698">
                  <a:extLst>
                    <a:ext uri="{9D8B030D-6E8A-4147-A177-3AD203B41FA5}">
                      <a16:colId xmlns:a16="http://schemas.microsoft.com/office/drawing/2014/main" val="4262578235"/>
                    </a:ext>
                  </a:extLst>
                </a:gridCol>
                <a:gridCol w="1871857">
                  <a:extLst>
                    <a:ext uri="{9D8B030D-6E8A-4147-A177-3AD203B41FA5}">
                      <a16:colId xmlns:a16="http://schemas.microsoft.com/office/drawing/2014/main" val="3254508977"/>
                    </a:ext>
                  </a:extLst>
                </a:gridCol>
              </a:tblGrid>
              <a:tr h="517949">
                <a:tc gridSpan="3">
                  <a:txBody>
                    <a:bodyPr/>
                    <a:lstStyle/>
                    <a:p>
                      <a:pPr>
                        <a:spcAft>
                          <a:spcPts val="0"/>
                        </a:spcAft>
                      </a:pPr>
                      <a:r>
                        <a:rPr lang="en-US" sz="2000" dirty="0">
                          <a:effectLst/>
                        </a:rPr>
                        <a:t>Day 1: Monday – 22 March 2021 – Sequencing workflow</a:t>
                      </a:r>
                      <a:endParaRPr lang="en-GB" sz="1400" dirty="0">
                        <a:effectLst/>
                      </a:endParaRPr>
                    </a:p>
                    <a:p>
                      <a:pPr>
                        <a:spcAft>
                          <a:spcPts val="0"/>
                        </a:spcAft>
                      </a:pPr>
                      <a:r>
                        <a:rPr lang="en-US" sz="1400" dirty="0">
                          <a:effectLst/>
                        </a:rPr>
                        <a:t>Join Zoom</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317418456"/>
                  </a:ext>
                </a:extLst>
              </a:tr>
              <a:tr h="391165">
                <a:tc>
                  <a:txBody>
                    <a:bodyPr/>
                    <a:lstStyle/>
                    <a:p>
                      <a:pPr>
                        <a:spcAft>
                          <a:spcPts val="0"/>
                        </a:spcAft>
                      </a:pPr>
                      <a:r>
                        <a:rPr lang="en-US" sz="1200">
                          <a:effectLst/>
                        </a:rPr>
                        <a:t>Time (CET)</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0" marB="0" anchor="ctr"/>
                </a:tc>
                <a:tc>
                  <a:txBody>
                    <a:bodyPr/>
                    <a:lstStyle/>
                    <a:p>
                      <a:pPr>
                        <a:spcAft>
                          <a:spcPts val="0"/>
                        </a:spcAft>
                      </a:pPr>
                      <a:r>
                        <a:rPr lang="en-US" sz="1200" dirty="0">
                          <a:effectLst/>
                        </a:rPr>
                        <a:t>Content</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0" marB="0" anchor="ctr"/>
                </a:tc>
                <a:tc>
                  <a:txBody>
                    <a:bodyPr/>
                    <a:lstStyle/>
                    <a:p>
                      <a:pPr>
                        <a:spcAft>
                          <a:spcPts val="0"/>
                        </a:spcAft>
                      </a:pPr>
                      <a:r>
                        <a:rPr lang="en-US" sz="1200">
                          <a:effectLst/>
                        </a:rPr>
                        <a:t>Lecturer/ Facilitator</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0" marB="0" anchor="ctr"/>
                </a:tc>
                <a:extLst>
                  <a:ext uri="{0D108BD9-81ED-4DB2-BD59-A6C34878D82A}">
                    <a16:rowId xmlns:a16="http://schemas.microsoft.com/office/drawing/2014/main" val="1904524835"/>
                  </a:ext>
                </a:extLst>
              </a:tr>
              <a:tr h="528673">
                <a:tc>
                  <a:txBody>
                    <a:bodyPr/>
                    <a:lstStyle/>
                    <a:p>
                      <a:pPr>
                        <a:spcAft>
                          <a:spcPts val="0"/>
                        </a:spcAft>
                      </a:pPr>
                      <a:r>
                        <a:rPr lang="en-US" sz="1200">
                          <a:effectLst/>
                        </a:rPr>
                        <a:t>08.45 – 09.00</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0" marB="0" anchor="ctr"/>
                </a:tc>
                <a:tc>
                  <a:txBody>
                    <a:bodyPr/>
                    <a:lstStyle/>
                    <a:p>
                      <a:pPr>
                        <a:spcAft>
                          <a:spcPts val="0"/>
                        </a:spcAft>
                      </a:pPr>
                      <a:r>
                        <a:rPr lang="en-US" sz="1200" b="1" dirty="0">
                          <a:effectLst/>
                        </a:rPr>
                        <a:t>Joining the call </a:t>
                      </a:r>
                      <a:r>
                        <a:rPr lang="en-US" sz="1200" dirty="0">
                          <a:effectLst/>
                        </a:rPr>
                        <a:t>– Assistance will be provided at this time to help participants join</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0" marB="0" anchor="ctr"/>
                </a:tc>
                <a:tc>
                  <a:txBody>
                    <a:bodyPr/>
                    <a:lstStyle/>
                    <a:p>
                      <a:pPr>
                        <a:spcAft>
                          <a:spcPts val="0"/>
                        </a:spcAft>
                      </a:pPr>
                      <a:r>
                        <a:rPr lang="en-US" sz="1200">
                          <a:effectLst/>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0" marB="0" anchor="ctr"/>
                </a:tc>
                <a:extLst>
                  <a:ext uri="{0D108BD9-81ED-4DB2-BD59-A6C34878D82A}">
                    <a16:rowId xmlns:a16="http://schemas.microsoft.com/office/drawing/2014/main" val="335517844"/>
                  </a:ext>
                </a:extLst>
              </a:tr>
              <a:tr h="274349">
                <a:tc>
                  <a:txBody>
                    <a:bodyPr/>
                    <a:lstStyle/>
                    <a:p>
                      <a:pPr>
                        <a:spcAft>
                          <a:spcPts val="0"/>
                        </a:spcAft>
                      </a:pPr>
                      <a:r>
                        <a:rPr lang="en-US" sz="1200">
                          <a:effectLst/>
                        </a:rPr>
                        <a:t>09.00 – 09.15</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0" marB="0" anchor="ctr"/>
                </a:tc>
                <a:tc>
                  <a:txBody>
                    <a:bodyPr/>
                    <a:lstStyle/>
                    <a:p>
                      <a:pPr>
                        <a:spcAft>
                          <a:spcPts val="0"/>
                        </a:spcAft>
                      </a:pPr>
                      <a:r>
                        <a:rPr lang="en-US" sz="1200" b="1" dirty="0">
                          <a:effectLst/>
                        </a:rPr>
                        <a:t>Welcome and Introduction (Live)</a:t>
                      </a:r>
                      <a:endParaRPr lang="en-GB"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0" marB="0" anchor="ctr"/>
                </a:tc>
                <a:tc>
                  <a:txBody>
                    <a:bodyPr/>
                    <a:lstStyle/>
                    <a:p>
                      <a:pPr>
                        <a:spcAft>
                          <a:spcPts val="0"/>
                        </a:spcAft>
                      </a:pPr>
                      <a:r>
                        <a:rPr lang="en-US" sz="1200">
                          <a:effectLst/>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0" marB="0" anchor="ctr"/>
                </a:tc>
                <a:extLst>
                  <a:ext uri="{0D108BD9-81ED-4DB2-BD59-A6C34878D82A}">
                    <a16:rowId xmlns:a16="http://schemas.microsoft.com/office/drawing/2014/main" val="1517690880"/>
                  </a:ext>
                </a:extLst>
              </a:tr>
              <a:tr h="731222">
                <a:tc>
                  <a:txBody>
                    <a:bodyPr/>
                    <a:lstStyle/>
                    <a:p>
                      <a:pPr>
                        <a:spcAft>
                          <a:spcPts val="0"/>
                        </a:spcAft>
                      </a:pPr>
                      <a:r>
                        <a:rPr lang="en-US" sz="1200">
                          <a:effectLst/>
                        </a:rPr>
                        <a:t>09.15 – 09.45</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0" marB="0" anchor="ctr"/>
                </a:tc>
                <a:tc>
                  <a:txBody>
                    <a:bodyPr/>
                    <a:lstStyle/>
                    <a:p>
                      <a:pPr>
                        <a:spcAft>
                          <a:spcPts val="0"/>
                        </a:spcAft>
                      </a:pPr>
                      <a:r>
                        <a:rPr lang="en-US" sz="1200" b="0" dirty="0">
                          <a:effectLst/>
                        </a:rPr>
                        <a:t>[1]</a:t>
                      </a:r>
                      <a:r>
                        <a:rPr lang="en-US" sz="1200" b="1" dirty="0">
                          <a:effectLst/>
                        </a:rPr>
                        <a:t> Introducing the workflow: Going from bacterial isolate to Genome </a:t>
                      </a:r>
                      <a:r>
                        <a:rPr lang="en-US" sz="1200" dirty="0">
                          <a:effectLst/>
                        </a:rPr>
                        <a:t>– Synopsis of all the steps. (Pre-recorded Lecture)</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0" marB="0" anchor="ctr"/>
                </a:tc>
                <a:tc>
                  <a:txBody>
                    <a:bodyPr/>
                    <a:lstStyle/>
                    <a:p>
                      <a:pPr>
                        <a:spcAft>
                          <a:spcPts val="0"/>
                        </a:spcAft>
                      </a:pPr>
                      <a:r>
                        <a:rPr lang="en-US" sz="1200">
                          <a:effectLst/>
                        </a:rPr>
                        <a:t>Anderson Oaikhena (University of Ibadan, Nigeria)</a:t>
                      </a:r>
                      <a:endParaRPr lang="en-GB" sz="1400">
                        <a:effectLst/>
                      </a:endParaRPr>
                    </a:p>
                    <a:p>
                      <a:pPr>
                        <a:spcAft>
                          <a:spcPts val="0"/>
                        </a:spcAft>
                      </a:pPr>
                      <a:r>
                        <a:rPr lang="en-US" sz="1200">
                          <a:effectLst/>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0" marB="0" anchor="ctr"/>
                </a:tc>
                <a:extLst>
                  <a:ext uri="{0D108BD9-81ED-4DB2-BD59-A6C34878D82A}">
                    <a16:rowId xmlns:a16="http://schemas.microsoft.com/office/drawing/2014/main" val="29175160"/>
                  </a:ext>
                </a:extLst>
              </a:tr>
              <a:tr h="417197">
                <a:tc>
                  <a:txBody>
                    <a:bodyPr/>
                    <a:lstStyle/>
                    <a:p>
                      <a:pPr>
                        <a:spcAft>
                          <a:spcPts val="0"/>
                        </a:spcAft>
                      </a:pPr>
                      <a:r>
                        <a:rPr lang="en-US" sz="1200">
                          <a:effectLst/>
                        </a:rPr>
                        <a:t>09.45 – 10.00</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0" marB="0" anchor="ctr">
                    <a:solidFill>
                      <a:schemeClr val="accent4"/>
                    </a:solidFill>
                  </a:tcPr>
                </a:tc>
                <a:tc>
                  <a:txBody>
                    <a:bodyPr/>
                    <a:lstStyle/>
                    <a:p>
                      <a:pPr>
                        <a:spcAft>
                          <a:spcPts val="0"/>
                        </a:spcAft>
                      </a:pPr>
                      <a:r>
                        <a:rPr lang="en-US" sz="1600" b="1" dirty="0">
                          <a:solidFill>
                            <a:schemeClr val="bg1"/>
                          </a:solidFill>
                          <a:effectLst/>
                        </a:rPr>
                        <a:t>BREAK</a:t>
                      </a:r>
                      <a:endParaRPr lang="en-GB"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0" marB="0" anchor="ctr">
                    <a:solidFill>
                      <a:schemeClr val="accent4"/>
                    </a:solidFill>
                  </a:tcPr>
                </a:tc>
                <a:tc>
                  <a:txBody>
                    <a:bodyPr/>
                    <a:lstStyle/>
                    <a:p>
                      <a:pPr>
                        <a:spcAft>
                          <a:spcPts val="0"/>
                        </a:spcAft>
                      </a:pPr>
                      <a:r>
                        <a:rPr lang="en-US" sz="1200" dirty="0">
                          <a:effectLst/>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0" marB="0" anchor="ctr">
                    <a:solidFill>
                      <a:schemeClr val="accent4"/>
                    </a:solidFill>
                  </a:tcPr>
                </a:tc>
                <a:extLst>
                  <a:ext uri="{0D108BD9-81ED-4DB2-BD59-A6C34878D82A}">
                    <a16:rowId xmlns:a16="http://schemas.microsoft.com/office/drawing/2014/main" val="4264100483"/>
                  </a:ext>
                </a:extLst>
              </a:tr>
              <a:tr h="1279639">
                <a:tc>
                  <a:txBody>
                    <a:bodyPr/>
                    <a:lstStyle/>
                    <a:p>
                      <a:pPr>
                        <a:spcAft>
                          <a:spcPts val="0"/>
                        </a:spcAft>
                      </a:pPr>
                      <a:r>
                        <a:rPr lang="en-US" sz="1200">
                          <a:effectLst/>
                        </a:rPr>
                        <a:t>10.00 – 10.30</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0" marB="0" anchor="ctr"/>
                </a:tc>
                <a:tc>
                  <a:txBody>
                    <a:bodyPr/>
                    <a:lstStyle/>
                    <a:p>
                      <a:pPr>
                        <a:spcAft>
                          <a:spcPts val="0"/>
                        </a:spcAft>
                      </a:pPr>
                      <a:r>
                        <a:rPr lang="en-US" sz="1200" dirty="0">
                          <a:effectLst/>
                        </a:rPr>
                        <a:t>[2] </a:t>
                      </a:r>
                      <a:r>
                        <a:rPr lang="en-US" sz="1200" b="1" dirty="0">
                          <a:effectLst/>
                        </a:rPr>
                        <a:t>DNA purification: From bacterial culture to high quality DNA</a:t>
                      </a:r>
                      <a:r>
                        <a:rPr lang="en-US" sz="1200" dirty="0">
                          <a:effectLst/>
                        </a:rPr>
                        <a:t>. </a:t>
                      </a:r>
                      <a:endParaRPr lang="en-GB" sz="1400" dirty="0">
                        <a:effectLst/>
                      </a:endParaRPr>
                    </a:p>
                    <a:p>
                      <a:pPr>
                        <a:spcAft>
                          <a:spcPts val="0"/>
                        </a:spcAft>
                      </a:pPr>
                      <a:r>
                        <a:rPr lang="en-US" sz="1200" dirty="0">
                          <a:effectLst/>
                        </a:rPr>
                        <a:t> </a:t>
                      </a:r>
                      <a:endParaRPr lang="en-GB" sz="1400" dirty="0">
                        <a:effectLst/>
                      </a:endParaRPr>
                    </a:p>
                    <a:p>
                      <a:pPr>
                        <a:spcAft>
                          <a:spcPts val="0"/>
                        </a:spcAft>
                      </a:pPr>
                      <a:r>
                        <a:rPr lang="en-US" sz="1200" dirty="0">
                          <a:effectLst/>
                        </a:rPr>
                        <a:t>Different methods will be presented covering commercial kits and automated DNA extraction systems. </a:t>
                      </a:r>
                      <a:endParaRPr lang="en-GB" sz="1400" dirty="0">
                        <a:effectLst/>
                      </a:endParaRPr>
                    </a:p>
                    <a:p>
                      <a:pPr>
                        <a:spcAft>
                          <a:spcPts val="0"/>
                        </a:spcAft>
                      </a:pPr>
                      <a:r>
                        <a:rPr lang="en-US" sz="1200" dirty="0">
                          <a:effectLst/>
                        </a:rPr>
                        <a:t>(Pre-recorded Lecture)</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0" marB="0" anchor="ctr"/>
                </a:tc>
                <a:tc>
                  <a:txBody>
                    <a:bodyPr/>
                    <a:lstStyle/>
                    <a:p>
                      <a:pPr>
                        <a:spcAft>
                          <a:spcPts val="0"/>
                        </a:spcAft>
                      </a:pPr>
                      <a:r>
                        <a:rPr lang="en-US" sz="1200">
                          <a:effectLst/>
                        </a:rPr>
                        <a:t>Shannon Williams           (NICD, South Africa)</a:t>
                      </a:r>
                      <a:endParaRPr lang="en-GB" sz="1400">
                        <a:effectLst/>
                      </a:endParaRPr>
                    </a:p>
                    <a:p>
                      <a:pPr>
                        <a:spcAft>
                          <a:spcPts val="0"/>
                        </a:spcAft>
                      </a:pPr>
                      <a:r>
                        <a:rPr lang="en-US" sz="1200">
                          <a:effectLst/>
                        </a:rPr>
                        <a:t> </a:t>
                      </a:r>
                      <a:endParaRPr lang="en-GB" sz="1400">
                        <a:effectLst/>
                      </a:endParaRPr>
                    </a:p>
                    <a:p>
                      <a:pPr>
                        <a:spcAft>
                          <a:spcPts val="0"/>
                        </a:spcAft>
                      </a:pPr>
                      <a:r>
                        <a:rPr lang="en-US" sz="1200">
                          <a:effectLst/>
                        </a:rPr>
                        <a:t> </a:t>
                      </a:r>
                      <a:endParaRPr lang="en-GB" sz="1400">
                        <a:effectLst/>
                      </a:endParaRPr>
                    </a:p>
                    <a:p>
                      <a:pPr>
                        <a:spcAft>
                          <a:spcPts val="0"/>
                        </a:spcAft>
                      </a:pPr>
                      <a:r>
                        <a:rPr lang="en-US" sz="1200">
                          <a:effectLst/>
                        </a:rPr>
                        <a:t> </a:t>
                      </a:r>
                      <a:endParaRPr lang="en-GB" sz="1400">
                        <a:effectLst/>
                      </a:endParaRPr>
                    </a:p>
                    <a:p>
                      <a:pPr>
                        <a:spcAft>
                          <a:spcPts val="0"/>
                        </a:spcAft>
                      </a:pPr>
                      <a:r>
                        <a:rPr lang="en-US" sz="1200">
                          <a:effectLst/>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0" marB="0" anchor="ctr"/>
                </a:tc>
                <a:extLst>
                  <a:ext uri="{0D108BD9-81ED-4DB2-BD59-A6C34878D82A}">
                    <a16:rowId xmlns:a16="http://schemas.microsoft.com/office/drawing/2014/main" val="2011424698"/>
                  </a:ext>
                </a:extLst>
              </a:tr>
              <a:tr h="1233568">
                <a:tc>
                  <a:txBody>
                    <a:bodyPr/>
                    <a:lstStyle/>
                    <a:p>
                      <a:pPr>
                        <a:spcAft>
                          <a:spcPts val="0"/>
                        </a:spcAft>
                      </a:pPr>
                      <a:r>
                        <a:rPr lang="en-US" sz="1200">
                          <a:effectLst/>
                        </a:rPr>
                        <a:t>10.30 – 10.45</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0" marB="0" anchor="ctr"/>
                </a:tc>
                <a:tc>
                  <a:txBody>
                    <a:bodyPr/>
                    <a:lstStyle/>
                    <a:p>
                      <a:pPr>
                        <a:spcAft>
                          <a:spcPts val="0"/>
                        </a:spcAft>
                      </a:pPr>
                      <a:r>
                        <a:rPr lang="en-US" sz="1200" dirty="0">
                          <a:effectLst/>
                        </a:rPr>
                        <a:t>[2E] </a:t>
                      </a:r>
                      <a:r>
                        <a:rPr lang="en-US" sz="1200" b="1" dirty="0">
                          <a:effectLst/>
                        </a:rPr>
                        <a:t>Exercise: Investigating quality checks on isolated DNA. </a:t>
                      </a:r>
                      <a:endParaRPr lang="en-GB" sz="1400" b="1" dirty="0">
                        <a:effectLst/>
                      </a:endParaRPr>
                    </a:p>
                    <a:p>
                      <a:pPr>
                        <a:spcAft>
                          <a:spcPts val="0"/>
                        </a:spcAft>
                      </a:pPr>
                      <a:r>
                        <a:rPr lang="en-US" sz="1200" dirty="0">
                          <a:effectLst/>
                        </a:rPr>
                        <a:t>(Live introduction to the exercise). </a:t>
                      </a:r>
                      <a:endParaRPr lang="en-GB" sz="1400" dirty="0">
                        <a:effectLst/>
                      </a:endParaRPr>
                    </a:p>
                    <a:p>
                      <a:pPr>
                        <a:spcAft>
                          <a:spcPts val="0"/>
                        </a:spcAft>
                      </a:pPr>
                      <a:r>
                        <a:rPr lang="en-US" sz="1200" dirty="0">
                          <a:effectLst/>
                        </a:rPr>
                        <a:t> </a:t>
                      </a:r>
                      <a:endParaRPr lang="en-GB" sz="1400" dirty="0">
                        <a:effectLst/>
                      </a:endParaRPr>
                    </a:p>
                    <a:p>
                      <a:pPr>
                        <a:spcAft>
                          <a:spcPts val="0"/>
                        </a:spcAft>
                      </a:pPr>
                      <a:r>
                        <a:rPr lang="en-US" sz="1200" dirty="0">
                          <a:effectLst/>
                        </a:rPr>
                        <a:t>Results are to be handed in via </a:t>
                      </a:r>
                      <a:r>
                        <a:rPr lang="en-US" sz="1200" dirty="0">
                          <a:effectLst/>
                          <a:hlinkClick r:id="rId7"/>
                        </a:rPr>
                        <a:t>this Survey Monkey link</a:t>
                      </a:r>
                      <a:r>
                        <a:rPr lang="en-US" sz="1200" dirty="0">
                          <a:effectLst/>
                        </a:rPr>
                        <a:t> prior to Day 4.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0" marB="0" anchor="ctr"/>
                </a:tc>
                <a:tc>
                  <a:txBody>
                    <a:bodyPr/>
                    <a:lstStyle/>
                    <a:p>
                      <a:pPr>
                        <a:spcAft>
                          <a:spcPts val="0"/>
                        </a:spcAft>
                      </a:pPr>
                      <a:r>
                        <a:rPr lang="en-US" sz="1200">
                          <a:effectLst/>
                        </a:rPr>
                        <a:t>Shannon Williams (NICD, South Africa)</a:t>
                      </a:r>
                      <a:endParaRPr lang="en-GB" sz="1400">
                        <a:effectLst/>
                      </a:endParaRPr>
                    </a:p>
                    <a:p>
                      <a:pPr>
                        <a:spcAft>
                          <a:spcPts val="0"/>
                        </a:spcAft>
                      </a:pPr>
                      <a:r>
                        <a:rPr lang="en-US" sz="1200">
                          <a:effectLst/>
                        </a:rPr>
                        <a:t>&amp;</a:t>
                      </a:r>
                      <a:endParaRPr lang="en-GB" sz="1400">
                        <a:effectLst/>
                      </a:endParaRPr>
                    </a:p>
                    <a:p>
                      <a:pPr>
                        <a:spcAft>
                          <a:spcPts val="0"/>
                        </a:spcAft>
                      </a:pPr>
                      <a:r>
                        <a:rPr lang="en-US" sz="1200">
                          <a:effectLst/>
                        </a:rPr>
                        <a:t>Beverly Egyir (NMIMR, Ghana)</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0" marB="0" anchor="ctr"/>
                </a:tc>
                <a:extLst>
                  <a:ext uri="{0D108BD9-81ED-4DB2-BD59-A6C34878D82A}">
                    <a16:rowId xmlns:a16="http://schemas.microsoft.com/office/drawing/2014/main" val="3927007032"/>
                  </a:ext>
                </a:extLst>
              </a:tr>
              <a:tr h="289034">
                <a:tc>
                  <a:txBody>
                    <a:bodyPr/>
                    <a:lstStyle/>
                    <a:p>
                      <a:pPr>
                        <a:spcAft>
                          <a:spcPts val="0"/>
                        </a:spcAft>
                      </a:pPr>
                      <a:r>
                        <a:rPr lang="en-US" sz="1200">
                          <a:effectLst/>
                        </a:rPr>
                        <a:t>10.45 – 11.00</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0" marB="0" anchor="ctr"/>
                </a:tc>
                <a:tc>
                  <a:txBody>
                    <a:bodyPr/>
                    <a:lstStyle/>
                    <a:p>
                      <a:pPr>
                        <a:spcAft>
                          <a:spcPts val="0"/>
                        </a:spcAft>
                      </a:pPr>
                      <a:r>
                        <a:rPr lang="en-US" sz="1200" b="1" dirty="0">
                          <a:effectLst/>
                        </a:rPr>
                        <a:t>Q&amp;A and Wrap-up </a:t>
                      </a:r>
                      <a:r>
                        <a:rPr lang="en-US" sz="1200" b="0" dirty="0">
                          <a:effectLst/>
                        </a:rPr>
                        <a:t>(Live)</a:t>
                      </a:r>
                      <a:endParaRPr lang="en-GB"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0" marB="0" anchor="ctr"/>
                </a:tc>
                <a:tc>
                  <a:txBody>
                    <a:bodyPr/>
                    <a:lstStyle/>
                    <a:p>
                      <a:pPr>
                        <a:spcAft>
                          <a:spcPts val="0"/>
                        </a:spcAft>
                      </a:pPr>
                      <a:r>
                        <a:rPr lang="en-US" sz="1200" dirty="0">
                          <a:effectLst/>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0" marB="0" anchor="ctr"/>
                </a:tc>
                <a:extLst>
                  <a:ext uri="{0D108BD9-81ED-4DB2-BD59-A6C34878D82A}">
                    <a16:rowId xmlns:a16="http://schemas.microsoft.com/office/drawing/2014/main" val="2312652850"/>
                  </a:ext>
                </a:extLst>
              </a:tr>
            </a:tbl>
          </a:graphicData>
        </a:graphic>
      </p:graphicFrame>
      <p:pic>
        <p:nvPicPr>
          <p:cNvPr id="19" name="Graphic 8" descr="Classroom">
            <a:extLst>
              <a:ext uri="{FF2B5EF4-FFF2-40B4-BE49-F238E27FC236}">
                <a16:creationId xmlns:a16="http://schemas.microsoft.com/office/drawing/2014/main" id="{2A5C6F2D-1C8F-420C-B2C4-F5E26B09B7F6}"/>
              </a:ext>
            </a:extLst>
          </p:cNvPr>
          <p:cNvPicPr>
            <a:picLocks noChangeAspect="1"/>
          </p:cNvPicPr>
          <p:nvPr/>
        </p:nvPicPr>
        <p:blipFill>
          <a:blip r:embed="rId2" cstate="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4433276" y="3789958"/>
            <a:ext cx="575913" cy="575913"/>
          </a:xfrm>
          <a:prstGeom prst="rect">
            <a:avLst/>
          </a:prstGeom>
        </p:spPr>
      </p:pic>
      <p:pic>
        <p:nvPicPr>
          <p:cNvPr id="20" name="Picture 19" descr="Economía y empleo verde | EQUO"/>
          <p:cNvPicPr>
            <a:picLocks noChangeAspect="1"/>
          </p:cNvPicPr>
          <p:nvPr/>
        </p:nvPicPr>
        <p:blipFill>
          <a:blip r:embed="rId3" cstate="print">
            <a:duotone>
              <a:prstClr val="black"/>
              <a:schemeClr val="accent6">
                <a:tint val="45000"/>
                <a:satMod val="400000"/>
              </a:schemeClr>
            </a:duotone>
            <a:extLst>
              <a:ext uri="{BEBA8EAE-BF5A-486C-A8C5-ECC9F3942E4B}">
                <a14:imgProps xmlns:a14="http://schemas.microsoft.com/office/drawing/2010/main">
                  <a14:imgLayer r:embed="rId4">
                    <a14:imgEffect>
                      <a14:saturation sat="33000"/>
                    </a14:imgEffect>
                  </a14:imgLayer>
                </a14:imgProps>
              </a:ext>
              <a:ext uri="{28A0092B-C50C-407E-A947-70E740481C1C}">
                <a14:useLocalDpi xmlns:a14="http://schemas.microsoft.com/office/drawing/2010/main" val="0"/>
              </a:ext>
            </a:extLst>
          </a:blip>
          <a:stretch>
            <a:fillRect/>
          </a:stretch>
        </p:blipFill>
        <p:spPr>
          <a:xfrm>
            <a:off x="4437053" y="5092657"/>
            <a:ext cx="572136" cy="572136"/>
          </a:xfrm>
          <a:prstGeom prst="rect">
            <a:avLst/>
          </a:prstGeom>
        </p:spPr>
      </p:pic>
    </p:spTree>
    <p:extLst>
      <p:ext uri="{BB962C8B-B14F-4D97-AF65-F5344CB8AC3E}">
        <p14:creationId xmlns:p14="http://schemas.microsoft.com/office/powerpoint/2010/main" val="4143992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9BC1CDC-99EB-410A-A021-B32A576AE41B}"/>
              </a:ext>
            </a:extLst>
          </p:cNvPr>
          <p:cNvSpPr>
            <a:spLocks noGrp="1"/>
          </p:cNvSpPr>
          <p:nvPr>
            <p:ph type="title"/>
          </p:nvPr>
        </p:nvSpPr>
        <p:spPr/>
        <p:txBody>
          <a:bodyPr>
            <a:normAutofit fontScale="90000"/>
          </a:bodyPr>
          <a:lstStyle/>
          <a:p>
            <a:r>
              <a:rPr lang="en-GB" dirty="0"/>
              <a:t>SEQAFRICA – Extending whole genome sequencing capacity for AMR Surveillance</a:t>
            </a:r>
          </a:p>
        </p:txBody>
      </p:sp>
      <p:sp>
        <p:nvSpPr>
          <p:cNvPr id="7" name="Content Placeholder 6">
            <a:extLst>
              <a:ext uri="{FF2B5EF4-FFF2-40B4-BE49-F238E27FC236}">
                <a16:creationId xmlns:a16="http://schemas.microsoft.com/office/drawing/2014/main" id="{E81F27EC-7455-47AA-95D7-F260454416DB}"/>
              </a:ext>
            </a:extLst>
          </p:cNvPr>
          <p:cNvSpPr>
            <a:spLocks noGrp="1"/>
          </p:cNvSpPr>
          <p:nvPr>
            <p:ph idx="1"/>
          </p:nvPr>
        </p:nvSpPr>
        <p:spPr>
          <a:xfrm>
            <a:off x="658800" y="2329199"/>
            <a:ext cx="7121621" cy="4417389"/>
          </a:xfrm>
        </p:spPr>
        <p:txBody>
          <a:bodyPr>
            <a:noAutofit/>
          </a:bodyPr>
          <a:lstStyle/>
          <a:p>
            <a:pPr>
              <a:spcAft>
                <a:spcPts val="600"/>
              </a:spcAft>
            </a:pPr>
            <a:r>
              <a:rPr lang="en-GB" sz="2000" dirty="0"/>
              <a:t>Led by the Research Group for Global Capacity Building at the National Food Institute (DTU Food).</a:t>
            </a:r>
          </a:p>
          <a:p>
            <a:pPr>
              <a:spcAft>
                <a:spcPts val="1200"/>
              </a:spcAft>
            </a:pPr>
            <a:r>
              <a:rPr lang="en-GB" sz="2000" dirty="0"/>
              <a:t>Established and currently support a consortium of </a:t>
            </a:r>
            <a:r>
              <a:rPr lang="en-GB" sz="2000" b="1" dirty="0">
                <a:solidFill>
                  <a:srgbClr val="FFC000"/>
                </a:solidFill>
              </a:rPr>
              <a:t>regional</a:t>
            </a:r>
            <a:r>
              <a:rPr lang="en-GB" sz="2000" dirty="0"/>
              <a:t> and </a:t>
            </a:r>
            <a:r>
              <a:rPr lang="en-GB" sz="2000" b="1" dirty="0">
                <a:solidFill>
                  <a:srgbClr val="FF8A15"/>
                </a:solidFill>
              </a:rPr>
              <a:t>national</a:t>
            </a:r>
            <a:r>
              <a:rPr lang="en-GB" sz="2000" dirty="0"/>
              <a:t> sequencing centres</a:t>
            </a:r>
          </a:p>
          <a:p>
            <a:pPr marL="800100" lvl="1" indent="-342900">
              <a:buFont typeface="+mj-lt"/>
              <a:buAutoNum type="arabicPeriod"/>
            </a:pPr>
            <a:r>
              <a:rPr lang="en-GB" sz="1800" b="1" dirty="0">
                <a:solidFill>
                  <a:srgbClr val="FFC000"/>
                </a:solidFill>
              </a:rPr>
              <a:t>Nigeria, University of Ibadan (UI)</a:t>
            </a:r>
          </a:p>
          <a:p>
            <a:pPr marL="800100" lvl="1" indent="-342900">
              <a:buFont typeface="+mj-lt"/>
              <a:buAutoNum type="arabicPeriod"/>
            </a:pPr>
            <a:r>
              <a:rPr lang="en-GB" sz="1800" b="1" dirty="0">
                <a:solidFill>
                  <a:srgbClr val="FFC000"/>
                </a:solidFill>
              </a:rPr>
              <a:t>Tanzania, Kilimanjaro Clinical Research Institute (KCRI)</a:t>
            </a:r>
          </a:p>
          <a:p>
            <a:pPr marL="800100" lvl="1" indent="-342900">
              <a:buFont typeface="+mj-lt"/>
              <a:buAutoNum type="arabicPeriod"/>
            </a:pPr>
            <a:r>
              <a:rPr lang="en-GB" sz="1800" b="1" dirty="0">
                <a:solidFill>
                  <a:srgbClr val="FFC000"/>
                </a:solidFill>
              </a:rPr>
              <a:t>South Africa, National Institute for Communicable Diseases (NICD)</a:t>
            </a:r>
          </a:p>
          <a:p>
            <a:pPr marL="800100" lvl="1" indent="-342900">
              <a:buFont typeface="+mj-lt"/>
              <a:buAutoNum type="arabicPeriod"/>
            </a:pPr>
            <a:endParaRPr lang="en-GB" sz="1800" dirty="0"/>
          </a:p>
          <a:p>
            <a:pPr marL="800100" lvl="1" indent="-342900">
              <a:buFont typeface="+mj-lt"/>
              <a:buAutoNum type="arabicPeriod"/>
            </a:pPr>
            <a:r>
              <a:rPr lang="en-GB" sz="1800" b="1" dirty="0">
                <a:solidFill>
                  <a:srgbClr val="FF8A15"/>
                </a:solidFill>
              </a:rPr>
              <a:t>Ghana, Noguchi Memorial Institute for Medical Research (NMIMR)</a:t>
            </a:r>
          </a:p>
          <a:p>
            <a:pPr marL="800100" lvl="1" indent="-342900">
              <a:buFont typeface="+mj-lt"/>
              <a:buAutoNum type="arabicPeriod"/>
            </a:pPr>
            <a:r>
              <a:rPr lang="en-GB" sz="1800" b="1" dirty="0">
                <a:solidFill>
                  <a:srgbClr val="FFC000"/>
                </a:solidFill>
              </a:rPr>
              <a:t>South Africa, NICD, SARS-CoV-2</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15462" y="874963"/>
            <a:ext cx="5026384" cy="5558589"/>
          </a:xfrm>
          <a:prstGeom prst="rect">
            <a:avLst/>
          </a:prstGeom>
        </p:spPr>
      </p:pic>
    </p:spTree>
    <p:extLst>
      <p:ext uri="{BB962C8B-B14F-4D97-AF65-F5344CB8AC3E}">
        <p14:creationId xmlns:p14="http://schemas.microsoft.com/office/powerpoint/2010/main" val="16953747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Resources we provide</a:t>
            </a:r>
          </a:p>
        </p:txBody>
      </p:sp>
      <p:sp>
        <p:nvSpPr>
          <p:cNvPr id="3" name="Content Placeholder 2"/>
          <p:cNvSpPr>
            <a:spLocks noGrp="1"/>
          </p:cNvSpPr>
          <p:nvPr>
            <p:ph idx="1"/>
          </p:nvPr>
        </p:nvSpPr>
        <p:spPr>
          <a:xfrm>
            <a:off x="658800" y="2329200"/>
            <a:ext cx="7192109" cy="3780000"/>
          </a:xfrm>
        </p:spPr>
        <p:txBody>
          <a:bodyPr>
            <a:normAutofit/>
          </a:bodyPr>
          <a:lstStyle/>
          <a:p>
            <a:r>
              <a:rPr lang="en-GB" b="1" dirty="0"/>
              <a:t>WGS and data analysis services to the African region </a:t>
            </a:r>
          </a:p>
          <a:p>
            <a:r>
              <a:rPr lang="en-GB" dirty="0"/>
              <a:t>Support genomic surveillance and investigation of </a:t>
            </a:r>
          </a:p>
          <a:p>
            <a:pPr lvl="1"/>
            <a:r>
              <a:rPr lang="en-GB" dirty="0"/>
              <a:t>Outbreaks</a:t>
            </a:r>
          </a:p>
          <a:p>
            <a:pPr lvl="1"/>
            <a:r>
              <a:rPr lang="en-GB" dirty="0"/>
              <a:t>Unusual resistance phenotypes</a:t>
            </a:r>
          </a:p>
          <a:p>
            <a:pPr lvl="1"/>
            <a:r>
              <a:rPr lang="en-GB" dirty="0"/>
              <a:t>Delineation of the flow of organisms/genes in a </a:t>
            </a:r>
            <a:r>
              <a:rPr lang="en-GB" u="sng" dirty="0"/>
              <a:t>One Health framework</a:t>
            </a:r>
          </a:p>
          <a:p>
            <a:pPr marL="457200" lvl="1" indent="0">
              <a:buNone/>
            </a:pPr>
            <a:endParaRPr lang="en-GB" dirty="0"/>
          </a:p>
        </p:txBody>
      </p:sp>
      <p:grpSp>
        <p:nvGrpSpPr>
          <p:cNvPr id="8" name="Group 7"/>
          <p:cNvGrpSpPr/>
          <p:nvPr/>
        </p:nvGrpSpPr>
        <p:grpSpPr>
          <a:xfrm>
            <a:off x="8151628" y="1526651"/>
            <a:ext cx="3161415" cy="4314168"/>
            <a:chOff x="8454119" y="2323218"/>
            <a:chExt cx="2667807" cy="3785982"/>
          </a:xfrm>
        </p:grpSpPr>
        <p:pic>
          <p:nvPicPr>
            <p:cNvPr id="7" name="Picture 6"/>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8454120" y="2323218"/>
              <a:ext cx="2667806" cy="3772671"/>
            </a:xfrm>
            <a:prstGeom prst="rect">
              <a:avLst/>
            </a:prstGeom>
          </p:spPr>
        </p:pic>
        <p:sp>
          <p:nvSpPr>
            <p:cNvPr id="6" name="Rectangle 5"/>
            <p:cNvSpPr/>
            <p:nvPr/>
          </p:nvSpPr>
          <p:spPr>
            <a:xfrm>
              <a:off x="8454119" y="2323218"/>
              <a:ext cx="2667807" cy="3785982"/>
            </a:xfrm>
            <a:prstGeom prst="rect">
              <a:avLst/>
            </a:prstGeom>
            <a:no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4070502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GB" dirty="0"/>
              <a:t>[1] </a:t>
            </a:r>
            <a:r>
              <a:rPr lang="en-GB" dirty="0">
                <a:hlinkClick r:id="rId2" action="ppaction://hlinkfile"/>
              </a:rPr>
              <a:t>Introducing the workflow</a:t>
            </a:r>
            <a:br>
              <a:rPr lang="en-GB" dirty="0"/>
            </a:br>
            <a:r>
              <a:rPr lang="en-GB" dirty="0"/>
              <a:t>	</a:t>
            </a:r>
            <a:r>
              <a:rPr lang="en-GB" sz="2400" dirty="0"/>
              <a:t>Anderson </a:t>
            </a:r>
            <a:r>
              <a:rPr lang="en-US" sz="2400" dirty="0"/>
              <a:t>Oaikhena</a:t>
            </a:r>
            <a:r>
              <a:rPr lang="en-GB" sz="2400" dirty="0"/>
              <a:t> (University of Ibadan, Nigeria)</a:t>
            </a:r>
          </a:p>
        </p:txBody>
      </p:sp>
      <p:grpSp>
        <p:nvGrpSpPr>
          <p:cNvPr id="2055" name="Group 2054"/>
          <p:cNvGrpSpPr/>
          <p:nvPr/>
        </p:nvGrpSpPr>
        <p:grpSpPr>
          <a:xfrm>
            <a:off x="1616679" y="3358625"/>
            <a:ext cx="8913042" cy="1095815"/>
            <a:chOff x="1487054" y="3146189"/>
            <a:chExt cx="8913042" cy="1095815"/>
          </a:xfrm>
        </p:grpSpPr>
        <p:grpSp>
          <p:nvGrpSpPr>
            <p:cNvPr id="42" name="Group 41"/>
            <p:cNvGrpSpPr/>
            <p:nvPr/>
          </p:nvGrpSpPr>
          <p:grpSpPr>
            <a:xfrm>
              <a:off x="1487054" y="3161912"/>
              <a:ext cx="1082909" cy="1080092"/>
              <a:chOff x="1052945" y="3161912"/>
              <a:chExt cx="1082909" cy="1080092"/>
            </a:xfrm>
          </p:grpSpPr>
          <p:pic>
            <p:nvPicPr>
              <p:cNvPr id="7" name="Picture 6" descr="Free vector graphic: Petri Dish, Deep, Lab, Fluid, Grey ..."/>
              <p:cNvPicPr>
                <a:picLocks noChangeAspect="1"/>
              </p:cNvPicPr>
              <p:nvPr/>
            </p:nvPicPr>
            <p:blipFill>
              <a:blip r:embed="rId3" cstate="hqprint">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1208274" y="3501728"/>
                <a:ext cx="772250" cy="386125"/>
              </a:xfrm>
              <a:prstGeom prst="rect">
                <a:avLst/>
              </a:prstGeom>
            </p:spPr>
          </p:pic>
          <p:sp>
            <p:nvSpPr>
              <p:cNvPr id="20" name="Rounded Rectangle 19"/>
              <p:cNvSpPr/>
              <p:nvPr/>
            </p:nvSpPr>
            <p:spPr>
              <a:xfrm>
                <a:off x="1052945" y="3161912"/>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048" name="Group 2047"/>
            <p:cNvGrpSpPr/>
            <p:nvPr/>
          </p:nvGrpSpPr>
          <p:grpSpPr>
            <a:xfrm>
              <a:off x="2778084" y="3161912"/>
              <a:ext cx="1082909" cy="1080092"/>
              <a:chOff x="2338186" y="3161912"/>
              <a:chExt cx="1082909" cy="1080092"/>
            </a:xfrm>
          </p:grpSpPr>
          <p:grpSp>
            <p:nvGrpSpPr>
              <p:cNvPr id="22" name="Group 21"/>
              <p:cNvGrpSpPr/>
              <p:nvPr/>
            </p:nvGrpSpPr>
            <p:grpSpPr>
              <a:xfrm>
                <a:off x="2543247" y="3287425"/>
                <a:ext cx="476081" cy="797622"/>
                <a:chOff x="3150973" y="3161912"/>
                <a:chExt cx="636299" cy="1066051"/>
              </a:xfrm>
            </p:grpSpPr>
            <p:pic>
              <p:nvPicPr>
                <p:cNvPr id="2" name="Picture 1" descr="Free vector graphic: Vial, Tube, Fluid, Laboratory - Free ..."/>
                <p:cNvPicPr>
                  <a:picLocks noChangeAspect="1"/>
                </p:cNvPicPr>
                <p:nvPr/>
              </p:nvPicPr>
              <p:blipFill>
                <a:blip r:embed="rId4" cstate="hq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3150973" y="3161912"/>
                  <a:ext cx="636299" cy="1066051"/>
                </a:xfrm>
                <a:prstGeom prst="rect">
                  <a:avLst/>
                </a:prstGeom>
              </p:spPr>
            </p:pic>
            <p:pic>
              <p:nvPicPr>
                <p:cNvPr id="21" name="Picture 20" descr="DNA PNG"/>
                <p:cNvPicPr>
                  <a:picLocks noChangeAspect="1"/>
                </p:cNvPicPr>
                <p:nvPr/>
              </p:nvPicPr>
              <p:blipFill>
                <a:blip r:embed="rId5" cstate="hqprint">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rot="18852964">
                  <a:off x="3561223" y="3963348"/>
                  <a:ext cx="173401" cy="172938"/>
                </a:xfrm>
                <a:prstGeom prst="rect">
                  <a:avLst/>
                </a:prstGeom>
              </p:spPr>
            </p:pic>
          </p:grpSp>
          <p:sp>
            <p:nvSpPr>
              <p:cNvPr id="60" name="Rounded Rectangle 59"/>
              <p:cNvSpPr/>
              <p:nvPr/>
            </p:nvSpPr>
            <p:spPr>
              <a:xfrm>
                <a:off x="2338186" y="3161912"/>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049" name="Group 2048"/>
            <p:cNvGrpSpPr/>
            <p:nvPr/>
          </p:nvGrpSpPr>
          <p:grpSpPr>
            <a:xfrm>
              <a:off x="4069114" y="3154744"/>
              <a:ext cx="1082909" cy="1080092"/>
              <a:chOff x="3628969" y="3154744"/>
              <a:chExt cx="1082909" cy="1080092"/>
            </a:xfrm>
          </p:grpSpPr>
          <p:pic>
            <p:nvPicPr>
              <p:cNvPr id="6" name="Picture 5" descr="Checklist PNG Transparent Images | PNG All"/>
              <p:cNvPicPr>
                <a:picLocks noChangeAspect="1"/>
              </p:cNvPicPr>
              <p:nvPr/>
            </p:nvPicPr>
            <p:blipFill>
              <a:blip r:embed="rId6"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3952869" y="3321318"/>
                <a:ext cx="560036" cy="729834"/>
              </a:xfrm>
              <a:prstGeom prst="rect">
                <a:avLst/>
              </a:prstGeom>
            </p:spPr>
          </p:pic>
          <p:sp>
            <p:nvSpPr>
              <p:cNvPr id="61" name="Rounded Rectangle 60"/>
              <p:cNvSpPr/>
              <p:nvPr/>
            </p:nvSpPr>
            <p:spPr>
              <a:xfrm>
                <a:off x="3628969" y="3154744"/>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052" name="Group 2051"/>
            <p:cNvGrpSpPr/>
            <p:nvPr/>
          </p:nvGrpSpPr>
          <p:grpSpPr>
            <a:xfrm>
              <a:off x="6651174" y="3161912"/>
              <a:ext cx="1166864" cy="1080092"/>
              <a:chOff x="6162429" y="3161912"/>
              <a:chExt cx="1166864" cy="1080092"/>
            </a:xfrm>
          </p:grpSpPr>
          <p:pic>
            <p:nvPicPr>
              <p:cNvPr id="2050" name="Picture 2" descr="Sequencing and Microarray Systems"/>
              <p:cNvPicPr>
                <a:picLocks noChangeAspect="1" noChangeArrowheads="1"/>
              </p:cNvPicPr>
              <p:nvPr/>
            </p:nvPicPr>
            <p:blipFill>
              <a:blip r:embed="rId7">
                <a:duotone>
                  <a:schemeClr val="accent6">
                    <a:shade val="45000"/>
                    <a:satMod val="135000"/>
                  </a:schemeClr>
                  <a:prstClr val="white"/>
                </a:duotone>
                <a:extLst>
                  <a:ext uri="{BEBA8EAE-BF5A-486C-A8C5-ECC9F3942E4B}">
                    <a14:imgProps xmlns:a14="http://schemas.microsoft.com/office/drawing/2010/main">
                      <a14:imgLayer r:embed="rId8">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6162429" y="3305835"/>
                <a:ext cx="1166864" cy="777910"/>
              </a:xfrm>
              <a:prstGeom prst="rect">
                <a:avLst/>
              </a:prstGeom>
              <a:noFill/>
              <a:extLst>
                <a:ext uri="{909E8E84-426E-40DD-AFC4-6F175D3DCCD1}">
                  <a14:hiddenFill xmlns:a14="http://schemas.microsoft.com/office/drawing/2010/main">
                    <a:solidFill>
                      <a:srgbClr val="FFFFFF"/>
                    </a:solidFill>
                  </a14:hiddenFill>
                </a:ext>
              </a:extLst>
            </p:spPr>
          </p:pic>
          <p:sp>
            <p:nvSpPr>
              <p:cNvPr id="78" name="Rounded Rectangle 77"/>
              <p:cNvSpPr/>
              <p:nvPr/>
            </p:nvSpPr>
            <p:spPr>
              <a:xfrm>
                <a:off x="6208318" y="3161912"/>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053" name="Group 2052"/>
            <p:cNvGrpSpPr/>
            <p:nvPr/>
          </p:nvGrpSpPr>
          <p:grpSpPr>
            <a:xfrm>
              <a:off x="8026159" y="3154744"/>
              <a:ext cx="1082909" cy="1080092"/>
              <a:chOff x="7547336" y="3154744"/>
              <a:chExt cx="1082909" cy="1080092"/>
            </a:xfrm>
          </p:grpSpPr>
          <p:pic>
            <p:nvPicPr>
              <p:cNvPr id="79" name="Picture 78" descr="Checklist PNG Transparent Images | PNG All"/>
              <p:cNvPicPr>
                <a:picLocks noChangeAspect="1"/>
              </p:cNvPicPr>
              <p:nvPr/>
            </p:nvPicPr>
            <p:blipFill>
              <a:blip r:embed="rId6"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7871236" y="3321318"/>
                <a:ext cx="560036" cy="729834"/>
              </a:xfrm>
              <a:prstGeom prst="rect">
                <a:avLst/>
              </a:prstGeom>
            </p:spPr>
          </p:pic>
          <p:sp>
            <p:nvSpPr>
              <p:cNvPr id="80" name="Rounded Rectangle 79"/>
              <p:cNvSpPr/>
              <p:nvPr/>
            </p:nvSpPr>
            <p:spPr>
              <a:xfrm>
                <a:off x="7547336" y="3154744"/>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054" name="Group 2053"/>
            <p:cNvGrpSpPr/>
            <p:nvPr/>
          </p:nvGrpSpPr>
          <p:grpSpPr>
            <a:xfrm>
              <a:off x="9317187" y="3146189"/>
              <a:ext cx="1082909" cy="1080092"/>
              <a:chOff x="8883078" y="3146189"/>
              <a:chExt cx="1082909" cy="1080092"/>
            </a:xfrm>
          </p:grpSpPr>
          <p:sp>
            <p:nvSpPr>
              <p:cNvPr id="81" name="Rounded Rectangle 80"/>
              <p:cNvSpPr/>
              <p:nvPr/>
            </p:nvSpPr>
            <p:spPr>
              <a:xfrm>
                <a:off x="8883078" y="3146189"/>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82" name="Group 81"/>
              <p:cNvGrpSpPr/>
              <p:nvPr/>
            </p:nvGrpSpPr>
            <p:grpSpPr>
              <a:xfrm>
                <a:off x="8954143" y="3444183"/>
                <a:ext cx="999747" cy="592355"/>
                <a:chOff x="8309875" y="3458797"/>
                <a:chExt cx="2803581" cy="1661138"/>
              </a:xfrm>
            </p:grpSpPr>
            <p:pic>
              <p:nvPicPr>
                <p:cNvPr id="83" name="Picture 82" descr="File:Research.svg - Wikipedia"/>
                <p:cNvPicPr>
                  <a:picLocks noChangeAspect="1"/>
                </p:cNvPicPr>
                <p:nvPr/>
              </p:nvPicPr>
              <p:blipFill>
                <a:blip r:embed="rId9"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8309875" y="3514767"/>
                  <a:ext cx="1609462" cy="1605168"/>
                </a:xfrm>
                <a:prstGeom prst="rect">
                  <a:avLst/>
                </a:prstGeom>
                <a:solidFill>
                  <a:schemeClr val="bg2"/>
                </a:solidFill>
              </p:spPr>
            </p:pic>
            <p:sp>
              <p:nvSpPr>
                <p:cNvPr id="84" name="TextBox 83"/>
                <p:cNvSpPr txBox="1"/>
                <p:nvPr/>
              </p:nvSpPr>
              <p:spPr>
                <a:xfrm rot="19070798">
                  <a:off x="8809462" y="4055286"/>
                  <a:ext cx="933284" cy="863096"/>
                </a:xfrm>
                <a:prstGeom prst="rect">
                  <a:avLst/>
                </a:prstGeom>
                <a:noFill/>
              </p:spPr>
              <p:txBody>
                <a:bodyPr wrap="square" rtlCol="0">
                  <a:spAutoFit/>
                </a:bodyPr>
                <a:lstStyle/>
                <a:p>
                  <a:pPr algn="ctr"/>
                  <a:r>
                    <a:rPr lang="da-DK" sz="700" dirty="0">
                      <a:solidFill>
                        <a:schemeClr val="accent4">
                          <a:lumMod val="75000"/>
                        </a:schemeClr>
                      </a:solidFill>
                    </a:rPr>
                    <a:t>ATCGAT</a:t>
                  </a:r>
                  <a:endParaRPr lang="en-GB" sz="700" dirty="0">
                    <a:solidFill>
                      <a:schemeClr val="accent4">
                        <a:lumMod val="75000"/>
                      </a:schemeClr>
                    </a:solidFill>
                  </a:endParaRPr>
                </a:p>
              </p:txBody>
            </p:sp>
            <p:pic>
              <p:nvPicPr>
                <p:cNvPr id="85" name="Picture 84" descr="DNA PNG"/>
                <p:cNvPicPr>
                  <a:picLocks noChangeAspect="1"/>
                </p:cNvPicPr>
                <p:nvPr/>
              </p:nvPicPr>
              <p:blipFill>
                <a:blip r:embed="rId10" cstate="hqprint">
                  <a:biLevel thresh="25000"/>
                  <a:extLst>
                    <a:ext uri="{28A0092B-C50C-407E-A947-70E740481C1C}">
                      <a14:useLocalDpi xmlns:a14="http://schemas.microsoft.com/office/drawing/2010/main" val="0"/>
                    </a:ext>
                  </a:extLst>
                </a:blip>
                <a:stretch>
                  <a:fillRect/>
                </a:stretch>
              </p:blipFill>
              <p:spPr>
                <a:xfrm>
                  <a:off x="8512718" y="3757314"/>
                  <a:ext cx="460492" cy="459261"/>
                </a:xfrm>
                <a:prstGeom prst="rect">
                  <a:avLst/>
                </a:prstGeom>
              </p:spPr>
            </p:pic>
            <p:grpSp>
              <p:nvGrpSpPr>
                <p:cNvPr id="86" name="Group 85"/>
                <p:cNvGrpSpPr/>
                <p:nvPr/>
              </p:nvGrpSpPr>
              <p:grpSpPr>
                <a:xfrm>
                  <a:off x="9652785" y="3458797"/>
                  <a:ext cx="1460671" cy="1390226"/>
                  <a:chOff x="10122180" y="3425072"/>
                  <a:chExt cx="1554912" cy="1479919"/>
                </a:xfrm>
              </p:grpSpPr>
              <p:pic>
                <p:nvPicPr>
                  <p:cNvPr id="87" name="Picture 86" descr="File:Document icon (the Noun Project 34849).svg ..."/>
                  <p:cNvPicPr>
                    <a:picLocks noChangeAspect="1"/>
                  </p:cNvPicPr>
                  <p:nvPr/>
                </p:nvPicPr>
                <p:blipFill>
                  <a:blip r:embed="rId11"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10122180" y="3425072"/>
                    <a:ext cx="1499926" cy="1479919"/>
                  </a:xfrm>
                  <a:prstGeom prst="rect">
                    <a:avLst/>
                  </a:prstGeom>
                </p:spPr>
              </p:pic>
              <p:sp>
                <p:nvSpPr>
                  <p:cNvPr id="88" name="TextBox 87"/>
                  <p:cNvSpPr txBox="1"/>
                  <p:nvPr/>
                </p:nvSpPr>
                <p:spPr>
                  <a:xfrm>
                    <a:off x="10553162" y="3748034"/>
                    <a:ext cx="1123930" cy="918782"/>
                  </a:xfrm>
                  <a:prstGeom prst="rect">
                    <a:avLst/>
                  </a:prstGeom>
                  <a:noFill/>
                </p:spPr>
                <p:txBody>
                  <a:bodyPr wrap="square" rtlCol="0">
                    <a:spAutoFit/>
                  </a:bodyPr>
                  <a:lstStyle/>
                  <a:p>
                    <a:pPr algn="ctr"/>
                    <a:r>
                      <a:rPr lang="da-DK" sz="700" dirty="0">
                        <a:solidFill>
                          <a:schemeClr val="accent4">
                            <a:lumMod val="75000"/>
                          </a:schemeClr>
                        </a:solidFill>
                      </a:rPr>
                      <a:t>ATCGAT</a:t>
                    </a:r>
                    <a:endParaRPr lang="en-GB" sz="700" dirty="0">
                      <a:solidFill>
                        <a:schemeClr val="accent4">
                          <a:lumMod val="75000"/>
                        </a:schemeClr>
                      </a:solidFill>
                    </a:endParaRPr>
                  </a:p>
                </p:txBody>
              </p:sp>
              <p:pic>
                <p:nvPicPr>
                  <p:cNvPr id="89" name="Picture 88" descr="data structures - What's the difference between a binary ..."/>
                  <p:cNvPicPr>
                    <a:picLocks noChangeAspect="1"/>
                  </p:cNvPicPr>
                  <p:nvPr/>
                </p:nvPicPr>
                <p:blipFill>
                  <a:blip r:embed="rId12" cstate="hqprint">
                    <a:biLevel thresh="50000"/>
                    <a:extLst>
                      <a:ext uri="{28A0092B-C50C-407E-A947-70E740481C1C}">
                        <a14:useLocalDpi xmlns:a14="http://schemas.microsoft.com/office/drawing/2010/main" val="0"/>
                      </a:ext>
                    </a:extLst>
                  </a:blip>
                  <a:stretch>
                    <a:fillRect/>
                  </a:stretch>
                </p:blipFill>
                <p:spPr>
                  <a:xfrm>
                    <a:off x="10312837" y="3852290"/>
                    <a:ext cx="664402" cy="664402"/>
                  </a:xfrm>
                  <a:prstGeom prst="rect">
                    <a:avLst/>
                  </a:prstGeom>
                </p:spPr>
              </p:pic>
            </p:grpSp>
          </p:grpSp>
        </p:grpSp>
        <p:grpSp>
          <p:nvGrpSpPr>
            <p:cNvPr id="2051" name="Group 2050"/>
            <p:cNvGrpSpPr/>
            <p:nvPr/>
          </p:nvGrpSpPr>
          <p:grpSpPr>
            <a:xfrm>
              <a:off x="5360144" y="3159399"/>
              <a:ext cx="1082909" cy="1080092"/>
              <a:chOff x="4913455" y="3159399"/>
              <a:chExt cx="1082909" cy="1080092"/>
            </a:xfrm>
          </p:grpSpPr>
          <p:cxnSp>
            <p:nvCxnSpPr>
              <p:cNvPr id="48" name="Straight Connector 47"/>
              <p:cNvCxnSpPr/>
              <p:nvPr/>
            </p:nvCxnSpPr>
            <p:spPr>
              <a:xfrm>
                <a:off x="4985681" y="3490535"/>
                <a:ext cx="183219" cy="0"/>
              </a:xfrm>
              <a:prstGeom prst="line">
                <a:avLst/>
              </a:prstGeom>
              <a:ln w="76200">
                <a:solidFill>
                  <a:schemeClr val="accent4">
                    <a:lumMod val="50000"/>
                  </a:schemeClr>
                </a:solidFill>
              </a:ln>
              <a:effectLst/>
            </p:spPr>
            <p:style>
              <a:lnRef idx="1">
                <a:schemeClr val="accent1"/>
              </a:lnRef>
              <a:fillRef idx="0">
                <a:schemeClr val="accent1"/>
              </a:fillRef>
              <a:effectRef idx="0">
                <a:schemeClr val="accent1"/>
              </a:effectRef>
              <a:fontRef idx="minor">
                <a:schemeClr val="tx1"/>
              </a:fontRef>
            </p:style>
          </p:cxnSp>
          <p:sp>
            <p:nvSpPr>
              <p:cNvPr id="62" name="Rounded Rectangle 61"/>
              <p:cNvSpPr/>
              <p:nvPr/>
            </p:nvSpPr>
            <p:spPr>
              <a:xfrm>
                <a:off x="4913455" y="3159399"/>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1" name="Straight Connector 70"/>
              <p:cNvCxnSpPr/>
              <p:nvPr/>
            </p:nvCxnSpPr>
            <p:spPr>
              <a:xfrm>
                <a:off x="5168900" y="3490535"/>
                <a:ext cx="183219" cy="0"/>
              </a:xfrm>
              <a:prstGeom prst="line">
                <a:avLst/>
              </a:prstGeom>
              <a:ln w="76200">
                <a:solidFill>
                  <a:schemeClr val="accent4">
                    <a:lumMod val="75000"/>
                  </a:schemeClr>
                </a:solidFill>
              </a:ln>
              <a:effectLst/>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5351271" y="3490535"/>
                <a:ext cx="183219" cy="0"/>
              </a:xfrm>
              <a:prstGeom prst="line">
                <a:avLst/>
              </a:prstGeom>
              <a:ln w="76200">
                <a:solidFill>
                  <a:schemeClr val="accent4"/>
                </a:solidFill>
              </a:ln>
              <a:effectLst/>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5529826" y="3491545"/>
                <a:ext cx="183219" cy="0"/>
              </a:xfrm>
              <a:prstGeom prst="line">
                <a:avLst/>
              </a:prstGeom>
              <a:ln w="76200">
                <a:solidFill>
                  <a:schemeClr val="accent4">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5713045" y="3491545"/>
                <a:ext cx="183219" cy="0"/>
              </a:xfrm>
              <a:prstGeom prst="line">
                <a:avLst/>
              </a:prstGeom>
              <a:ln w="76200">
                <a:solidFill>
                  <a:schemeClr val="accent4">
                    <a:lumMod val="40000"/>
                    <a:lumOff val="60000"/>
                  </a:schemeClr>
                </a:solidFill>
              </a:ln>
              <a:effectLst/>
            </p:spPr>
            <p:style>
              <a:lnRef idx="1">
                <a:schemeClr val="accent1"/>
              </a:lnRef>
              <a:fillRef idx="0">
                <a:schemeClr val="accent1"/>
              </a:fillRef>
              <a:effectRef idx="0">
                <a:schemeClr val="accent1"/>
              </a:effectRef>
              <a:fontRef idx="minor">
                <a:schemeClr val="tx1"/>
              </a:fontRef>
            </p:style>
          </p:cxnSp>
          <p:cxnSp>
            <p:nvCxnSpPr>
              <p:cNvPr id="40" name="Elbow Connector 39"/>
              <p:cNvCxnSpPr/>
              <p:nvPr/>
            </p:nvCxnSpPr>
            <p:spPr>
              <a:xfrm rot="16200000" flipH="1">
                <a:off x="5208981" y="3602730"/>
                <a:ext cx="330164" cy="275268"/>
              </a:xfrm>
              <a:prstGeom prst="bentConnector3">
                <a:avLst/>
              </a:prstGeom>
              <a:ln w="2857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76" name="Elbow Connector 75"/>
              <p:cNvCxnSpPr/>
              <p:nvPr/>
            </p:nvCxnSpPr>
            <p:spPr>
              <a:xfrm rot="5400000">
                <a:off x="5346615" y="3602516"/>
                <a:ext cx="330164" cy="275268"/>
              </a:xfrm>
              <a:prstGeom prst="bentConnector3">
                <a:avLst/>
              </a:prstGeom>
              <a:ln w="2857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5022658" y="3956142"/>
                <a:ext cx="183219" cy="0"/>
              </a:xfrm>
              <a:prstGeom prst="line">
                <a:avLst/>
              </a:prstGeom>
              <a:ln w="76200">
                <a:solidFill>
                  <a:schemeClr val="accent4">
                    <a:lumMod val="50000"/>
                  </a:schemeClr>
                </a:solidFill>
              </a:ln>
              <a:effectLst/>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5151902" y="4083745"/>
                <a:ext cx="183219" cy="0"/>
              </a:xfrm>
              <a:prstGeom prst="line">
                <a:avLst/>
              </a:prstGeom>
              <a:ln w="76200">
                <a:solidFill>
                  <a:schemeClr val="accent4">
                    <a:lumMod val="75000"/>
                  </a:schemeClr>
                </a:solidFill>
              </a:ln>
              <a:effectLst/>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5411621" y="4028072"/>
                <a:ext cx="183219" cy="0"/>
              </a:xfrm>
              <a:prstGeom prst="line">
                <a:avLst/>
              </a:prstGeom>
              <a:ln w="76200">
                <a:solidFill>
                  <a:schemeClr val="accent4"/>
                </a:solidFill>
              </a:ln>
              <a:effectLst/>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a:off x="5618358" y="4104320"/>
                <a:ext cx="183219" cy="0"/>
              </a:xfrm>
              <a:prstGeom prst="line">
                <a:avLst/>
              </a:prstGeom>
              <a:ln w="76200">
                <a:solidFill>
                  <a:schemeClr val="accent4">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a:off x="5731889" y="3910079"/>
                <a:ext cx="183219" cy="0"/>
              </a:xfrm>
              <a:prstGeom prst="line">
                <a:avLst/>
              </a:prstGeom>
              <a:ln w="76200">
                <a:solidFill>
                  <a:schemeClr val="accent4">
                    <a:lumMod val="40000"/>
                    <a:lumOff val="60000"/>
                  </a:schemeClr>
                </a:solidFill>
              </a:ln>
              <a:effectLst/>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9611740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automatically generated">
            <a:extLst>
              <a:ext uri="{FF2B5EF4-FFF2-40B4-BE49-F238E27FC236}">
                <a16:creationId xmlns:a16="http://schemas.microsoft.com/office/drawing/2014/main" id="{6284C401-0E33-43D1-B00F-557BD12B1BAC}"/>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9266"/>
          <a:stretch/>
        </p:blipFill>
        <p:spPr>
          <a:xfrm>
            <a:off x="2286000" y="-28876"/>
            <a:ext cx="9906000" cy="6901804"/>
          </a:xfrm>
          <a:prstGeom prst="rect">
            <a:avLst/>
          </a:prstGeom>
        </p:spPr>
      </p:pic>
      <p:sp>
        <p:nvSpPr>
          <p:cNvPr id="12" name="Rectangle 11">
            <a:extLst>
              <a:ext uri="{FF2B5EF4-FFF2-40B4-BE49-F238E27FC236}">
                <a16:creationId xmlns:a16="http://schemas.microsoft.com/office/drawing/2014/main" id="{B7DFB51C-676B-4489-AA42-14CDC914117A}"/>
              </a:ext>
            </a:extLst>
          </p:cNvPr>
          <p:cNvSpPr/>
          <p:nvPr/>
        </p:nvSpPr>
        <p:spPr>
          <a:xfrm>
            <a:off x="0" y="0"/>
            <a:ext cx="5478449" cy="6857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40"/>
            <a:endParaRPr lang="en-GB">
              <a:solidFill>
                <a:prstClr val="white"/>
              </a:solidFill>
              <a:latin typeface="Arial" panose="020B0604020202020204"/>
            </a:endParaRPr>
          </a:p>
        </p:txBody>
      </p:sp>
      <p:pic>
        <p:nvPicPr>
          <p:cNvPr id="8" name="Picture 7" descr="A picture containing text&#10;&#10;Description automatically generated">
            <a:extLst>
              <a:ext uri="{FF2B5EF4-FFF2-40B4-BE49-F238E27FC236}">
                <a16:creationId xmlns:a16="http://schemas.microsoft.com/office/drawing/2014/main" id="{7512A22F-E5A3-4BD8-B03C-18EEA1E2C04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2172" y="5168754"/>
            <a:ext cx="982828" cy="1042586"/>
          </a:xfrm>
          <a:prstGeom prst="rect">
            <a:avLst/>
          </a:prstGeom>
        </p:spPr>
      </p:pic>
      <p:pic>
        <p:nvPicPr>
          <p:cNvPr id="9" name="Picture 8">
            <a:extLst>
              <a:ext uri="{FF2B5EF4-FFF2-40B4-BE49-F238E27FC236}">
                <a16:creationId xmlns:a16="http://schemas.microsoft.com/office/drawing/2014/main" id="{84B11FA7-2935-4358-8B68-A4A7440D17BD}"/>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283578" y="930181"/>
            <a:ext cx="3415814" cy="929334"/>
          </a:xfrm>
          <a:prstGeom prst="rect">
            <a:avLst/>
          </a:prstGeom>
        </p:spPr>
      </p:pic>
      <p:sp>
        <p:nvSpPr>
          <p:cNvPr id="10" name="TextBox 9">
            <a:extLst>
              <a:ext uri="{FF2B5EF4-FFF2-40B4-BE49-F238E27FC236}">
                <a16:creationId xmlns:a16="http://schemas.microsoft.com/office/drawing/2014/main" id="{0444CF94-01F2-46F8-9401-A8D4056CA115}"/>
              </a:ext>
            </a:extLst>
          </p:cNvPr>
          <p:cNvSpPr txBox="1"/>
          <p:nvPr/>
        </p:nvSpPr>
        <p:spPr>
          <a:xfrm>
            <a:off x="1367056" y="2419850"/>
            <a:ext cx="2283578" cy="2062103"/>
          </a:xfrm>
          <a:prstGeom prst="rect">
            <a:avLst/>
          </a:prstGeom>
          <a:noFill/>
        </p:spPr>
        <p:txBody>
          <a:bodyPr wrap="square" rtlCol="0" anchor="ctr">
            <a:spAutoFit/>
          </a:bodyPr>
          <a:lstStyle/>
          <a:p>
            <a:pPr algn="just" defTabSz="914240"/>
            <a:r>
              <a:rPr lang="en-GB" sz="4400" b="1" dirty="0">
                <a:solidFill>
                  <a:schemeClr val="bg1"/>
                </a:solidFill>
                <a:latin typeface="Arial" panose="020B0604020202020204" pitchFamily="34" charset="0"/>
                <a:cs typeface="Arial" panose="020B0604020202020204" pitchFamily="34" charset="0"/>
              </a:rPr>
              <a:t>BREAK</a:t>
            </a:r>
          </a:p>
          <a:p>
            <a:pPr algn="ctr" defTabSz="914240"/>
            <a:r>
              <a:rPr lang="da-DK" sz="2800" b="1" dirty="0">
                <a:solidFill>
                  <a:schemeClr val="bg1"/>
                </a:solidFill>
                <a:latin typeface="Arial" panose="020B0604020202020204" pitchFamily="34" charset="0"/>
                <a:cs typeface="Arial" panose="020B0604020202020204" pitchFamily="34" charset="0"/>
              </a:rPr>
              <a:t>(short)</a:t>
            </a:r>
          </a:p>
          <a:p>
            <a:pPr algn="ctr" defTabSz="914240"/>
            <a:r>
              <a:rPr lang="da-DK" sz="2800" b="1" dirty="0">
                <a:solidFill>
                  <a:schemeClr val="bg1"/>
                </a:solidFill>
                <a:latin typeface="Arial" panose="020B0604020202020204" pitchFamily="34" charset="0"/>
                <a:cs typeface="Arial" panose="020B0604020202020204" pitchFamily="34" charset="0"/>
              </a:rPr>
              <a:t>9.30 to 9.45 CET</a:t>
            </a:r>
            <a:endParaRPr lang="en-GB" sz="2800" b="1" dirty="0">
              <a:solidFill>
                <a:schemeClr val="bg1"/>
              </a:solidFill>
              <a:latin typeface="Arial" panose="020B0604020202020204" pitchFamily="34" charset="0"/>
              <a:cs typeface="Arial" panose="020B0604020202020204" pitchFamily="34" charset="0"/>
            </a:endParaRPr>
          </a:p>
        </p:txBody>
      </p:sp>
      <p:pic>
        <p:nvPicPr>
          <p:cNvPr id="11" name="Picture 10">
            <a:extLst>
              <a:ext uri="{FF2B5EF4-FFF2-40B4-BE49-F238E27FC236}">
                <a16:creationId xmlns:a16="http://schemas.microsoft.com/office/drawing/2014/main" id="{7512A22F-E5A3-4BD8-B03C-18EEA1E2C040}"/>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816233" y="5263029"/>
            <a:ext cx="585462" cy="854037"/>
          </a:xfrm>
          <a:prstGeom prst="rect">
            <a:avLst/>
          </a:prstGeom>
        </p:spPr>
      </p:pic>
      <p:pic>
        <p:nvPicPr>
          <p:cNvPr id="13" name="Picture 12">
            <a:extLst>
              <a:ext uri="{FF2B5EF4-FFF2-40B4-BE49-F238E27FC236}">
                <a16:creationId xmlns:a16="http://schemas.microsoft.com/office/drawing/2014/main" id="{7512A22F-E5A3-4BD8-B03C-18EEA1E2C040}"/>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2598100" y="5263029"/>
            <a:ext cx="1618643" cy="922404"/>
          </a:xfrm>
          <a:prstGeom prst="rect">
            <a:avLst/>
          </a:prstGeom>
        </p:spPr>
      </p:pic>
    </p:spTree>
    <p:extLst>
      <p:ext uri="{BB962C8B-B14F-4D97-AF65-F5344CB8AC3E}">
        <p14:creationId xmlns:p14="http://schemas.microsoft.com/office/powerpoint/2010/main" val="3711818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58800" y="1188000"/>
            <a:ext cx="10828800" cy="1405396"/>
          </a:xfrm>
        </p:spPr>
        <p:txBody>
          <a:bodyPr>
            <a:normAutofit fontScale="90000"/>
          </a:bodyPr>
          <a:lstStyle/>
          <a:p>
            <a:r>
              <a:rPr lang="en-GB" dirty="0"/>
              <a:t>[2] </a:t>
            </a:r>
            <a:r>
              <a:rPr lang="en-US" dirty="0">
                <a:hlinkClick r:id="rId2" action="ppaction://hlinkfile"/>
              </a:rPr>
              <a:t>DNA purification: From bacterial culture to high    quality DNA. </a:t>
            </a:r>
            <a:br>
              <a:rPr lang="en-GB" dirty="0"/>
            </a:br>
            <a:r>
              <a:rPr lang="en-GB" dirty="0"/>
              <a:t>	</a:t>
            </a:r>
            <a:r>
              <a:rPr lang="en-GB" sz="2700" dirty="0"/>
              <a:t>Shannon Williams (NICD, South Africa)</a:t>
            </a:r>
          </a:p>
        </p:txBody>
      </p:sp>
      <p:grpSp>
        <p:nvGrpSpPr>
          <p:cNvPr id="20" name="Group 19"/>
          <p:cNvGrpSpPr/>
          <p:nvPr/>
        </p:nvGrpSpPr>
        <p:grpSpPr>
          <a:xfrm>
            <a:off x="1616679" y="3358625"/>
            <a:ext cx="8913042" cy="1095815"/>
            <a:chOff x="1487054" y="3146189"/>
            <a:chExt cx="8913042" cy="1095815"/>
          </a:xfrm>
        </p:grpSpPr>
        <p:grpSp>
          <p:nvGrpSpPr>
            <p:cNvPr id="21" name="Group 20"/>
            <p:cNvGrpSpPr/>
            <p:nvPr/>
          </p:nvGrpSpPr>
          <p:grpSpPr>
            <a:xfrm>
              <a:off x="1487054" y="3161912"/>
              <a:ext cx="1082909" cy="1080092"/>
              <a:chOff x="1052945" y="3161912"/>
              <a:chExt cx="1082909" cy="1080092"/>
            </a:xfrm>
          </p:grpSpPr>
          <p:pic>
            <p:nvPicPr>
              <p:cNvPr id="77" name="Picture 76" descr="Free vector graphic: Petri Dish, Deep, Lab, Fluid, Grey ..."/>
              <p:cNvPicPr>
                <a:picLocks noChangeAspect="1"/>
              </p:cNvPicPr>
              <p:nvPr/>
            </p:nvPicPr>
            <p:blipFill>
              <a:blip r:embed="rId3" cstate="hqprint">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1208274" y="3501728"/>
                <a:ext cx="772250" cy="386125"/>
              </a:xfrm>
              <a:prstGeom prst="rect">
                <a:avLst/>
              </a:prstGeom>
            </p:spPr>
          </p:pic>
          <p:sp>
            <p:nvSpPr>
              <p:cNvPr id="78" name="Rounded Rectangle 77"/>
              <p:cNvSpPr/>
              <p:nvPr/>
            </p:nvSpPr>
            <p:spPr>
              <a:xfrm>
                <a:off x="1052945" y="3161912"/>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2" name="Group 21"/>
            <p:cNvGrpSpPr/>
            <p:nvPr/>
          </p:nvGrpSpPr>
          <p:grpSpPr>
            <a:xfrm>
              <a:off x="2778084" y="3161912"/>
              <a:ext cx="1082909" cy="1080092"/>
              <a:chOff x="2338186" y="3161912"/>
              <a:chExt cx="1082909" cy="1080092"/>
            </a:xfrm>
          </p:grpSpPr>
          <p:grpSp>
            <p:nvGrpSpPr>
              <p:cNvPr id="73" name="Group 72"/>
              <p:cNvGrpSpPr/>
              <p:nvPr/>
            </p:nvGrpSpPr>
            <p:grpSpPr>
              <a:xfrm>
                <a:off x="2543247" y="3287425"/>
                <a:ext cx="476081" cy="797622"/>
                <a:chOff x="3150973" y="3161912"/>
                <a:chExt cx="636299" cy="1066051"/>
              </a:xfrm>
            </p:grpSpPr>
            <p:pic>
              <p:nvPicPr>
                <p:cNvPr id="75" name="Picture 74" descr="Free vector graphic: Vial, Tube, Fluid, Laboratory - Free ..."/>
                <p:cNvPicPr>
                  <a:picLocks noChangeAspect="1"/>
                </p:cNvPicPr>
                <p:nvPr/>
              </p:nvPicPr>
              <p:blipFill>
                <a:blip r:embed="rId4" cstate="hq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3150973" y="3161912"/>
                  <a:ext cx="636299" cy="1066051"/>
                </a:xfrm>
                <a:prstGeom prst="rect">
                  <a:avLst/>
                </a:prstGeom>
              </p:spPr>
            </p:pic>
            <p:pic>
              <p:nvPicPr>
                <p:cNvPr id="76" name="Picture 75" descr="DNA PNG"/>
                <p:cNvPicPr>
                  <a:picLocks noChangeAspect="1"/>
                </p:cNvPicPr>
                <p:nvPr/>
              </p:nvPicPr>
              <p:blipFill>
                <a:blip r:embed="rId5" cstate="hqprint">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rot="18852964">
                  <a:off x="3561223" y="3963348"/>
                  <a:ext cx="173401" cy="172938"/>
                </a:xfrm>
                <a:prstGeom prst="rect">
                  <a:avLst/>
                </a:prstGeom>
              </p:spPr>
            </p:pic>
          </p:grpSp>
          <p:sp>
            <p:nvSpPr>
              <p:cNvPr id="74" name="Rounded Rectangle 73"/>
              <p:cNvSpPr/>
              <p:nvPr/>
            </p:nvSpPr>
            <p:spPr>
              <a:xfrm>
                <a:off x="2338186" y="3161912"/>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3" name="Group 22"/>
            <p:cNvGrpSpPr/>
            <p:nvPr/>
          </p:nvGrpSpPr>
          <p:grpSpPr>
            <a:xfrm>
              <a:off x="4069114" y="3154744"/>
              <a:ext cx="1082909" cy="1080092"/>
              <a:chOff x="3628969" y="3154744"/>
              <a:chExt cx="1082909" cy="1080092"/>
            </a:xfrm>
          </p:grpSpPr>
          <p:pic>
            <p:nvPicPr>
              <p:cNvPr id="71" name="Picture 70" descr="Checklist PNG Transparent Images | PNG All"/>
              <p:cNvPicPr>
                <a:picLocks noChangeAspect="1"/>
              </p:cNvPicPr>
              <p:nvPr/>
            </p:nvPicPr>
            <p:blipFill>
              <a:blip r:embed="rId6"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3952869" y="3321318"/>
                <a:ext cx="560036" cy="729834"/>
              </a:xfrm>
              <a:prstGeom prst="rect">
                <a:avLst/>
              </a:prstGeom>
            </p:spPr>
          </p:pic>
          <p:sp>
            <p:nvSpPr>
              <p:cNvPr id="72" name="Rounded Rectangle 71"/>
              <p:cNvSpPr/>
              <p:nvPr/>
            </p:nvSpPr>
            <p:spPr>
              <a:xfrm>
                <a:off x="3628969" y="3154744"/>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5" name="Group 24"/>
            <p:cNvGrpSpPr/>
            <p:nvPr/>
          </p:nvGrpSpPr>
          <p:grpSpPr>
            <a:xfrm>
              <a:off x="6651174" y="3161912"/>
              <a:ext cx="1166864" cy="1080092"/>
              <a:chOff x="6162429" y="3161912"/>
              <a:chExt cx="1166864" cy="1080092"/>
            </a:xfrm>
          </p:grpSpPr>
          <p:pic>
            <p:nvPicPr>
              <p:cNvPr id="69" name="Picture 2" descr="Sequencing and Microarray Systems"/>
              <p:cNvPicPr>
                <a:picLocks noChangeAspect="1" noChangeArrowheads="1"/>
              </p:cNvPicPr>
              <p:nvPr/>
            </p:nvPicPr>
            <p:blipFill>
              <a:blip r:embed="rId7">
                <a:duotone>
                  <a:schemeClr val="accent6">
                    <a:shade val="45000"/>
                    <a:satMod val="135000"/>
                  </a:schemeClr>
                  <a:prstClr val="white"/>
                </a:duotone>
                <a:extLst>
                  <a:ext uri="{BEBA8EAE-BF5A-486C-A8C5-ECC9F3942E4B}">
                    <a14:imgProps xmlns:a14="http://schemas.microsoft.com/office/drawing/2010/main">
                      <a14:imgLayer r:embed="rId8">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6162429" y="3305835"/>
                <a:ext cx="1166864" cy="777910"/>
              </a:xfrm>
              <a:prstGeom prst="rect">
                <a:avLst/>
              </a:prstGeom>
              <a:noFill/>
              <a:extLst>
                <a:ext uri="{909E8E84-426E-40DD-AFC4-6F175D3DCCD1}">
                  <a14:hiddenFill xmlns:a14="http://schemas.microsoft.com/office/drawing/2010/main">
                    <a:solidFill>
                      <a:srgbClr val="FFFFFF"/>
                    </a:solidFill>
                  </a14:hiddenFill>
                </a:ext>
              </a:extLst>
            </p:spPr>
          </p:pic>
          <p:sp>
            <p:nvSpPr>
              <p:cNvPr id="70" name="Rounded Rectangle 69"/>
              <p:cNvSpPr/>
              <p:nvPr/>
            </p:nvSpPr>
            <p:spPr>
              <a:xfrm>
                <a:off x="6208318" y="3161912"/>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6" name="Group 25"/>
            <p:cNvGrpSpPr/>
            <p:nvPr/>
          </p:nvGrpSpPr>
          <p:grpSpPr>
            <a:xfrm>
              <a:off x="8026159" y="3154744"/>
              <a:ext cx="1082909" cy="1080092"/>
              <a:chOff x="7547336" y="3154744"/>
              <a:chExt cx="1082909" cy="1080092"/>
            </a:xfrm>
          </p:grpSpPr>
          <p:pic>
            <p:nvPicPr>
              <p:cNvPr id="67" name="Picture 66" descr="Checklist PNG Transparent Images | PNG All"/>
              <p:cNvPicPr>
                <a:picLocks noChangeAspect="1"/>
              </p:cNvPicPr>
              <p:nvPr/>
            </p:nvPicPr>
            <p:blipFill>
              <a:blip r:embed="rId6"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7871236" y="3321318"/>
                <a:ext cx="560036" cy="729834"/>
              </a:xfrm>
              <a:prstGeom prst="rect">
                <a:avLst/>
              </a:prstGeom>
            </p:spPr>
          </p:pic>
          <p:sp>
            <p:nvSpPr>
              <p:cNvPr id="68" name="Rounded Rectangle 67"/>
              <p:cNvSpPr/>
              <p:nvPr/>
            </p:nvSpPr>
            <p:spPr>
              <a:xfrm>
                <a:off x="7547336" y="3154744"/>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1" name="Group 30"/>
            <p:cNvGrpSpPr/>
            <p:nvPr/>
          </p:nvGrpSpPr>
          <p:grpSpPr>
            <a:xfrm>
              <a:off x="9317187" y="3146189"/>
              <a:ext cx="1082909" cy="1080092"/>
              <a:chOff x="8883078" y="3146189"/>
              <a:chExt cx="1082909" cy="1080092"/>
            </a:xfrm>
          </p:grpSpPr>
          <p:sp>
            <p:nvSpPr>
              <p:cNvPr id="58" name="Rounded Rectangle 57"/>
              <p:cNvSpPr/>
              <p:nvPr/>
            </p:nvSpPr>
            <p:spPr>
              <a:xfrm>
                <a:off x="8883078" y="3146189"/>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59" name="Group 58"/>
              <p:cNvGrpSpPr/>
              <p:nvPr/>
            </p:nvGrpSpPr>
            <p:grpSpPr>
              <a:xfrm>
                <a:off x="8954143" y="3444183"/>
                <a:ext cx="999747" cy="592355"/>
                <a:chOff x="8309875" y="3458797"/>
                <a:chExt cx="2803581" cy="1661138"/>
              </a:xfrm>
            </p:grpSpPr>
            <p:pic>
              <p:nvPicPr>
                <p:cNvPr id="60" name="Picture 59" descr="File:Research.svg - Wikipedia"/>
                <p:cNvPicPr>
                  <a:picLocks noChangeAspect="1"/>
                </p:cNvPicPr>
                <p:nvPr/>
              </p:nvPicPr>
              <p:blipFill>
                <a:blip r:embed="rId9"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8309875" y="3514767"/>
                  <a:ext cx="1609462" cy="1605168"/>
                </a:xfrm>
                <a:prstGeom prst="rect">
                  <a:avLst/>
                </a:prstGeom>
                <a:solidFill>
                  <a:schemeClr val="bg2"/>
                </a:solidFill>
              </p:spPr>
            </p:pic>
            <p:sp>
              <p:nvSpPr>
                <p:cNvPr id="61" name="TextBox 60"/>
                <p:cNvSpPr txBox="1"/>
                <p:nvPr/>
              </p:nvSpPr>
              <p:spPr>
                <a:xfrm rot="19070798">
                  <a:off x="8809462" y="4055286"/>
                  <a:ext cx="933284" cy="863096"/>
                </a:xfrm>
                <a:prstGeom prst="rect">
                  <a:avLst/>
                </a:prstGeom>
                <a:noFill/>
              </p:spPr>
              <p:txBody>
                <a:bodyPr wrap="square" rtlCol="0">
                  <a:spAutoFit/>
                </a:bodyPr>
                <a:lstStyle/>
                <a:p>
                  <a:pPr algn="ctr"/>
                  <a:r>
                    <a:rPr lang="da-DK" sz="700" dirty="0">
                      <a:solidFill>
                        <a:schemeClr val="accent4">
                          <a:lumMod val="75000"/>
                        </a:schemeClr>
                      </a:solidFill>
                    </a:rPr>
                    <a:t>ATCGAT</a:t>
                  </a:r>
                  <a:endParaRPr lang="en-GB" sz="700" dirty="0">
                    <a:solidFill>
                      <a:schemeClr val="accent4">
                        <a:lumMod val="75000"/>
                      </a:schemeClr>
                    </a:solidFill>
                  </a:endParaRPr>
                </a:p>
              </p:txBody>
            </p:sp>
            <p:pic>
              <p:nvPicPr>
                <p:cNvPr id="62" name="Picture 61" descr="DNA PNG"/>
                <p:cNvPicPr>
                  <a:picLocks noChangeAspect="1"/>
                </p:cNvPicPr>
                <p:nvPr/>
              </p:nvPicPr>
              <p:blipFill>
                <a:blip r:embed="rId10" cstate="hqprint">
                  <a:biLevel thresh="25000"/>
                  <a:extLst>
                    <a:ext uri="{28A0092B-C50C-407E-A947-70E740481C1C}">
                      <a14:useLocalDpi xmlns:a14="http://schemas.microsoft.com/office/drawing/2010/main" val="0"/>
                    </a:ext>
                  </a:extLst>
                </a:blip>
                <a:stretch>
                  <a:fillRect/>
                </a:stretch>
              </p:blipFill>
              <p:spPr>
                <a:xfrm>
                  <a:off x="8512718" y="3757314"/>
                  <a:ext cx="460492" cy="459261"/>
                </a:xfrm>
                <a:prstGeom prst="rect">
                  <a:avLst/>
                </a:prstGeom>
              </p:spPr>
            </p:pic>
            <p:grpSp>
              <p:nvGrpSpPr>
                <p:cNvPr id="63" name="Group 62"/>
                <p:cNvGrpSpPr/>
                <p:nvPr/>
              </p:nvGrpSpPr>
              <p:grpSpPr>
                <a:xfrm>
                  <a:off x="9652785" y="3458797"/>
                  <a:ext cx="1460671" cy="1390226"/>
                  <a:chOff x="10122180" y="3425072"/>
                  <a:chExt cx="1554912" cy="1479919"/>
                </a:xfrm>
              </p:grpSpPr>
              <p:pic>
                <p:nvPicPr>
                  <p:cNvPr id="64" name="Picture 63" descr="File:Document icon (the Noun Project 34849).svg ..."/>
                  <p:cNvPicPr>
                    <a:picLocks noChangeAspect="1"/>
                  </p:cNvPicPr>
                  <p:nvPr/>
                </p:nvPicPr>
                <p:blipFill>
                  <a:blip r:embed="rId11"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10122180" y="3425072"/>
                    <a:ext cx="1499926" cy="1479919"/>
                  </a:xfrm>
                  <a:prstGeom prst="rect">
                    <a:avLst/>
                  </a:prstGeom>
                </p:spPr>
              </p:pic>
              <p:sp>
                <p:nvSpPr>
                  <p:cNvPr id="65" name="TextBox 64"/>
                  <p:cNvSpPr txBox="1"/>
                  <p:nvPr/>
                </p:nvSpPr>
                <p:spPr>
                  <a:xfrm>
                    <a:off x="10553162" y="3748034"/>
                    <a:ext cx="1123930" cy="918782"/>
                  </a:xfrm>
                  <a:prstGeom prst="rect">
                    <a:avLst/>
                  </a:prstGeom>
                  <a:noFill/>
                </p:spPr>
                <p:txBody>
                  <a:bodyPr wrap="square" rtlCol="0">
                    <a:spAutoFit/>
                  </a:bodyPr>
                  <a:lstStyle/>
                  <a:p>
                    <a:pPr algn="ctr"/>
                    <a:r>
                      <a:rPr lang="da-DK" sz="700" dirty="0">
                        <a:solidFill>
                          <a:schemeClr val="accent4">
                            <a:lumMod val="75000"/>
                          </a:schemeClr>
                        </a:solidFill>
                      </a:rPr>
                      <a:t>ATCGAT</a:t>
                    </a:r>
                    <a:endParaRPr lang="en-GB" sz="700" dirty="0">
                      <a:solidFill>
                        <a:schemeClr val="accent4">
                          <a:lumMod val="75000"/>
                        </a:schemeClr>
                      </a:solidFill>
                    </a:endParaRPr>
                  </a:p>
                </p:txBody>
              </p:sp>
              <p:pic>
                <p:nvPicPr>
                  <p:cNvPr id="66" name="Picture 65" descr="data structures - What's the difference between a binary ..."/>
                  <p:cNvPicPr>
                    <a:picLocks noChangeAspect="1"/>
                  </p:cNvPicPr>
                  <p:nvPr/>
                </p:nvPicPr>
                <p:blipFill>
                  <a:blip r:embed="rId12" cstate="hqprint">
                    <a:biLevel thresh="50000"/>
                    <a:extLst>
                      <a:ext uri="{28A0092B-C50C-407E-A947-70E740481C1C}">
                        <a14:useLocalDpi xmlns:a14="http://schemas.microsoft.com/office/drawing/2010/main" val="0"/>
                      </a:ext>
                    </a:extLst>
                  </a:blip>
                  <a:stretch>
                    <a:fillRect/>
                  </a:stretch>
                </p:blipFill>
                <p:spPr>
                  <a:xfrm>
                    <a:off x="10312837" y="3852290"/>
                    <a:ext cx="664402" cy="664402"/>
                  </a:xfrm>
                  <a:prstGeom prst="rect">
                    <a:avLst/>
                  </a:prstGeom>
                </p:spPr>
              </p:pic>
            </p:grpSp>
          </p:grpSp>
        </p:grpSp>
        <p:grpSp>
          <p:nvGrpSpPr>
            <p:cNvPr id="32" name="Group 31"/>
            <p:cNvGrpSpPr/>
            <p:nvPr/>
          </p:nvGrpSpPr>
          <p:grpSpPr>
            <a:xfrm>
              <a:off x="5360144" y="3159399"/>
              <a:ext cx="1082909" cy="1080092"/>
              <a:chOff x="4913455" y="3159399"/>
              <a:chExt cx="1082909" cy="1080092"/>
            </a:xfrm>
          </p:grpSpPr>
          <p:cxnSp>
            <p:nvCxnSpPr>
              <p:cNvPr id="33" name="Straight Connector 32"/>
              <p:cNvCxnSpPr/>
              <p:nvPr/>
            </p:nvCxnSpPr>
            <p:spPr>
              <a:xfrm>
                <a:off x="4985681" y="3490535"/>
                <a:ext cx="183219" cy="0"/>
              </a:xfrm>
              <a:prstGeom prst="line">
                <a:avLst/>
              </a:prstGeom>
              <a:ln w="76200">
                <a:solidFill>
                  <a:schemeClr val="accent4">
                    <a:lumMod val="50000"/>
                  </a:schemeClr>
                </a:solidFill>
              </a:ln>
              <a:effectLst/>
            </p:spPr>
            <p:style>
              <a:lnRef idx="1">
                <a:schemeClr val="accent1"/>
              </a:lnRef>
              <a:fillRef idx="0">
                <a:schemeClr val="accent1"/>
              </a:fillRef>
              <a:effectRef idx="0">
                <a:schemeClr val="accent1"/>
              </a:effectRef>
              <a:fontRef idx="minor">
                <a:schemeClr val="tx1"/>
              </a:fontRef>
            </p:style>
          </p:cxnSp>
          <p:sp>
            <p:nvSpPr>
              <p:cNvPr id="34" name="Rounded Rectangle 33"/>
              <p:cNvSpPr/>
              <p:nvPr/>
            </p:nvSpPr>
            <p:spPr>
              <a:xfrm>
                <a:off x="4913455" y="3159399"/>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6" name="Straight Connector 35"/>
              <p:cNvCxnSpPr/>
              <p:nvPr/>
            </p:nvCxnSpPr>
            <p:spPr>
              <a:xfrm>
                <a:off x="5168900" y="3490535"/>
                <a:ext cx="183219" cy="0"/>
              </a:xfrm>
              <a:prstGeom prst="line">
                <a:avLst/>
              </a:prstGeom>
              <a:ln w="76200">
                <a:solidFill>
                  <a:schemeClr val="accent4">
                    <a:lumMod val="75000"/>
                  </a:schemeClr>
                </a:solidFill>
              </a:ln>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5351271" y="3490535"/>
                <a:ext cx="183219" cy="0"/>
              </a:xfrm>
              <a:prstGeom prst="line">
                <a:avLst/>
              </a:prstGeom>
              <a:ln w="76200">
                <a:solidFill>
                  <a:schemeClr val="accent4"/>
                </a:solidFill>
              </a:ln>
              <a:effectLst/>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5529826" y="3491545"/>
                <a:ext cx="183219" cy="0"/>
              </a:xfrm>
              <a:prstGeom prst="line">
                <a:avLst/>
              </a:prstGeom>
              <a:ln w="76200">
                <a:solidFill>
                  <a:schemeClr val="accent4">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5713045" y="3491545"/>
                <a:ext cx="183219" cy="0"/>
              </a:xfrm>
              <a:prstGeom prst="line">
                <a:avLst/>
              </a:prstGeom>
              <a:ln w="76200">
                <a:solidFill>
                  <a:schemeClr val="accent4">
                    <a:lumMod val="40000"/>
                    <a:lumOff val="60000"/>
                  </a:schemeClr>
                </a:solidFill>
              </a:ln>
              <a:effectLst/>
            </p:spPr>
            <p:style>
              <a:lnRef idx="1">
                <a:schemeClr val="accent1"/>
              </a:lnRef>
              <a:fillRef idx="0">
                <a:schemeClr val="accent1"/>
              </a:fillRef>
              <a:effectRef idx="0">
                <a:schemeClr val="accent1"/>
              </a:effectRef>
              <a:fontRef idx="minor">
                <a:schemeClr val="tx1"/>
              </a:fontRef>
            </p:style>
          </p:cxnSp>
          <p:cxnSp>
            <p:nvCxnSpPr>
              <p:cNvPr id="51" name="Elbow Connector 50"/>
              <p:cNvCxnSpPr/>
              <p:nvPr/>
            </p:nvCxnSpPr>
            <p:spPr>
              <a:xfrm rot="16200000" flipH="1">
                <a:off x="5208981" y="3602730"/>
                <a:ext cx="330164" cy="275268"/>
              </a:xfrm>
              <a:prstGeom prst="bentConnector3">
                <a:avLst/>
              </a:prstGeom>
              <a:ln w="2857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52" name="Elbow Connector 51"/>
              <p:cNvCxnSpPr/>
              <p:nvPr/>
            </p:nvCxnSpPr>
            <p:spPr>
              <a:xfrm rot="5400000">
                <a:off x="5346615" y="3602516"/>
                <a:ext cx="330164" cy="275268"/>
              </a:xfrm>
              <a:prstGeom prst="bentConnector3">
                <a:avLst/>
              </a:prstGeom>
              <a:ln w="2857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5022658" y="3956142"/>
                <a:ext cx="183219" cy="0"/>
              </a:xfrm>
              <a:prstGeom prst="line">
                <a:avLst/>
              </a:prstGeom>
              <a:ln w="76200">
                <a:solidFill>
                  <a:schemeClr val="accent4">
                    <a:lumMod val="50000"/>
                  </a:schemeClr>
                </a:solidFill>
              </a:ln>
              <a:effectLst/>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5151902" y="4083745"/>
                <a:ext cx="183219" cy="0"/>
              </a:xfrm>
              <a:prstGeom prst="line">
                <a:avLst/>
              </a:prstGeom>
              <a:ln w="76200">
                <a:solidFill>
                  <a:schemeClr val="accent4">
                    <a:lumMod val="75000"/>
                  </a:schemeClr>
                </a:solidFill>
              </a:ln>
              <a:effectLst/>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5411621" y="4028072"/>
                <a:ext cx="183219" cy="0"/>
              </a:xfrm>
              <a:prstGeom prst="line">
                <a:avLst/>
              </a:prstGeom>
              <a:ln w="76200">
                <a:solidFill>
                  <a:schemeClr val="accent4"/>
                </a:solidFill>
              </a:ln>
              <a:effectLst/>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5618358" y="4104320"/>
                <a:ext cx="183219" cy="0"/>
              </a:xfrm>
              <a:prstGeom prst="line">
                <a:avLst/>
              </a:prstGeom>
              <a:ln w="76200">
                <a:solidFill>
                  <a:schemeClr val="accent4">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5731889" y="3910079"/>
                <a:ext cx="183219" cy="0"/>
              </a:xfrm>
              <a:prstGeom prst="line">
                <a:avLst/>
              </a:prstGeom>
              <a:ln w="76200">
                <a:solidFill>
                  <a:schemeClr val="accent4">
                    <a:lumMod val="40000"/>
                    <a:lumOff val="60000"/>
                  </a:schemeClr>
                </a:solidFill>
              </a:ln>
              <a:effectLst/>
            </p:spPr>
            <p:style>
              <a:lnRef idx="1">
                <a:schemeClr val="accent1"/>
              </a:lnRef>
              <a:fillRef idx="0">
                <a:schemeClr val="accent1"/>
              </a:fillRef>
              <a:effectRef idx="0">
                <a:schemeClr val="accent1"/>
              </a:effectRef>
              <a:fontRef idx="minor">
                <a:schemeClr val="tx1"/>
              </a:fontRef>
            </p:style>
          </p:cxnSp>
        </p:grpSp>
      </p:grpSp>
      <p:sp>
        <p:nvSpPr>
          <p:cNvPr id="3" name="TextBox 2"/>
          <p:cNvSpPr txBox="1"/>
          <p:nvPr/>
        </p:nvSpPr>
        <p:spPr>
          <a:xfrm>
            <a:off x="654662" y="4889390"/>
            <a:ext cx="10832938" cy="1754326"/>
          </a:xfrm>
          <a:prstGeom prst="rect">
            <a:avLst/>
          </a:prstGeom>
          <a:noFill/>
        </p:spPr>
        <p:txBody>
          <a:bodyPr wrap="square" rtlCol="0">
            <a:spAutoFit/>
          </a:bodyPr>
          <a:lstStyle/>
          <a:p>
            <a:pPr marL="285750" indent="-285750">
              <a:buFont typeface="Arial" panose="020B0604020202020204" pitchFamily="34" charset="0"/>
              <a:buChar char="•"/>
            </a:pPr>
            <a:r>
              <a:rPr lang="en-GB" b="1" dirty="0">
                <a:solidFill>
                  <a:schemeClr val="accent4"/>
                </a:solidFill>
              </a:rPr>
              <a:t>[2b] </a:t>
            </a:r>
            <a:r>
              <a:rPr lang="en-GB" b="1" dirty="0">
                <a:solidFill>
                  <a:schemeClr val="accent4"/>
                </a:solidFill>
                <a:hlinkClick r:id="rId13" action="ppaction://hlinkfile"/>
              </a:rPr>
              <a:t>MagCore Automated DNA extraction</a:t>
            </a:r>
            <a:endParaRPr lang="en-GB" b="1" dirty="0">
              <a:solidFill>
                <a:schemeClr val="accent4"/>
              </a:solidFill>
            </a:endParaRPr>
          </a:p>
          <a:p>
            <a:pPr marL="285750" indent="-285750">
              <a:buFont typeface="Arial" panose="020B0604020202020204" pitchFamily="34" charset="0"/>
              <a:buChar char="•"/>
            </a:pPr>
            <a:r>
              <a:rPr lang="en-GB" b="1" dirty="0">
                <a:solidFill>
                  <a:schemeClr val="accent4"/>
                </a:solidFill>
              </a:rPr>
              <a:t>[2c] </a:t>
            </a:r>
            <a:r>
              <a:rPr lang="en-GB" b="1" dirty="0">
                <a:solidFill>
                  <a:schemeClr val="accent4"/>
                </a:solidFill>
                <a:hlinkClick r:id="rId14" action="ppaction://hlinkfile"/>
              </a:rPr>
              <a:t>Qiagen Overview</a:t>
            </a:r>
            <a:endParaRPr lang="en-GB" b="1" dirty="0">
              <a:solidFill>
                <a:schemeClr val="accent4"/>
              </a:solidFill>
            </a:endParaRPr>
          </a:p>
          <a:p>
            <a:pPr marL="285750" indent="-285750">
              <a:buFont typeface="Arial" panose="020B0604020202020204" pitchFamily="34" charset="0"/>
              <a:buChar char="•"/>
            </a:pPr>
            <a:r>
              <a:rPr lang="en-GB" b="1" dirty="0">
                <a:solidFill>
                  <a:schemeClr val="accent4"/>
                </a:solidFill>
              </a:rPr>
              <a:t>[2d] </a:t>
            </a:r>
            <a:r>
              <a:rPr lang="en-GB" b="1" dirty="0">
                <a:solidFill>
                  <a:schemeClr val="accent4"/>
                </a:solidFill>
                <a:hlinkClick r:id="rId15" action="ppaction://hlinkfile"/>
              </a:rPr>
              <a:t>Qiagen Dneasy protocol</a:t>
            </a:r>
            <a:endParaRPr lang="en-GB" b="1" dirty="0">
              <a:solidFill>
                <a:schemeClr val="accent4"/>
              </a:solidFill>
            </a:endParaRPr>
          </a:p>
          <a:p>
            <a:pPr marL="285750" indent="-285750">
              <a:buFont typeface="Arial" panose="020B0604020202020204" pitchFamily="34" charset="0"/>
              <a:buChar char="•"/>
            </a:pPr>
            <a:r>
              <a:rPr lang="en-GB" b="1" dirty="0">
                <a:solidFill>
                  <a:schemeClr val="accent4"/>
                </a:solidFill>
              </a:rPr>
              <a:t>[2e] </a:t>
            </a:r>
            <a:r>
              <a:rPr lang="en-GB" b="1" dirty="0">
                <a:solidFill>
                  <a:schemeClr val="accent4"/>
                </a:solidFill>
                <a:hlinkClick r:id="rId16" action="ppaction://hlinkfile"/>
              </a:rPr>
              <a:t>Nanodrop Spectrophotometer</a:t>
            </a:r>
            <a:endParaRPr lang="en-GB" b="1" dirty="0">
              <a:solidFill>
                <a:schemeClr val="accent4"/>
              </a:solidFill>
            </a:endParaRPr>
          </a:p>
          <a:p>
            <a:pPr marL="285750" indent="-285750">
              <a:buFont typeface="Arial" panose="020B0604020202020204" pitchFamily="34" charset="0"/>
              <a:buChar char="•"/>
            </a:pPr>
            <a:r>
              <a:rPr lang="en-GB" b="1" dirty="0">
                <a:solidFill>
                  <a:schemeClr val="accent4"/>
                </a:solidFill>
              </a:rPr>
              <a:t>[2f] </a:t>
            </a:r>
            <a:r>
              <a:rPr lang="en-GB" b="1" dirty="0">
                <a:solidFill>
                  <a:schemeClr val="accent4"/>
                </a:solidFill>
                <a:hlinkClick r:id="rId17" action="ppaction://hlinkfile"/>
              </a:rPr>
              <a:t>Qubit Fluorometer</a:t>
            </a:r>
            <a:endParaRPr lang="en-GB" b="1" dirty="0">
              <a:solidFill>
                <a:schemeClr val="accent4"/>
              </a:solidFill>
            </a:endParaRP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911428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58800" y="1006764"/>
            <a:ext cx="10828800" cy="1693191"/>
          </a:xfrm>
        </p:spPr>
        <p:txBody>
          <a:bodyPr>
            <a:normAutofit fontScale="90000"/>
          </a:bodyPr>
          <a:lstStyle/>
          <a:p>
            <a:r>
              <a:rPr lang="en-GB" dirty="0"/>
              <a:t>[2E] </a:t>
            </a:r>
            <a:r>
              <a:rPr lang="en-US" dirty="0"/>
              <a:t>Exercise:  Investigating quality checks on isolated DNA</a:t>
            </a:r>
            <a:br>
              <a:rPr lang="en-GB" dirty="0">
                <a:hlinkClick r:id="rId2" action="ppaction://hlinkfile"/>
              </a:rPr>
            </a:br>
            <a:r>
              <a:rPr lang="en-GB" dirty="0"/>
              <a:t>	</a:t>
            </a:r>
            <a:r>
              <a:rPr lang="en-GB" sz="2700" dirty="0"/>
              <a:t>Shannon Williams (NICD, South Africa)</a:t>
            </a:r>
            <a:br>
              <a:rPr lang="en-GB" sz="2700" dirty="0"/>
            </a:br>
            <a:r>
              <a:rPr lang="en-GB" sz="2700" dirty="0"/>
              <a:t>	Beverly </a:t>
            </a:r>
            <a:r>
              <a:rPr lang="en-GB" sz="2700" dirty="0" err="1"/>
              <a:t>Egyir</a:t>
            </a:r>
            <a:r>
              <a:rPr lang="en-GB" sz="2700" dirty="0"/>
              <a:t> (NMIMR, Ghana)</a:t>
            </a:r>
          </a:p>
        </p:txBody>
      </p:sp>
      <p:grpSp>
        <p:nvGrpSpPr>
          <p:cNvPr id="21" name="Group 20"/>
          <p:cNvGrpSpPr/>
          <p:nvPr/>
        </p:nvGrpSpPr>
        <p:grpSpPr>
          <a:xfrm>
            <a:off x="1616679" y="3358625"/>
            <a:ext cx="8913042" cy="1095815"/>
            <a:chOff x="1487054" y="3146189"/>
            <a:chExt cx="8913042" cy="1095815"/>
          </a:xfrm>
        </p:grpSpPr>
        <p:grpSp>
          <p:nvGrpSpPr>
            <p:cNvPr id="22" name="Group 21"/>
            <p:cNvGrpSpPr/>
            <p:nvPr/>
          </p:nvGrpSpPr>
          <p:grpSpPr>
            <a:xfrm>
              <a:off x="1487054" y="3161912"/>
              <a:ext cx="1082909" cy="1080092"/>
              <a:chOff x="1052945" y="3161912"/>
              <a:chExt cx="1082909" cy="1080092"/>
            </a:xfrm>
          </p:grpSpPr>
          <p:pic>
            <p:nvPicPr>
              <p:cNvPr id="73" name="Picture 72" descr="Free vector graphic: Petri Dish, Deep, Lab, Fluid, Grey ..."/>
              <p:cNvPicPr>
                <a:picLocks noChangeAspect="1"/>
              </p:cNvPicPr>
              <p:nvPr/>
            </p:nvPicPr>
            <p:blipFill>
              <a:blip r:embed="rId3" cstate="hqprint">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1208274" y="3501728"/>
                <a:ext cx="772250" cy="386125"/>
              </a:xfrm>
              <a:prstGeom prst="rect">
                <a:avLst/>
              </a:prstGeom>
            </p:spPr>
          </p:pic>
          <p:sp>
            <p:nvSpPr>
              <p:cNvPr id="74" name="Rounded Rectangle 73"/>
              <p:cNvSpPr/>
              <p:nvPr/>
            </p:nvSpPr>
            <p:spPr>
              <a:xfrm>
                <a:off x="1052945" y="3161912"/>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3" name="Group 22"/>
            <p:cNvGrpSpPr/>
            <p:nvPr/>
          </p:nvGrpSpPr>
          <p:grpSpPr>
            <a:xfrm>
              <a:off x="2778084" y="3161912"/>
              <a:ext cx="1082909" cy="1080092"/>
              <a:chOff x="2338186" y="3161912"/>
              <a:chExt cx="1082909" cy="1080092"/>
            </a:xfrm>
          </p:grpSpPr>
          <p:grpSp>
            <p:nvGrpSpPr>
              <p:cNvPr id="69" name="Group 68"/>
              <p:cNvGrpSpPr/>
              <p:nvPr/>
            </p:nvGrpSpPr>
            <p:grpSpPr>
              <a:xfrm>
                <a:off x="2543247" y="3287425"/>
                <a:ext cx="476081" cy="797622"/>
                <a:chOff x="3150973" y="3161912"/>
                <a:chExt cx="636299" cy="1066051"/>
              </a:xfrm>
            </p:grpSpPr>
            <p:pic>
              <p:nvPicPr>
                <p:cNvPr id="71" name="Picture 70" descr="Free vector graphic: Vial, Tube, Fluid, Laboratory - Free ..."/>
                <p:cNvPicPr>
                  <a:picLocks noChangeAspect="1"/>
                </p:cNvPicPr>
                <p:nvPr/>
              </p:nvPicPr>
              <p:blipFill>
                <a:blip r:embed="rId4" cstate="hq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3150973" y="3161912"/>
                  <a:ext cx="636299" cy="1066051"/>
                </a:xfrm>
                <a:prstGeom prst="rect">
                  <a:avLst/>
                </a:prstGeom>
              </p:spPr>
            </p:pic>
            <p:pic>
              <p:nvPicPr>
                <p:cNvPr id="72" name="Picture 71" descr="DNA PNG"/>
                <p:cNvPicPr>
                  <a:picLocks noChangeAspect="1"/>
                </p:cNvPicPr>
                <p:nvPr/>
              </p:nvPicPr>
              <p:blipFill>
                <a:blip r:embed="rId5" cstate="hqprint">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rot="18852964">
                  <a:off x="3561223" y="3963348"/>
                  <a:ext cx="173401" cy="172938"/>
                </a:xfrm>
                <a:prstGeom prst="rect">
                  <a:avLst/>
                </a:prstGeom>
              </p:spPr>
            </p:pic>
          </p:grpSp>
          <p:sp>
            <p:nvSpPr>
              <p:cNvPr id="70" name="Rounded Rectangle 69"/>
              <p:cNvSpPr/>
              <p:nvPr/>
            </p:nvSpPr>
            <p:spPr>
              <a:xfrm>
                <a:off x="2338186" y="3161912"/>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9" name="Group 28"/>
            <p:cNvGrpSpPr/>
            <p:nvPr/>
          </p:nvGrpSpPr>
          <p:grpSpPr>
            <a:xfrm>
              <a:off x="4069114" y="3154744"/>
              <a:ext cx="1082909" cy="1080092"/>
              <a:chOff x="3628969" y="3154744"/>
              <a:chExt cx="1082909" cy="1080092"/>
            </a:xfrm>
          </p:grpSpPr>
          <p:pic>
            <p:nvPicPr>
              <p:cNvPr id="67" name="Picture 66" descr="Checklist PNG Transparent Images | PNG All"/>
              <p:cNvPicPr>
                <a:picLocks noChangeAspect="1"/>
              </p:cNvPicPr>
              <p:nvPr/>
            </p:nvPicPr>
            <p:blipFill>
              <a:blip r:embed="rId6"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3952869" y="3321318"/>
                <a:ext cx="560036" cy="729834"/>
              </a:xfrm>
              <a:prstGeom prst="rect">
                <a:avLst/>
              </a:prstGeom>
            </p:spPr>
          </p:pic>
          <p:sp>
            <p:nvSpPr>
              <p:cNvPr id="68" name="Rounded Rectangle 67"/>
              <p:cNvSpPr/>
              <p:nvPr/>
            </p:nvSpPr>
            <p:spPr>
              <a:xfrm>
                <a:off x="3628969" y="3154744"/>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0" name="Group 29"/>
            <p:cNvGrpSpPr/>
            <p:nvPr/>
          </p:nvGrpSpPr>
          <p:grpSpPr>
            <a:xfrm>
              <a:off x="6651174" y="3161912"/>
              <a:ext cx="1166864" cy="1080092"/>
              <a:chOff x="6162429" y="3161912"/>
              <a:chExt cx="1166864" cy="1080092"/>
            </a:xfrm>
          </p:grpSpPr>
          <p:pic>
            <p:nvPicPr>
              <p:cNvPr id="65" name="Picture 2" descr="Sequencing and Microarray Systems"/>
              <p:cNvPicPr>
                <a:picLocks noChangeAspect="1" noChangeArrowheads="1"/>
              </p:cNvPicPr>
              <p:nvPr/>
            </p:nvPicPr>
            <p:blipFill>
              <a:blip r:embed="rId7">
                <a:duotone>
                  <a:schemeClr val="accent6">
                    <a:shade val="45000"/>
                    <a:satMod val="135000"/>
                  </a:schemeClr>
                  <a:prstClr val="white"/>
                </a:duotone>
                <a:extLst>
                  <a:ext uri="{BEBA8EAE-BF5A-486C-A8C5-ECC9F3942E4B}">
                    <a14:imgProps xmlns:a14="http://schemas.microsoft.com/office/drawing/2010/main">
                      <a14:imgLayer r:embed="rId8">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6162429" y="3305835"/>
                <a:ext cx="1166864" cy="777910"/>
              </a:xfrm>
              <a:prstGeom prst="rect">
                <a:avLst/>
              </a:prstGeom>
              <a:noFill/>
              <a:extLst>
                <a:ext uri="{909E8E84-426E-40DD-AFC4-6F175D3DCCD1}">
                  <a14:hiddenFill xmlns:a14="http://schemas.microsoft.com/office/drawing/2010/main">
                    <a:solidFill>
                      <a:srgbClr val="FFFFFF"/>
                    </a:solidFill>
                  </a14:hiddenFill>
                </a:ext>
              </a:extLst>
            </p:spPr>
          </p:pic>
          <p:sp>
            <p:nvSpPr>
              <p:cNvPr id="66" name="Rounded Rectangle 65"/>
              <p:cNvSpPr/>
              <p:nvPr/>
            </p:nvSpPr>
            <p:spPr>
              <a:xfrm>
                <a:off x="6208318" y="3161912"/>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5" name="Group 34"/>
            <p:cNvGrpSpPr/>
            <p:nvPr/>
          </p:nvGrpSpPr>
          <p:grpSpPr>
            <a:xfrm>
              <a:off x="8026159" y="3154744"/>
              <a:ext cx="1082909" cy="1080092"/>
              <a:chOff x="7547336" y="3154744"/>
              <a:chExt cx="1082909" cy="1080092"/>
            </a:xfrm>
          </p:grpSpPr>
          <p:pic>
            <p:nvPicPr>
              <p:cNvPr id="63" name="Picture 62" descr="Checklist PNG Transparent Images | PNG All"/>
              <p:cNvPicPr>
                <a:picLocks noChangeAspect="1"/>
              </p:cNvPicPr>
              <p:nvPr/>
            </p:nvPicPr>
            <p:blipFill>
              <a:blip r:embed="rId6"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7871236" y="3321318"/>
                <a:ext cx="560036" cy="729834"/>
              </a:xfrm>
              <a:prstGeom prst="rect">
                <a:avLst/>
              </a:prstGeom>
            </p:spPr>
          </p:pic>
          <p:sp>
            <p:nvSpPr>
              <p:cNvPr id="64" name="Rounded Rectangle 63"/>
              <p:cNvSpPr/>
              <p:nvPr/>
            </p:nvSpPr>
            <p:spPr>
              <a:xfrm>
                <a:off x="7547336" y="3154744"/>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7" name="Group 36"/>
            <p:cNvGrpSpPr/>
            <p:nvPr/>
          </p:nvGrpSpPr>
          <p:grpSpPr>
            <a:xfrm>
              <a:off x="9317187" y="3146189"/>
              <a:ext cx="1082909" cy="1080092"/>
              <a:chOff x="8883078" y="3146189"/>
              <a:chExt cx="1082909" cy="1080092"/>
            </a:xfrm>
          </p:grpSpPr>
          <p:sp>
            <p:nvSpPr>
              <p:cNvPr id="54" name="Rounded Rectangle 53"/>
              <p:cNvSpPr/>
              <p:nvPr/>
            </p:nvSpPr>
            <p:spPr>
              <a:xfrm>
                <a:off x="8883078" y="3146189"/>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55" name="Group 54"/>
              <p:cNvGrpSpPr/>
              <p:nvPr/>
            </p:nvGrpSpPr>
            <p:grpSpPr>
              <a:xfrm>
                <a:off x="8954143" y="3444183"/>
                <a:ext cx="999747" cy="592355"/>
                <a:chOff x="8309875" y="3458797"/>
                <a:chExt cx="2803581" cy="1661138"/>
              </a:xfrm>
            </p:grpSpPr>
            <p:pic>
              <p:nvPicPr>
                <p:cNvPr id="56" name="Picture 55" descr="File:Research.svg - Wikipedia"/>
                <p:cNvPicPr>
                  <a:picLocks noChangeAspect="1"/>
                </p:cNvPicPr>
                <p:nvPr/>
              </p:nvPicPr>
              <p:blipFill>
                <a:blip r:embed="rId9"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8309875" y="3514767"/>
                  <a:ext cx="1609462" cy="1605168"/>
                </a:xfrm>
                <a:prstGeom prst="rect">
                  <a:avLst/>
                </a:prstGeom>
                <a:solidFill>
                  <a:schemeClr val="bg2"/>
                </a:solidFill>
              </p:spPr>
            </p:pic>
            <p:sp>
              <p:nvSpPr>
                <p:cNvPr id="57" name="TextBox 56"/>
                <p:cNvSpPr txBox="1"/>
                <p:nvPr/>
              </p:nvSpPr>
              <p:spPr>
                <a:xfrm rot="19070798">
                  <a:off x="8809462" y="4055286"/>
                  <a:ext cx="933284" cy="863096"/>
                </a:xfrm>
                <a:prstGeom prst="rect">
                  <a:avLst/>
                </a:prstGeom>
                <a:noFill/>
              </p:spPr>
              <p:txBody>
                <a:bodyPr wrap="square" rtlCol="0">
                  <a:spAutoFit/>
                </a:bodyPr>
                <a:lstStyle/>
                <a:p>
                  <a:pPr algn="ctr"/>
                  <a:r>
                    <a:rPr lang="da-DK" sz="700" dirty="0">
                      <a:solidFill>
                        <a:schemeClr val="accent4">
                          <a:lumMod val="75000"/>
                        </a:schemeClr>
                      </a:solidFill>
                    </a:rPr>
                    <a:t>ATCGAT</a:t>
                  </a:r>
                  <a:endParaRPr lang="en-GB" sz="700" dirty="0">
                    <a:solidFill>
                      <a:schemeClr val="accent4">
                        <a:lumMod val="75000"/>
                      </a:schemeClr>
                    </a:solidFill>
                  </a:endParaRPr>
                </a:p>
              </p:txBody>
            </p:sp>
            <p:pic>
              <p:nvPicPr>
                <p:cNvPr id="58" name="Picture 57" descr="DNA PNG"/>
                <p:cNvPicPr>
                  <a:picLocks noChangeAspect="1"/>
                </p:cNvPicPr>
                <p:nvPr/>
              </p:nvPicPr>
              <p:blipFill>
                <a:blip r:embed="rId10" cstate="hqprint">
                  <a:biLevel thresh="25000"/>
                  <a:extLst>
                    <a:ext uri="{28A0092B-C50C-407E-A947-70E740481C1C}">
                      <a14:useLocalDpi xmlns:a14="http://schemas.microsoft.com/office/drawing/2010/main" val="0"/>
                    </a:ext>
                  </a:extLst>
                </a:blip>
                <a:stretch>
                  <a:fillRect/>
                </a:stretch>
              </p:blipFill>
              <p:spPr>
                <a:xfrm>
                  <a:off x="8512718" y="3757314"/>
                  <a:ext cx="460492" cy="459261"/>
                </a:xfrm>
                <a:prstGeom prst="rect">
                  <a:avLst/>
                </a:prstGeom>
              </p:spPr>
            </p:pic>
            <p:grpSp>
              <p:nvGrpSpPr>
                <p:cNvPr id="59" name="Group 58"/>
                <p:cNvGrpSpPr/>
                <p:nvPr/>
              </p:nvGrpSpPr>
              <p:grpSpPr>
                <a:xfrm>
                  <a:off x="9652785" y="3458797"/>
                  <a:ext cx="1460671" cy="1390226"/>
                  <a:chOff x="10122180" y="3425072"/>
                  <a:chExt cx="1554912" cy="1479919"/>
                </a:xfrm>
              </p:grpSpPr>
              <p:pic>
                <p:nvPicPr>
                  <p:cNvPr id="60" name="Picture 59" descr="File:Document icon (the Noun Project 34849).svg ..."/>
                  <p:cNvPicPr>
                    <a:picLocks noChangeAspect="1"/>
                  </p:cNvPicPr>
                  <p:nvPr/>
                </p:nvPicPr>
                <p:blipFill>
                  <a:blip r:embed="rId11"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10122180" y="3425072"/>
                    <a:ext cx="1499926" cy="1479919"/>
                  </a:xfrm>
                  <a:prstGeom prst="rect">
                    <a:avLst/>
                  </a:prstGeom>
                </p:spPr>
              </p:pic>
              <p:sp>
                <p:nvSpPr>
                  <p:cNvPr id="61" name="TextBox 60"/>
                  <p:cNvSpPr txBox="1"/>
                  <p:nvPr/>
                </p:nvSpPr>
                <p:spPr>
                  <a:xfrm>
                    <a:off x="10553162" y="3748034"/>
                    <a:ext cx="1123930" cy="918782"/>
                  </a:xfrm>
                  <a:prstGeom prst="rect">
                    <a:avLst/>
                  </a:prstGeom>
                  <a:noFill/>
                </p:spPr>
                <p:txBody>
                  <a:bodyPr wrap="square" rtlCol="0">
                    <a:spAutoFit/>
                  </a:bodyPr>
                  <a:lstStyle/>
                  <a:p>
                    <a:pPr algn="ctr"/>
                    <a:r>
                      <a:rPr lang="da-DK" sz="700" dirty="0">
                        <a:solidFill>
                          <a:schemeClr val="accent4">
                            <a:lumMod val="75000"/>
                          </a:schemeClr>
                        </a:solidFill>
                      </a:rPr>
                      <a:t>ATCGAT</a:t>
                    </a:r>
                    <a:endParaRPr lang="en-GB" sz="700" dirty="0">
                      <a:solidFill>
                        <a:schemeClr val="accent4">
                          <a:lumMod val="75000"/>
                        </a:schemeClr>
                      </a:solidFill>
                    </a:endParaRPr>
                  </a:p>
                </p:txBody>
              </p:sp>
              <p:pic>
                <p:nvPicPr>
                  <p:cNvPr id="62" name="Picture 61" descr="data structures - What's the difference between a binary ..."/>
                  <p:cNvPicPr>
                    <a:picLocks noChangeAspect="1"/>
                  </p:cNvPicPr>
                  <p:nvPr/>
                </p:nvPicPr>
                <p:blipFill>
                  <a:blip r:embed="rId12" cstate="hqprint">
                    <a:biLevel thresh="50000"/>
                    <a:extLst>
                      <a:ext uri="{28A0092B-C50C-407E-A947-70E740481C1C}">
                        <a14:useLocalDpi xmlns:a14="http://schemas.microsoft.com/office/drawing/2010/main" val="0"/>
                      </a:ext>
                    </a:extLst>
                  </a:blip>
                  <a:stretch>
                    <a:fillRect/>
                  </a:stretch>
                </p:blipFill>
                <p:spPr>
                  <a:xfrm>
                    <a:off x="10312837" y="3852290"/>
                    <a:ext cx="664402" cy="664402"/>
                  </a:xfrm>
                  <a:prstGeom prst="rect">
                    <a:avLst/>
                  </a:prstGeom>
                </p:spPr>
              </p:pic>
            </p:grpSp>
          </p:grpSp>
        </p:grpSp>
        <p:grpSp>
          <p:nvGrpSpPr>
            <p:cNvPr id="38" name="Group 37"/>
            <p:cNvGrpSpPr/>
            <p:nvPr/>
          </p:nvGrpSpPr>
          <p:grpSpPr>
            <a:xfrm>
              <a:off x="5360144" y="3159399"/>
              <a:ext cx="1082909" cy="1080092"/>
              <a:chOff x="4913455" y="3159399"/>
              <a:chExt cx="1082909" cy="1080092"/>
            </a:xfrm>
          </p:grpSpPr>
          <p:cxnSp>
            <p:nvCxnSpPr>
              <p:cNvPr id="39" name="Straight Connector 38"/>
              <p:cNvCxnSpPr/>
              <p:nvPr/>
            </p:nvCxnSpPr>
            <p:spPr>
              <a:xfrm>
                <a:off x="4985681" y="3490535"/>
                <a:ext cx="183219" cy="0"/>
              </a:xfrm>
              <a:prstGeom prst="line">
                <a:avLst/>
              </a:prstGeom>
              <a:ln w="76200">
                <a:solidFill>
                  <a:schemeClr val="accent4">
                    <a:lumMod val="50000"/>
                  </a:schemeClr>
                </a:solidFill>
              </a:ln>
              <a:effectLst/>
            </p:spPr>
            <p:style>
              <a:lnRef idx="1">
                <a:schemeClr val="accent1"/>
              </a:lnRef>
              <a:fillRef idx="0">
                <a:schemeClr val="accent1"/>
              </a:fillRef>
              <a:effectRef idx="0">
                <a:schemeClr val="accent1"/>
              </a:effectRef>
              <a:fontRef idx="minor">
                <a:schemeClr val="tx1"/>
              </a:fontRef>
            </p:style>
          </p:cxnSp>
          <p:sp>
            <p:nvSpPr>
              <p:cNvPr id="40" name="Rounded Rectangle 39"/>
              <p:cNvSpPr/>
              <p:nvPr/>
            </p:nvSpPr>
            <p:spPr>
              <a:xfrm>
                <a:off x="4913455" y="3159399"/>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3" name="Straight Connector 42"/>
              <p:cNvCxnSpPr/>
              <p:nvPr/>
            </p:nvCxnSpPr>
            <p:spPr>
              <a:xfrm>
                <a:off x="5168900" y="3490535"/>
                <a:ext cx="183219" cy="0"/>
              </a:xfrm>
              <a:prstGeom prst="line">
                <a:avLst/>
              </a:prstGeom>
              <a:ln w="76200">
                <a:solidFill>
                  <a:schemeClr val="accent4">
                    <a:lumMod val="75000"/>
                  </a:schemeClr>
                </a:solidFill>
              </a:ln>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5351271" y="3490535"/>
                <a:ext cx="183219" cy="0"/>
              </a:xfrm>
              <a:prstGeom prst="line">
                <a:avLst/>
              </a:prstGeom>
              <a:ln w="76200">
                <a:solidFill>
                  <a:schemeClr val="accent4"/>
                </a:solidFill>
              </a:ln>
              <a:effectLst/>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5529826" y="3491545"/>
                <a:ext cx="183219" cy="0"/>
              </a:xfrm>
              <a:prstGeom prst="line">
                <a:avLst/>
              </a:prstGeom>
              <a:ln w="76200">
                <a:solidFill>
                  <a:schemeClr val="accent4">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5713045" y="3491545"/>
                <a:ext cx="183219" cy="0"/>
              </a:xfrm>
              <a:prstGeom prst="line">
                <a:avLst/>
              </a:prstGeom>
              <a:ln w="76200">
                <a:solidFill>
                  <a:schemeClr val="accent4">
                    <a:lumMod val="40000"/>
                    <a:lumOff val="60000"/>
                  </a:schemeClr>
                </a:solidFill>
              </a:ln>
              <a:effectLst/>
            </p:spPr>
            <p:style>
              <a:lnRef idx="1">
                <a:schemeClr val="accent1"/>
              </a:lnRef>
              <a:fillRef idx="0">
                <a:schemeClr val="accent1"/>
              </a:fillRef>
              <a:effectRef idx="0">
                <a:schemeClr val="accent1"/>
              </a:effectRef>
              <a:fontRef idx="minor">
                <a:schemeClr val="tx1"/>
              </a:fontRef>
            </p:style>
          </p:cxnSp>
          <p:cxnSp>
            <p:nvCxnSpPr>
              <p:cNvPr id="47" name="Elbow Connector 46"/>
              <p:cNvCxnSpPr/>
              <p:nvPr/>
            </p:nvCxnSpPr>
            <p:spPr>
              <a:xfrm rot="16200000" flipH="1">
                <a:off x="5208981" y="3602730"/>
                <a:ext cx="330164" cy="275268"/>
              </a:xfrm>
              <a:prstGeom prst="bentConnector3">
                <a:avLst/>
              </a:prstGeom>
              <a:ln w="2857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48" name="Elbow Connector 47"/>
              <p:cNvCxnSpPr/>
              <p:nvPr/>
            </p:nvCxnSpPr>
            <p:spPr>
              <a:xfrm rot="5400000">
                <a:off x="5346615" y="3602516"/>
                <a:ext cx="330164" cy="275268"/>
              </a:xfrm>
              <a:prstGeom prst="bentConnector3">
                <a:avLst/>
              </a:prstGeom>
              <a:ln w="2857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5022658" y="3956142"/>
                <a:ext cx="183219" cy="0"/>
              </a:xfrm>
              <a:prstGeom prst="line">
                <a:avLst/>
              </a:prstGeom>
              <a:ln w="76200">
                <a:solidFill>
                  <a:schemeClr val="accent4">
                    <a:lumMod val="50000"/>
                  </a:schemeClr>
                </a:solidFill>
              </a:ln>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5151902" y="4083745"/>
                <a:ext cx="183219" cy="0"/>
              </a:xfrm>
              <a:prstGeom prst="line">
                <a:avLst/>
              </a:prstGeom>
              <a:ln w="76200">
                <a:solidFill>
                  <a:schemeClr val="accent4">
                    <a:lumMod val="75000"/>
                  </a:schemeClr>
                </a:solidFill>
              </a:ln>
              <a:effectLst/>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5411621" y="4028072"/>
                <a:ext cx="183219" cy="0"/>
              </a:xfrm>
              <a:prstGeom prst="line">
                <a:avLst/>
              </a:prstGeom>
              <a:ln w="76200">
                <a:solidFill>
                  <a:schemeClr val="accent4"/>
                </a:solidFill>
              </a:ln>
              <a:effectLst/>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5618358" y="4104320"/>
                <a:ext cx="183219" cy="0"/>
              </a:xfrm>
              <a:prstGeom prst="line">
                <a:avLst/>
              </a:prstGeom>
              <a:ln w="76200">
                <a:solidFill>
                  <a:schemeClr val="accent4">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5731889" y="3910079"/>
                <a:ext cx="183219" cy="0"/>
              </a:xfrm>
              <a:prstGeom prst="line">
                <a:avLst/>
              </a:prstGeom>
              <a:ln w="76200">
                <a:solidFill>
                  <a:schemeClr val="accent4">
                    <a:lumMod val="40000"/>
                    <a:lumOff val="60000"/>
                  </a:schemeClr>
                </a:solidFill>
              </a:ln>
              <a:effectLst/>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618442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Fleming Fund">
      <a:dk1>
        <a:srgbClr val="000000"/>
      </a:dk1>
      <a:lt1>
        <a:srgbClr val="FFFFFF"/>
      </a:lt1>
      <a:dk2>
        <a:srgbClr val="A5BE23"/>
      </a:dk2>
      <a:lt2>
        <a:srgbClr val="EDECEB"/>
      </a:lt2>
      <a:accent1>
        <a:srgbClr val="05784B"/>
      </a:accent1>
      <a:accent2>
        <a:srgbClr val="286E9B"/>
      </a:accent2>
      <a:accent3>
        <a:srgbClr val="2D8CC8"/>
      </a:accent3>
      <a:accent4>
        <a:srgbClr val="28BEBE"/>
      </a:accent4>
      <a:accent5>
        <a:srgbClr val="41B45A"/>
      </a:accent5>
      <a:accent6>
        <a:srgbClr val="00A09B"/>
      </a:accent6>
      <a:hlink>
        <a:srgbClr val="2FB6BC"/>
      </a:hlink>
      <a:folHlink>
        <a:srgbClr val="8E3F9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1E0F33D22483C4AA8B05FEFDCAC600F" ma:contentTypeVersion="99" ma:contentTypeDescription="Create a new document." ma:contentTypeScope="" ma:versionID="f314073a9d633b425b8f928ec3cbc93f">
  <xsd:schema xmlns:xsd="http://www.w3.org/2001/XMLSchema" xmlns:xs="http://www.w3.org/2001/XMLSchema" xmlns:p="http://schemas.microsoft.com/office/2006/metadata/properties" xmlns:ns1="http://schemas.microsoft.com/sharepoint/v3" xmlns:ns2="980b2c76-4eb4-4926-991a-bb246786b55e" xmlns:ns3="9e34f59f-22da-4d35-944c-fdee973dcf4e" xmlns:ns4="ce402152-2197-44ed-a9fb-34168d3d8bb3" targetNamespace="http://schemas.microsoft.com/office/2006/metadata/properties" ma:root="true" ma:fieldsID="fc548d8d6a0eb642f52fe16560b5b46b" ns1:_="" ns2:_="" ns3:_="" ns4:_="">
    <xsd:import namespace="http://schemas.microsoft.com/sharepoint/v3"/>
    <xsd:import namespace="980b2c76-4eb4-4926-991a-bb246786b55e"/>
    <xsd:import namespace="9e34f59f-22da-4d35-944c-fdee973dcf4e"/>
    <xsd:import namespace="ce402152-2197-44ed-a9fb-34168d3d8bb3"/>
    <xsd:element name="properties">
      <xsd:complexType>
        <xsd:sequence>
          <xsd:element name="documentManagement">
            <xsd:complexType>
              <xsd:all>
                <xsd:element ref="ns2:_dlc_DocId" minOccurs="0"/>
                <xsd:element ref="ns2:_dlc_DocIdUrl" minOccurs="0"/>
                <xsd:element ref="ns2:_dlc_DocIdPersistId" minOccurs="0"/>
                <xsd:element ref="ns3:SharedWithUsers" minOccurs="0"/>
                <xsd:element ref="ns3:SharedWithDetails" minOccurs="0"/>
                <xsd:element ref="ns4:MediaServiceMetadata" minOccurs="0"/>
                <xsd:element ref="ns4:MediaServiceFastMetadata" minOccurs="0"/>
                <xsd:element ref="ns4:MediaServiceDateTaken" minOccurs="0"/>
                <xsd:element ref="ns4:MediaServiceAutoTags" minOccurs="0"/>
                <xsd:element ref="ns1:_ip_UnifiedCompliancePolicyProperties" minOccurs="0"/>
                <xsd:element ref="ns1:_ip_UnifiedCompliancePolicyUIAction" minOccurs="0"/>
                <xsd:element ref="ns4:MediaServiceOCR" minOccurs="0"/>
                <xsd:element ref="ns4:MediaServiceEventHashCode" minOccurs="0"/>
                <xsd:element ref="ns4: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7" nillable="true" ma:displayName="Unified Compliance Policy Properties" ma:description="" ma:hidden="true" ma:internalName="_ip_UnifiedCompliancePolicyProperties">
      <xsd:simpleType>
        <xsd:restriction base="dms:Note"/>
      </xsd:simpleType>
    </xsd:element>
    <xsd:element name="_ip_UnifiedCompliancePolicyUIAction" ma:index="18" nillable="true" ma:displayName="Unified Compliance Policy UI Action" ma:descrip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0b2c76-4eb4-4926-991a-bb246786b55e"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9e34f59f-22da-4d35-944c-fdee973dcf4e" elementFormDefault="qualified">
    <xsd:import namespace="http://schemas.microsoft.com/office/2006/documentManagement/types"/>
    <xsd:import namespace="http://schemas.microsoft.com/office/infopath/2007/PartnerControls"/>
    <xsd:element name="SharedWithUsers" ma:index="11"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e402152-2197-44ed-a9fb-34168d3d8bb3"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OCR" ma:index="19" nillable="true" ma:displayName="MediaServiceOCR" ma:internalName="MediaServiceOCR" ma:readOnly="true">
      <xsd:simpleType>
        <xsd:restriction base="dms:Note">
          <xsd:maxLength value="255"/>
        </xsd:restriction>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980b2c76-4eb4-4926-991a-bb246786b55e">371809-520408861-3994</_dlc_DocId>
    <_dlc_DocIdUrl xmlns="980b2c76-4eb4-4926-991a-bb246786b55e">
      <Url>https://mottmac.sharepoint.com/teams/pj-b0049/_layouts/15/DocIdRedir.aspx?ID=371809-520408861-3994</Url>
      <Description>371809-520408861-3994</Description>
    </_dlc_DocIdUrl>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B6B266AC-7785-4980-99BC-715BDF1BFC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80b2c76-4eb4-4926-991a-bb246786b55e"/>
    <ds:schemaRef ds:uri="9e34f59f-22da-4d35-944c-fdee973dcf4e"/>
    <ds:schemaRef ds:uri="ce402152-2197-44ed-a9fb-34168d3d8bb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53C6ED8-1E29-4A0F-A0D6-D8993E9D48A9}">
  <ds:schemaRefs>
    <ds:schemaRef ds:uri="http://schemas.microsoft.com/sharepoint/events"/>
  </ds:schemaRefs>
</ds:datastoreItem>
</file>

<file path=customXml/itemProps3.xml><?xml version="1.0" encoding="utf-8"?>
<ds:datastoreItem xmlns:ds="http://schemas.openxmlformats.org/officeDocument/2006/customXml" ds:itemID="{268FE1BB-5914-4D5E-A061-6700C3895927}">
  <ds:schemaRefs>
    <ds:schemaRef ds:uri="http://schemas.microsoft.com/sharepoint/v3/contenttype/forms"/>
  </ds:schemaRefs>
</ds:datastoreItem>
</file>

<file path=customXml/itemProps4.xml><?xml version="1.0" encoding="utf-8"?>
<ds:datastoreItem xmlns:ds="http://schemas.openxmlformats.org/officeDocument/2006/customXml" ds:itemID="{AB972765-B413-4993-9FCC-F44B4E3C9FBA}">
  <ds:schemaRefs>
    <ds:schemaRef ds:uri="http://schemas.microsoft.com/sharepoint/v3"/>
    <ds:schemaRef ds:uri="ce402152-2197-44ed-a9fb-34168d3d8bb3"/>
    <ds:schemaRef ds:uri="http://purl.org/dc/terms/"/>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980b2c76-4eb4-4926-991a-bb246786b55e"/>
    <ds:schemaRef ds:uri="http://schemas.microsoft.com/office/infopath/2007/PartnerControls"/>
    <ds:schemaRef ds:uri="9e34f59f-22da-4d35-944c-fdee973dcf4e"/>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3423</TotalTime>
  <Words>1193</Words>
  <Application>Microsoft Office PowerPoint</Application>
  <PresentationFormat>Widescreen</PresentationFormat>
  <Paragraphs>153</Paragraphs>
  <Slides>13</Slides>
  <Notes>2</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13</vt:i4>
      </vt:variant>
    </vt:vector>
  </HeadingPairs>
  <TitlesOfParts>
    <vt:vector size="17" baseType="lpstr">
      <vt:lpstr>Arial</vt:lpstr>
      <vt:lpstr>Calibri</vt:lpstr>
      <vt:lpstr>Segoe UI</vt:lpstr>
      <vt:lpstr>Office Theme</vt:lpstr>
      <vt:lpstr>WGS workflow: from isolate to analysis – Day 1 </vt:lpstr>
      <vt:lpstr>PowerPoint-præsentation</vt:lpstr>
      <vt:lpstr>PowerPoint-præsentation</vt:lpstr>
      <vt:lpstr>SEQAFRICA – Extending whole genome sequencing capacity for AMR Surveillance</vt:lpstr>
      <vt:lpstr>Resources we provide</vt:lpstr>
      <vt:lpstr>[1] Introducing the workflow  Anderson Oaikhena (University of Ibadan, Nigeria)</vt:lpstr>
      <vt:lpstr>PowerPoint-præsentation</vt:lpstr>
      <vt:lpstr>[2] DNA purification: From bacterial culture to high    quality DNA.   Shannon Williams (NICD, South Africa)</vt:lpstr>
      <vt:lpstr>[2E] Exercise:  Investigating quality checks on isolated DNA  Shannon Williams (NICD, South Africa)  Beverly Egyir (NMIMR, Ghana)</vt:lpstr>
      <vt:lpstr>PowerPoint-præsentation</vt:lpstr>
      <vt:lpstr>PowerPoint-præsentation</vt:lpstr>
      <vt:lpstr>PowerPoint-præsentation</vt:lpstr>
      <vt:lpstr>PowerPoint-præsentation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Cuny, Nathalie</dc:creator>
  <cp:lastModifiedBy>Sidsel Addington Bang</cp:lastModifiedBy>
  <cp:revision>216</cp:revision>
  <dcterms:created xsi:type="dcterms:W3CDTF">2017-12-29T05:01:18Z</dcterms:created>
  <dcterms:modified xsi:type="dcterms:W3CDTF">2024-09-08T05:40:54Z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0x01010081E0F33D22483C4AA8B05FEFDCAC600F</vt:lpwstr>
  </property>
  <property fmtid="{D5CDD505-2E9C-101B-9397-08002B2CF9AE}" pid="3" name="_dlc_DocIdItemGuid">
    <vt:lpwstr>b755da39-e2b3-474f-8a66-a1793c752ff0</vt:lpwstr>
  </property>
</Properties>
</file>