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309" r:id="rId3"/>
    <p:sldId id="310" r:id="rId4"/>
    <p:sldId id="303" r:id="rId5"/>
    <p:sldId id="308" r:id="rId6"/>
    <p:sldId id="304" r:id="rId7"/>
    <p:sldId id="312" r:id="rId8"/>
    <p:sldId id="306" r:id="rId9"/>
    <p:sldId id="30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C50"/>
    <a:srgbClr val="CEB887"/>
    <a:srgbClr val="FF6F49"/>
    <a:srgbClr val="F0B5A3"/>
    <a:srgbClr val="FE0076"/>
    <a:srgbClr val="C4A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8344" autoAdjust="0"/>
  </p:normalViewPr>
  <p:slideViewPr>
    <p:cSldViewPr snapToGrid="0" snapToObjects="1">
      <p:cViewPr varScale="1">
        <p:scale>
          <a:sx n="60" d="100"/>
          <a:sy n="60" d="100"/>
        </p:scale>
        <p:origin x="9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>
      <p:cViewPr varScale="1">
        <p:scale>
          <a:sx n="165" d="100"/>
          <a:sy n="165" d="100"/>
        </p:scale>
        <p:origin x="525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08CB12-1670-423E-9279-C0AE157C7AB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C4AE129-19FC-4512-A1A4-B1720818627D}">
      <dgm:prSet/>
      <dgm:spPr/>
      <dgm:t>
        <a:bodyPr/>
        <a:lstStyle/>
        <a:p>
          <a:r>
            <a:rPr lang="fi-FI"/>
            <a:t>Sum of PFOS, PFOA, PFHxS and PFNA</a:t>
          </a:r>
          <a:endParaRPr lang="en-US"/>
        </a:p>
      </dgm:t>
    </dgm:pt>
    <dgm:pt modelId="{82A44D03-65DA-4FAE-94B8-FDDFF245CC08}" type="parTrans" cxnId="{CE02A00A-4058-48C7-BF23-4059BC483FAC}">
      <dgm:prSet/>
      <dgm:spPr/>
      <dgm:t>
        <a:bodyPr/>
        <a:lstStyle/>
        <a:p>
          <a:endParaRPr lang="en-US"/>
        </a:p>
      </dgm:t>
    </dgm:pt>
    <dgm:pt modelId="{5792D339-551E-4542-8553-8F14671F59CD}" type="sibTrans" cxnId="{CE02A00A-4058-48C7-BF23-4059BC483FAC}">
      <dgm:prSet/>
      <dgm:spPr/>
      <dgm:t>
        <a:bodyPr/>
        <a:lstStyle/>
        <a:p>
          <a:endParaRPr lang="en-US"/>
        </a:p>
      </dgm:t>
    </dgm:pt>
    <dgm:pt modelId="{B20F05D7-6152-40C5-9EC3-06D20A94C687}">
      <dgm:prSet/>
      <dgm:spPr/>
      <dgm:t>
        <a:bodyPr/>
        <a:lstStyle/>
        <a:p>
          <a:r>
            <a:rPr lang="fi-FI"/>
            <a:t>TWI for sum (EFSA 2020): 4.4 ng/kg bw/week</a:t>
          </a:r>
          <a:endParaRPr lang="en-US"/>
        </a:p>
      </dgm:t>
    </dgm:pt>
    <dgm:pt modelId="{1193DE61-BCBA-4B8B-B48B-0C35FE929BC3}" type="parTrans" cxnId="{C5C1B930-2CC5-4FE5-ABF1-217703D9A77A}">
      <dgm:prSet/>
      <dgm:spPr/>
      <dgm:t>
        <a:bodyPr/>
        <a:lstStyle/>
        <a:p>
          <a:endParaRPr lang="en-US"/>
        </a:p>
      </dgm:t>
    </dgm:pt>
    <dgm:pt modelId="{4BEB1707-2F07-4242-A27F-DD7762040B47}" type="sibTrans" cxnId="{C5C1B930-2CC5-4FE5-ABF1-217703D9A77A}">
      <dgm:prSet/>
      <dgm:spPr/>
      <dgm:t>
        <a:bodyPr/>
        <a:lstStyle/>
        <a:p>
          <a:endParaRPr lang="en-US"/>
        </a:p>
      </dgm:t>
    </dgm:pt>
    <dgm:pt modelId="{45DE7458-6F4B-4317-A30B-36D20C7BBAF3}">
      <dgm:prSet/>
      <dgm:spPr/>
      <dgm:t>
        <a:bodyPr/>
        <a:lstStyle/>
        <a:p>
          <a:r>
            <a:rPr lang="fi-FI"/>
            <a:t>Based on mother’s exposure with which child’s serum PFAS 17.5 ng/ml after 12 mo breastfeeding</a:t>
          </a:r>
          <a:br>
            <a:rPr lang="fi-FI"/>
          </a:br>
          <a:r>
            <a:rPr lang="fi-FI"/>
            <a:t>This serum conc. = BMDL(10) for decreased immunity / vaccination</a:t>
          </a:r>
          <a:endParaRPr lang="en-US"/>
        </a:p>
      </dgm:t>
    </dgm:pt>
    <dgm:pt modelId="{7DAB026E-A333-41A7-9BC0-90C913FFB81F}" type="parTrans" cxnId="{DEF38A44-727F-47BA-B691-0A31A0468B4D}">
      <dgm:prSet/>
      <dgm:spPr/>
      <dgm:t>
        <a:bodyPr/>
        <a:lstStyle/>
        <a:p>
          <a:endParaRPr lang="en-US"/>
        </a:p>
      </dgm:t>
    </dgm:pt>
    <dgm:pt modelId="{2729671D-B857-4D89-A314-1352B78845A1}" type="sibTrans" cxnId="{DEF38A44-727F-47BA-B691-0A31A0468B4D}">
      <dgm:prSet/>
      <dgm:spPr/>
      <dgm:t>
        <a:bodyPr/>
        <a:lstStyle/>
        <a:p>
          <a:endParaRPr lang="en-US"/>
        </a:p>
      </dgm:t>
    </dgm:pt>
    <dgm:pt modelId="{0137667B-FD40-4809-9834-03827BED0004}" type="pres">
      <dgm:prSet presAssocID="{2608CB12-1670-423E-9279-C0AE157C7ABC}" presName="root" presStyleCnt="0">
        <dgm:presLayoutVars>
          <dgm:dir/>
          <dgm:resizeHandles val="exact"/>
        </dgm:presLayoutVars>
      </dgm:prSet>
      <dgm:spPr/>
    </dgm:pt>
    <dgm:pt modelId="{3D8E67FA-256B-43C9-BC5E-3C570FF2F8E5}" type="pres">
      <dgm:prSet presAssocID="{5C4AE129-19FC-4512-A1A4-B1720818627D}" presName="compNode" presStyleCnt="0"/>
      <dgm:spPr/>
    </dgm:pt>
    <dgm:pt modelId="{56E77F0B-A7D8-4715-B9D5-D04999D509A3}" type="pres">
      <dgm:prSet presAssocID="{5C4AE129-19FC-4512-A1A4-B1720818627D}" presName="bgRect" presStyleLbl="bgShp" presStyleIdx="0" presStyleCnt="3"/>
      <dgm:spPr/>
    </dgm:pt>
    <dgm:pt modelId="{5451B51A-D48E-4FB3-8A89-6B29F553060E}" type="pres">
      <dgm:prSet presAssocID="{5C4AE129-19FC-4512-A1A4-B1720818627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uokaavio"/>
        </a:ext>
      </dgm:extLst>
    </dgm:pt>
    <dgm:pt modelId="{410DA085-083B-43AE-9F31-46D2CD5FB682}" type="pres">
      <dgm:prSet presAssocID="{5C4AE129-19FC-4512-A1A4-B1720818627D}" presName="spaceRect" presStyleCnt="0"/>
      <dgm:spPr/>
    </dgm:pt>
    <dgm:pt modelId="{C7F6A6BF-AB0B-403A-8D5C-55141C9CBB93}" type="pres">
      <dgm:prSet presAssocID="{5C4AE129-19FC-4512-A1A4-B1720818627D}" presName="parTx" presStyleLbl="revTx" presStyleIdx="0" presStyleCnt="3">
        <dgm:presLayoutVars>
          <dgm:chMax val="0"/>
          <dgm:chPref val="0"/>
        </dgm:presLayoutVars>
      </dgm:prSet>
      <dgm:spPr/>
    </dgm:pt>
    <dgm:pt modelId="{72577ED2-9531-48FB-9C51-431A2985F25F}" type="pres">
      <dgm:prSet presAssocID="{5792D339-551E-4542-8553-8F14671F59CD}" presName="sibTrans" presStyleCnt="0"/>
      <dgm:spPr/>
    </dgm:pt>
    <dgm:pt modelId="{2C26D374-E5E7-413B-80F3-357035D49833}" type="pres">
      <dgm:prSet presAssocID="{B20F05D7-6152-40C5-9EC3-06D20A94C687}" presName="compNode" presStyleCnt="0"/>
      <dgm:spPr/>
    </dgm:pt>
    <dgm:pt modelId="{7B16A7AB-E578-4F4B-ABD7-E5ECD6C32C17}" type="pres">
      <dgm:prSet presAssocID="{B20F05D7-6152-40C5-9EC3-06D20A94C687}" presName="bgRect" presStyleLbl="bgShp" presStyleIdx="1" presStyleCnt="3"/>
      <dgm:spPr/>
    </dgm:pt>
    <dgm:pt modelId="{4DC8C021-C5C7-4E65-A504-F2E56E2BE391}" type="pres">
      <dgm:prSet presAssocID="{B20F05D7-6152-40C5-9EC3-06D20A94C68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ikeuden vaaka tasaisella täytöllä"/>
        </a:ext>
      </dgm:extLst>
    </dgm:pt>
    <dgm:pt modelId="{EC836DF0-EA4C-4EC2-8A52-3A5F55289B7D}" type="pres">
      <dgm:prSet presAssocID="{B20F05D7-6152-40C5-9EC3-06D20A94C687}" presName="spaceRect" presStyleCnt="0"/>
      <dgm:spPr/>
    </dgm:pt>
    <dgm:pt modelId="{1DB69B7A-7C37-449B-A5B0-FF0C8806E9AF}" type="pres">
      <dgm:prSet presAssocID="{B20F05D7-6152-40C5-9EC3-06D20A94C687}" presName="parTx" presStyleLbl="revTx" presStyleIdx="1" presStyleCnt="3">
        <dgm:presLayoutVars>
          <dgm:chMax val="0"/>
          <dgm:chPref val="0"/>
        </dgm:presLayoutVars>
      </dgm:prSet>
      <dgm:spPr/>
    </dgm:pt>
    <dgm:pt modelId="{6DA4BFCD-EB68-480C-B35E-25EB20F7911E}" type="pres">
      <dgm:prSet presAssocID="{4BEB1707-2F07-4242-A27F-DD7762040B47}" presName="sibTrans" presStyleCnt="0"/>
      <dgm:spPr/>
    </dgm:pt>
    <dgm:pt modelId="{C90757D6-B621-49F1-B67B-2C8C8B1BC121}" type="pres">
      <dgm:prSet presAssocID="{45DE7458-6F4B-4317-A30B-36D20C7BBAF3}" presName="compNode" presStyleCnt="0"/>
      <dgm:spPr/>
    </dgm:pt>
    <dgm:pt modelId="{22542CA3-36FC-4FE4-AA05-44BCD471B08E}" type="pres">
      <dgm:prSet presAssocID="{45DE7458-6F4B-4317-A30B-36D20C7BBAF3}" presName="bgRect" presStyleLbl="bgShp" presStyleIdx="2" presStyleCnt="3"/>
      <dgm:spPr/>
    </dgm:pt>
    <dgm:pt modelId="{ABA0AABB-A464-4526-8C40-510560DCE3BA}" type="pres">
      <dgm:prSet presAssocID="{45DE7458-6F4B-4317-A30B-36D20C7BBAF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Neula"/>
        </a:ext>
      </dgm:extLst>
    </dgm:pt>
    <dgm:pt modelId="{205E4105-3812-4F3B-92D4-07EF41E6136C}" type="pres">
      <dgm:prSet presAssocID="{45DE7458-6F4B-4317-A30B-36D20C7BBAF3}" presName="spaceRect" presStyleCnt="0"/>
      <dgm:spPr/>
    </dgm:pt>
    <dgm:pt modelId="{0ED6A61B-5C47-47C0-B79F-B2DAC9DD9378}" type="pres">
      <dgm:prSet presAssocID="{45DE7458-6F4B-4317-A30B-36D20C7BBAF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E02A00A-4058-48C7-BF23-4059BC483FAC}" srcId="{2608CB12-1670-423E-9279-C0AE157C7ABC}" destId="{5C4AE129-19FC-4512-A1A4-B1720818627D}" srcOrd="0" destOrd="0" parTransId="{82A44D03-65DA-4FAE-94B8-FDDFF245CC08}" sibTransId="{5792D339-551E-4542-8553-8F14671F59CD}"/>
    <dgm:cxn modelId="{61ED8214-D1B3-486B-8262-BE6237A7955F}" type="presOf" srcId="{2608CB12-1670-423E-9279-C0AE157C7ABC}" destId="{0137667B-FD40-4809-9834-03827BED0004}" srcOrd="0" destOrd="0" presId="urn:microsoft.com/office/officeart/2018/2/layout/IconVerticalSolidList"/>
    <dgm:cxn modelId="{267F811F-166F-49B6-A941-D9648872983D}" type="presOf" srcId="{45DE7458-6F4B-4317-A30B-36D20C7BBAF3}" destId="{0ED6A61B-5C47-47C0-B79F-B2DAC9DD9378}" srcOrd="0" destOrd="0" presId="urn:microsoft.com/office/officeart/2018/2/layout/IconVerticalSolidList"/>
    <dgm:cxn modelId="{C5C1B930-2CC5-4FE5-ABF1-217703D9A77A}" srcId="{2608CB12-1670-423E-9279-C0AE157C7ABC}" destId="{B20F05D7-6152-40C5-9EC3-06D20A94C687}" srcOrd="1" destOrd="0" parTransId="{1193DE61-BCBA-4B8B-B48B-0C35FE929BC3}" sibTransId="{4BEB1707-2F07-4242-A27F-DD7762040B47}"/>
    <dgm:cxn modelId="{DEF38A44-727F-47BA-B691-0A31A0468B4D}" srcId="{2608CB12-1670-423E-9279-C0AE157C7ABC}" destId="{45DE7458-6F4B-4317-A30B-36D20C7BBAF3}" srcOrd="2" destOrd="0" parTransId="{7DAB026E-A333-41A7-9BC0-90C913FFB81F}" sibTransId="{2729671D-B857-4D89-A314-1352B78845A1}"/>
    <dgm:cxn modelId="{3DBC5178-F647-4249-98B0-8905B79046CF}" type="presOf" srcId="{5C4AE129-19FC-4512-A1A4-B1720818627D}" destId="{C7F6A6BF-AB0B-403A-8D5C-55141C9CBB93}" srcOrd="0" destOrd="0" presId="urn:microsoft.com/office/officeart/2018/2/layout/IconVerticalSolidList"/>
    <dgm:cxn modelId="{7E7180E8-EF80-4BD7-B209-AC896B9283EF}" type="presOf" srcId="{B20F05D7-6152-40C5-9EC3-06D20A94C687}" destId="{1DB69B7A-7C37-449B-A5B0-FF0C8806E9AF}" srcOrd="0" destOrd="0" presId="urn:microsoft.com/office/officeart/2018/2/layout/IconVerticalSolidList"/>
    <dgm:cxn modelId="{428EC6D7-0AF2-401A-AEF8-79CEEA655E2F}" type="presParOf" srcId="{0137667B-FD40-4809-9834-03827BED0004}" destId="{3D8E67FA-256B-43C9-BC5E-3C570FF2F8E5}" srcOrd="0" destOrd="0" presId="urn:microsoft.com/office/officeart/2018/2/layout/IconVerticalSolidList"/>
    <dgm:cxn modelId="{8045373E-4BAD-4607-9010-2523A7B90E0E}" type="presParOf" srcId="{3D8E67FA-256B-43C9-BC5E-3C570FF2F8E5}" destId="{56E77F0B-A7D8-4715-B9D5-D04999D509A3}" srcOrd="0" destOrd="0" presId="urn:microsoft.com/office/officeart/2018/2/layout/IconVerticalSolidList"/>
    <dgm:cxn modelId="{57B743B4-AA35-4E1B-BD26-6571E3FED4E7}" type="presParOf" srcId="{3D8E67FA-256B-43C9-BC5E-3C570FF2F8E5}" destId="{5451B51A-D48E-4FB3-8A89-6B29F553060E}" srcOrd="1" destOrd="0" presId="urn:microsoft.com/office/officeart/2018/2/layout/IconVerticalSolidList"/>
    <dgm:cxn modelId="{A6889185-2D8D-42AC-93BA-67F70AB42596}" type="presParOf" srcId="{3D8E67FA-256B-43C9-BC5E-3C570FF2F8E5}" destId="{410DA085-083B-43AE-9F31-46D2CD5FB682}" srcOrd="2" destOrd="0" presId="urn:microsoft.com/office/officeart/2018/2/layout/IconVerticalSolidList"/>
    <dgm:cxn modelId="{2B6721DD-C692-4279-BA7F-3D90A247089A}" type="presParOf" srcId="{3D8E67FA-256B-43C9-BC5E-3C570FF2F8E5}" destId="{C7F6A6BF-AB0B-403A-8D5C-55141C9CBB93}" srcOrd="3" destOrd="0" presId="urn:microsoft.com/office/officeart/2018/2/layout/IconVerticalSolidList"/>
    <dgm:cxn modelId="{D56E40EB-E177-4F26-BF8F-AED2740EF6AA}" type="presParOf" srcId="{0137667B-FD40-4809-9834-03827BED0004}" destId="{72577ED2-9531-48FB-9C51-431A2985F25F}" srcOrd="1" destOrd="0" presId="urn:microsoft.com/office/officeart/2018/2/layout/IconVerticalSolidList"/>
    <dgm:cxn modelId="{6EB0A8C3-0474-4179-A6DA-A784AB85C365}" type="presParOf" srcId="{0137667B-FD40-4809-9834-03827BED0004}" destId="{2C26D374-E5E7-413B-80F3-357035D49833}" srcOrd="2" destOrd="0" presId="urn:microsoft.com/office/officeart/2018/2/layout/IconVerticalSolidList"/>
    <dgm:cxn modelId="{5E2B6AFE-8378-4221-8683-B250FDCC7ED3}" type="presParOf" srcId="{2C26D374-E5E7-413B-80F3-357035D49833}" destId="{7B16A7AB-E578-4F4B-ABD7-E5ECD6C32C17}" srcOrd="0" destOrd="0" presId="urn:microsoft.com/office/officeart/2018/2/layout/IconVerticalSolidList"/>
    <dgm:cxn modelId="{73958CB1-7A4C-43A1-8D42-004D67645FED}" type="presParOf" srcId="{2C26D374-E5E7-413B-80F3-357035D49833}" destId="{4DC8C021-C5C7-4E65-A504-F2E56E2BE391}" srcOrd="1" destOrd="0" presId="urn:microsoft.com/office/officeart/2018/2/layout/IconVerticalSolidList"/>
    <dgm:cxn modelId="{91C93B7C-48FE-47EA-A9EC-88C1151C7387}" type="presParOf" srcId="{2C26D374-E5E7-413B-80F3-357035D49833}" destId="{EC836DF0-EA4C-4EC2-8A52-3A5F55289B7D}" srcOrd="2" destOrd="0" presId="urn:microsoft.com/office/officeart/2018/2/layout/IconVerticalSolidList"/>
    <dgm:cxn modelId="{F85DF45A-FCF0-4F0A-850A-3166AB6DFEFB}" type="presParOf" srcId="{2C26D374-E5E7-413B-80F3-357035D49833}" destId="{1DB69B7A-7C37-449B-A5B0-FF0C8806E9AF}" srcOrd="3" destOrd="0" presId="urn:microsoft.com/office/officeart/2018/2/layout/IconVerticalSolidList"/>
    <dgm:cxn modelId="{BE064160-6585-4327-8070-A31E5384716D}" type="presParOf" srcId="{0137667B-FD40-4809-9834-03827BED0004}" destId="{6DA4BFCD-EB68-480C-B35E-25EB20F7911E}" srcOrd="3" destOrd="0" presId="urn:microsoft.com/office/officeart/2018/2/layout/IconVerticalSolidList"/>
    <dgm:cxn modelId="{83B3D53B-C7CA-4A40-B2E9-58FAA9D0A4DB}" type="presParOf" srcId="{0137667B-FD40-4809-9834-03827BED0004}" destId="{C90757D6-B621-49F1-B67B-2C8C8B1BC121}" srcOrd="4" destOrd="0" presId="urn:microsoft.com/office/officeart/2018/2/layout/IconVerticalSolidList"/>
    <dgm:cxn modelId="{A2E657E2-4C3E-4E76-B756-8C59C84AFA27}" type="presParOf" srcId="{C90757D6-B621-49F1-B67B-2C8C8B1BC121}" destId="{22542CA3-36FC-4FE4-AA05-44BCD471B08E}" srcOrd="0" destOrd="0" presId="urn:microsoft.com/office/officeart/2018/2/layout/IconVerticalSolidList"/>
    <dgm:cxn modelId="{8C9CC639-2451-4BBC-B9CC-61C74F089AF9}" type="presParOf" srcId="{C90757D6-B621-49F1-B67B-2C8C8B1BC121}" destId="{ABA0AABB-A464-4526-8C40-510560DCE3BA}" srcOrd="1" destOrd="0" presId="urn:microsoft.com/office/officeart/2018/2/layout/IconVerticalSolidList"/>
    <dgm:cxn modelId="{AB20F000-CF2B-48F9-A285-9CAD8AA1FD74}" type="presParOf" srcId="{C90757D6-B621-49F1-B67B-2C8C8B1BC121}" destId="{205E4105-3812-4F3B-92D4-07EF41E6136C}" srcOrd="2" destOrd="0" presId="urn:microsoft.com/office/officeart/2018/2/layout/IconVerticalSolidList"/>
    <dgm:cxn modelId="{AE1CB7AE-F1B0-425B-A042-AA84DC9EF998}" type="presParOf" srcId="{C90757D6-B621-49F1-B67B-2C8C8B1BC121}" destId="{0ED6A61B-5C47-47C0-B79F-B2DAC9DD937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E77F0B-A7D8-4715-B9D5-D04999D509A3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1B51A-D48E-4FB3-8A89-6B29F553060E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F6A6BF-AB0B-403A-8D5C-55141C9CBB9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Sum of PFOS, PFOA, PFHxS and PFNA</a:t>
          </a:r>
          <a:endParaRPr lang="en-US" sz="2300" kern="1200"/>
        </a:p>
      </dsp:txBody>
      <dsp:txXfrm>
        <a:off x="1435590" y="531"/>
        <a:ext cx="9080009" cy="1242935"/>
      </dsp:txXfrm>
    </dsp:sp>
    <dsp:sp modelId="{7B16A7AB-E578-4F4B-ABD7-E5ECD6C32C17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C8C021-C5C7-4E65-A504-F2E56E2BE391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69B7A-7C37-449B-A5B0-FF0C8806E9AF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TWI for sum (EFSA 2020): 4.4 ng/kg bw/week</a:t>
          </a:r>
          <a:endParaRPr lang="en-US" sz="2300" kern="1200"/>
        </a:p>
      </dsp:txBody>
      <dsp:txXfrm>
        <a:off x="1435590" y="1554201"/>
        <a:ext cx="9080009" cy="1242935"/>
      </dsp:txXfrm>
    </dsp:sp>
    <dsp:sp modelId="{22542CA3-36FC-4FE4-AA05-44BCD471B08E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0AABB-A464-4526-8C40-510560DCE3BA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D6A61B-5C47-47C0-B79F-B2DAC9DD9378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/>
            <a:t>Based on mother’s exposure with which child’s serum PFAS 17.5 ng/ml after 12 mo breastfeeding</a:t>
          </a:r>
          <a:br>
            <a:rPr lang="fi-FI" sz="2300" kern="1200"/>
          </a:br>
          <a:r>
            <a:rPr lang="fi-FI" sz="2300" kern="1200"/>
            <a:t>This serum conc. = BMDL(10) for decreased immunity / vaccination</a:t>
          </a:r>
          <a:endParaRPr lang="en-US" sz="2300" kern="1200"/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1239D-8906-2842-82F9-5F471360B498}" type="datetimeFigureOut">
              <a:t>11.9.2023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600B0-3FF5-C141-ACF1-72D20473C34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76162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258CA-B7C8-704B-93C3-D9DBEA465A84}" type="datetimeFigureOut">
              <a:t>11.9.2023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49EF4-CEE7-B44F-8B5F-3B48DC0FF9AA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97049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49EF4-CEE7-B44F-8B5F-3B48DC0FF9AA}" type="slidenum">
              <a:rPr lang="uk-UA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2102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/>
              <a:t>Exposure based on serum levels roughly 1/3 of assessment based on diet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49EF4-CEE7-B44F-8B5F-3B48DC0FF9AA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253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83" y="1271112"/>
            <a:ext cx="5519233" cy="388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51710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017535" y="1825624"/>
            <a:ext cx="5024231" cy="435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5672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ulukon paikkamerkki 4"/>
          <p:cNvSpPr>
            <a:spLocks noGrp="1"/>
          </p:cNvSpPr>
          <p:nvPr>
            <p:ph type="tbl" sz="quarter" idx="16"/>
          </p:nvPr>
        </p:nvSpPr>
        <p:spPr>
          <a:xfrm>
            <a:off x="6017534" y="1825625"/>
            <a:ext cx="5024231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fi-FI"/>
              <a:t>Lisää taulukko napsauttamalla kuvaketta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98486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&amp; conten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aavion paikkamerkki 7"/>
          <p:cNvSpPr>
            <a:spLocks noGrp="1"/>
          </p:cNvSpPr>
          <p:nvPr>
            <p:ph type="chart" sz="quarter" idx="17"/>
          </p:nvPr>
        </p:nvSpPr>
        <p:spPr>
          <a:xfrm>
            <a:off x="6017533" y="1825625"/>
            <a:ext cx="5024231" cy="43513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fi-FI"/>
              <a:t>Lisää kaavio napsauttamalla kuvaketta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974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9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3416081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3" name="Content Placeholder 2"/>
          <p:cNvSpPr>
            <a:spLocks noGrp="1"/>
          </p:cNvSpPr>
          <p:nvPr>
            <p:ph idx="15" hasCustomPrompt="1"/>
          </p:nvPr>
        </p:nvSpPr>
        <p:spPr>
          <a:xfrm>
            <a:off x="6288161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6" name="Content Placeholder 2"/>
          <p:cNvSpPr>
            <a:spLocks noGrp="1"/>
          </p:cNvSpPr>
          <p:nvPr>
            <p:ph idx="16" hasCustomPrompt="1"/>
          </p:nvPr>
        </p:nvSpPr>
        <p:spPr>
          <a:xfrm>
            <a:off x="9152290" y="1825625"/>
            <a:ext cx="2580862" cy="4351338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chemeClr val="accent1"/>
              </a:buClr>
              <a:buFont typeface="Arial" charset="0"/>
              <a:buChar char="•"/>
              <a:defRPr sz="20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sz="1000"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sz="800"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tekstiä</a:t>
            </a:r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4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3653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016833" y="1825625"/>
            <a:ext cx="502423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502423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dirty="0"/>
              <a:t>Tämä on leipätekstiä</a:t>
            </a:r>
          </a:p>
          <a:p>
            <a:pPr lvl="1"/>
            <a:r>
              <a:rPr lang="en-US" dirty="0" err="1"/>
              <a:t>Toinen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2"/>
            <a:r>
              <a:rPr lang="en-US" dirty="0" err="1"/>
              <a:t>Kolmas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3"/>
            <a:r>
              <a:rPr lang="en-US" dirty="0" err="1"/>
              <a:t>Neljäs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en-US" dirty="0"/>
          </a:p>
          <a:p>
            <a:pPr lvl="4"/>
            <a:r>
              <a:rPr lang="en-US" dirty="0" err="1"/>
              <a:t>Viides</a:t>
            </a:r>
            <a:r>
              <a:rPr lang="en-US" dirty="0"/>
              <a:t> </a:t>
            </a:r>
            <a:r>
              <a:rPr lang="en-US" dirty="0" err="1"/>
              <a:t>taso</a:t>
            </a: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6735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, for graphs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5537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 txBox="1">
            <a:spLocks/>
          </p:cNvSpPr>
          <p:nvPr userDrawn="1"/>
        </p:nvSpPr>
        <p:spPr>
          <a:xfrm>
            <a:off x="5230849" y="1325821"/>
            <a:ext cx="1968286" cy="11498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/>
            <a:r>
              <a:rPr lang="fi-FI" sz="10000" dirty="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6930" y="1907679"/>
            <a:ext cx="10278140" cy="31075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6500"/>
              </a:lnSpc>
              <a:defRPr sz="60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 err="1"/>
              <a:t>Sitaatti</a:t>
            </a:r>
            <a:r>
              <a:rPr lang="en-US" dirty="0"/>
              <a:t> tai </a:t>
            </a:r>
            <a:r>
              <a:rPr lang="en-US" dirty="0" err="1"/>
              <a:t>lainaus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956930" y="5319423"/>
            <a:ext cx="10278140" cy="8456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ts val="2400"/>
              </a:lnSpc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Sitaatin</a:t>
            </a:r>
            <a:r>
              <a:rPr lang="en-US" dirty="0"/>
              <a:t> </a:t>
            </a:r>
            <a:r>
              <a:rPr lang="en-US" dirty="0" err="1"/>
              <a:t>lähde</a:t>
            </a: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86431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7"/>
          <p:cNvSpPr txBox="1">
            <a:spLocks/>
          </p:cNvSpPr>
          <p:nvPr userDrawn="1"/>
        </p:nvSpPr>
        <p:spPr>
          <a:xfrm>
            <a:off x="5230849" y="1325821"/>
            <a:ext cx="1968286" cy="11498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/>
            <a:r>
              <a:rPr lang="fi-FI" sz="10000" dirty="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6930" y="1907679"/>
            <a:ext cx="10278140" cy="3107561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6500"/>
              </a:lnSpc>
              <a:defRPr sz="60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 err="1"/>
              <a:t>Sitaatti</a:t>
            </a:r>
            <a:r>
              <a:rPr lang="en-US" dirty="0"/>
              <a:t> tai </a:t>
            </a:r>
            <a:r>
              <a:rPr lang="en-US" dirty="0" err="1"/>
              <a:t>lainaus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956930" y="5319423"/>
            <a:ext cx="10278140" cy="845625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lnSpc>
                <a:spcPts val="2400"/>
              </a:lnSpc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err="1"/>
              <a:t>Sitaatin</a:t>
            </a:r>
            <a:r>
              <a:rPr lang="en-US" dirty="0"/>
              <a:t> </a:t>
            </a:r>
            <a:r>
              <a:rPr lang="en-US" dirty="0" err="1"/>
              <a:t>lähde</a:t>
            </a:r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64642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 userDrawn="1"/>
        </p:nvSpPr>
        <p:spPr>
          <a:xfrm>
            <a:off x="564708" y="5366170"/>
            <a:ext cx="4662884" cy="856800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ctr" defTabSz="914400" rtl="0" eaLnBrk="1" latinLnBrk="0" hangingPunct="1">
              <a:lnSpc>
                <a:spcPts val="6500"/>
              </a:lnSpc>
              <a:spcBef>
                <a:spcPct val="0"/>
              </a:spcBef>
              <a:buNone/>
              <a:defRPr sz="32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>
              <a:lnSpc>
                <a:spcPts val="2000"/>
              </a:lnSpc>
              <a:spcBef>
                <a:spcPts val="1000"/>
              </a:spcBef>
            </a:pPr>
            <a:r>
              <a:rPr lang="en-US" sz="1800" b="0" dirty="0" err="1"/>
              <a:t>Sitaatin</a:t>
            </a:r>
            <a:r>
              <a:rPr lang="en-US" sz="1800" b="0" dirty="0"/>
              <a:t> </a:t>
            </a:r>
            <a:r>
              <a:rPr lang="en-US" sz="1800" b="0" dirty="0" err="1"/>
              <a:t>lähde</a:t>
            </a:r>
            <a:endParaRPr lang="fi-FI" sz="1800" b="0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64708" y="1628710"/>
            <a:ext cx="4662884" cy="360798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lnSpc>
                <a:spcPts val="90"/>
              </a:lnSpc>
              <a:spcBef>
                <a:spcPts val="1000"/>
              </a:spcBef>
              <a:defRPr sz="32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sitaatti</a:t>
            </a:r>
            <a:r>
              <a:rPr lang="en-US" dirty="0"/>
              <a:t> tai </a:t>
            </a:r>
            <a:r>
              <a:rPr lang="en-US" dirty="0" err="1"/>
              <a:t>lainaus</a:t>
            </a:r>
            <a:endParaRPr lang="fi-FI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5796833" y="1628709"/>
            <a:ext cx="4732598" cy="45942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9" name="Title 7"/>
          <p:cNvSpPr txBox="1">
            <a:spLocks/>
          </p:cNvSpPr>
          <p:nvPr userDrawn="1"/>
        </p:nvSpPr>
        <p:spPr>
          <a:xfrm>
            <a:off x="1963308" y="990166"/>
            <a:ext cx="1968286" cy="114980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1" kern="1200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pPr algn="ctr"/>
            <a:r>
              <a:rPr lang="fi-FI" sz="10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/>
          </a:p>
        </p:txBody>
      </p:sp>
      <p:pic>
        <p:nvPicPr>
          <p:cNvPr id="12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64836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257" y="506802"/>
            <a:ext cx="2060913" cy="1449313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0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KIITOS</a:t>
            </a:r>
            <a:endParaRPr lang="fi-FI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722688" y="4178599"/>
            <a:ext cx="4770437" cy="4808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Etunimi Sukunimi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731970" y="4680856"/>
            <a:ext cx="4770437" cy="328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tarpeen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31970" y="5347393"/>
            <a:ext cx="4770437" cy="128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None/>
              <a:defRPr sz="1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tarvittaessa</a:t>
            </a:r>
            <a:r>
              <a:rPr lang="en-US" dirty="0"/>
              <a:t> </a:t>
            </a:r>
            <a:r>
              <a:rPr lang="en-US" dirty="0" err="1"/>
              <a:t>yhteystietoja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tai </a:t>
            </a:r>
            <a:r>
              <a:rPr lang="en-US" dirty="0" err="1"/>
              <a:t>esimerkiksi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Twitter-</a:t>
            </a:r>
            <a:r>
              <a:rPr lang="en-US" dirty="0" err="1"/>
              <a:t>käyttäjätili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92815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29" y="1270221"/>
            <a:ext cx="5508587" cy="38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1615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232" y="507689"/>
            <a:ext cx="2062340" cy="1450316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3722688" y="4178599"/>
            <a:ext cx="4770437" cy="4808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Etunimi Sukunimi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3731970" y="4680856"/>
            <a:ext cx="4770437" cy="3285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 </a:t>
            </a:r>
            <a:r>
              <a:rPr lang="en-US" dirty="0" err="1"/>
              <a:t>tarpeen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31970" y="5347393"/>
            <a:ext cx="4770437" cy="128957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None/>
              <a:defRPr sz="1800" b="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tarvittaessa</a:t>
            </a:r>
            <a:r>
              <a:rPr lang="en-US" dirty="0"/>
              <a:t> </a:t>
            </a:r>
            <a:r>
              <a:rPr lang="en-US" dirty="0" err="1"/>
              <a:t>yhteystietoja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tai </a:t>
            </a:r>
            <a:r>
              <a:rPr lang="en-US" dirty="0" err="1"/>
              <a:t>esimerkiksi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Twitter-</a:t>
            </a:r>
            <a:r>
              <a:rPr lang="en-US" dirty="0" err="1"/>
              <a:t>käyttäjätili</a:t>
            </a:r>
            <a:r>
              <a:rPr lang="en-US" dirty="0"/>
              <a:t> 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100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KIITOS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86036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30773" y="-86535"/>
            <a:ext cx="3061227" cy="621688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7251" y="2434453"/>
            <a:ext cx="6691866" cy="1524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79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 - blue log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>
            <a:extLst>
              <a:ext uri="{FF2B5EF4-FFF2-40B4-BE49-F238E27FC236}">
                <a16:creationId xmlns:a16="http://schemas.microsoft.com/office/drawing/2014/main" id="{F0E7EA67-8DEC-4C9D-863E-779AB6794EB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EB8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20F68B3B-A6F9-41DB-B782-C317AAF1EA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029" y="1270221"/>
            <a:ext cx="5508587" cy="387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41477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52500" y="2072953"/>
            <a:ext cx="9144000" cy="220424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5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68557" y="5000796"/>
            <a:ext cx="4056668" cy="4378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Etunimi</a:t>
            </a:r>
            <a:r>
              <a:rPr lang="en-US" dirty="0"/>
              <a:t> </a:t>
            </a:r>
            <a:r>
              <a:rPr lang="en-US" dirty="0" err="1"/>
              <a:t>Sukunimi</a:t>
            </a:r>
            <a:endParaRPr lang="fi-FI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8801" y="390544"/>
            <a:ext cx="3443058" cy="65065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1063331" y="1760184"/>
            <a:ext cx="1052052" cy="88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063331" y="4501474"/>
            <a:ext cx="1052052" cy="884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968375" y="5589588"/>
            <a:ext cx="4748613" cy="6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jaosto</a:t>
            </a:r>
            <a:r>
              <a:rPr lang="en-US" dirty="0"/>
              <a:t>, </a:t>
            </a:r>
            <a:r>
              <a:rPr lang="en-US" dirty="0" err="1"/>
              <a:t>yksikkö</a:t>
            </a:r>
            <a:r>
              <a:rPr lang="en-US" dirty="0"/>
              <a:t>, </a:t>
            </a:r>
            <a:r>
              <a:rPr lang="en-US" dirty="0" err="1"/>
              <a:t>osasto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endParaRPr lang="fi-FI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6321287" y="5000626"/>
            <a:ext cx="5406113" cy="7516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bg2"/>
                </a:solidFill>
              </a:defRPr>
            </a:lvl1pPr>
            <a:lvl2pPr marL="457200" indent="0" algn="r">
              <a:buNone/>
              <a:defRPr sz="1600" b="1">
                <a:solidFill>
                  <a:schemeClr val="bg2"/>
                </a:solidFill>
              </a:defRPr>
            </a:lvl2pPr>
            <a:lvl3pPr marL="914400" indent="0" algn="r">
              <a:buNone/>
              <a:defRPr sz="1600" b="1">
                <a:solidFill>
                  <a:schemeClr val="bg2"/>
                </a:solidFill>
              </a:defRPr>
            </a:lvl3pPr>
            <a:lvl4pPr marL="1371600" indent="0" algn="r">
              <a:buNone/>
              <a:defRPr sz="1600" b="1">
                <a:solidFill>
                  <a:schemeClr val="bg2"/>
                </a:solidFill>
              </a:defRPr>
            </a:lvl4pPr>
            <a:lvl5pPr marL="1828800" indent="0" algn="r">
              <a:buNone/>
              <a:defRPr sz="16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Tilaisuuden nimi</a:t>
            </a:r>
            <a:endParaRPr lang="fi-FI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10193408" y="5752312"/>
            <a:ext cx="1533828" cy="38133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 algn="r">
              <a:buNone/>
              <a:defRPr sz="1600">
                <a:solidFill>
                  <a:schemeClr val="bg1"/>
                </a:solidFill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Päivämäärä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83179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tr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52500" y="2072953"/>
            <a:ext cx="9144000" cy="220424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48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Tähän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otsikko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68557" y="5000796"/>
            <a:ext cx="4056668" cy="43789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Etunimi Sukunimi</a:t>
            </a:r>
            <a:endParaRPr lang="fi-FI"/>
          </a:p>
        </p:txBody>
      </p:sp>
      <p:sp>
        <p:nvSpPr>
          <p:cNvPr id="11" name="Rectangle 10"/>
          <p:cNvSpPr/>
          <p:nvPr userDrawn="1"/>
        </p:nvSpPr>
        <p:spPr>
          <a:xfrm>
            <a:off x="1063331" y="1760184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063331" y="4501474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 hasCustomPrompt="1"/>
          </p:nvPr>
        </p:nvSpPr>
        <p:spPr>
          <a:xfrm>
            <a:off x="968375" y="5589588"/>
            <a:ext cx="4748613" cy="6604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1800"/>
              </a:lnSpc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 err="1"/>
              <a:t>titteli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 err="1"/>
              <a:t>jaosto</a:t>
            </a:r>
            <a:r>
              <a:rPr lang="en-US" dirty="0"/>
              <a:t>, </a:t>
            </a:r>
            <a:r>
              <a:rPr lang="en-US" dirty="0" err="1"/>
              <a:t>yksikkö</a:t>
            </a:r>
            <a:r>
              <a:rPr lang="en-US" dirty="0"/>
              <a:t>, </a:t>
            </a:r>
            <a:r>
              <a:rPr lang="en-US" dirty="0" err="1"/>
              <a:t>osasto</a:t>
            </a:r>
            <a:r>
              <a:rPr lang="en-US" dirty="0"/>
              <a:t> (</a:t>
            </a:r>
            <a:r>
              <a:rPr lang="en-US" dirty="0" err="1"/>
              <a:t>pienellä</a:t>
            </a:r>
            <a:r>
              <a:rPr lang="en-US" dirty="0"/>
              <a:t> </a:t>
            </a:r>
            <a:r>
              <a:rPr lang="en-US" dirty="0" err="1"/>
              <a:t>alkukirjaimella</a:t>
            </a:r>
            <a:r>
              <a:rPr lang="en-US" dirty="0"/>
              <a:t>)</a:t>
            </a:r>
            <a:endParaRPr lang="fi-FI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5" hasCustomPrompt="1"/>
          </p:nvPr>
        </p:nvSpPr>
        <p:spPr>
          <a:xfrm>
            <a:off x="6321287" y="5000626"/>
            <a:ext cx="5406113" cy="7516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2400" b="1">
                <a:solidFill>
                  <a:schemeClr val="tx2"/>
                </a:solidFill>
              </a:defRPr>
            </a:lvl1pPr>
            <a:lvl2pPr marL="457200" indent="0" algn="r">
              <a:buNone/>
              <a:defRPr sz="1600" b="1">
                <a:solidFill>
                  <a:schemeClr val="bg2"/>
                </a:solidFill>
              </a:defRPr>
            </a:lvl2pPr>
            <a:lvl3pPr marL="914400" indent="0" algn="r">
              <a:buNone/>
              <a:defRPr sz="1600" b="1">
                <a:solidFill>
                  <a:schemeClr val="bg2"/>
                </a:solidFill>
              </a:defRPr>
            </a:lvl3pPr>
            <a:lvl4pPr marL="1371600" indent="0" algn="r">
              <a:buNone/>
              <a:defRPr sz="1600" b="1">
                <a:solidFill>
                  <a:schemeClr val="bg2"/>
                </a:solidFill>
              </a:defRPr>
            </a:lvl4pPr>
            <a:lvl5pPr marL="1828800" indent="0" algn="r">
              <a:buNone/>
              <a:defRPr sz="1600" b="1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Tilaisuuden nimi</a:t>
            </a:r>
            <a:endParaRPr lang="fi-FI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 hasCustomPrompt="1"/>
          </p:nvPr>
        </p:nvSpPr>
        <p:spPr>
          <a:xfrm>
            <a:off x="10193408" y="5752312"/>
            <a:ext cx="1533828" cy="381333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 algn="r">
              <a:buNone/>
              <a:defRPr sz="1600">
                <a:solidFill>
                  <a:schemeClr val="bg1"/>
                </a:solidFill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</a:defRPr>
            </a:lvl3pPr>
            <a:lvl4pPr marL="1371600" indent="0" algn="r">
              <a:buNone/>
              <a:defRPr sz="1600">
                <a:solidFill>
                  <a:schemeClr val="bg1"/>
                </a:solidFill>
              </a:defRPr>
            </a:lvl4pPr>
            <a:lvl5pPr marL="1828800" indent="0" algn="r"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Päivämäärä</a:t>
            </a:r>
            <a:endParaRPr lang="fi-FI"/>
          </a:p>
        </p:txBody>
      </p:sp>
      <p:pic>
        <p:nvPicPr>
          <p:cNvPr id="13" name="Picture 1">
            <a:extLst>
              <a:ext uri="{FF2B5EF4-FFF2-40B4-BE49-F238E27FC236}">
                <a16:creationId xmlns:a16="http://schemas.microsoft.com/office/drawing/2014/main" id="{53F671E9-D1DD-4EB5-A1EA-935C9C201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62802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tra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väliotsikkodiana</a:t>
            </a:r>
            <a:endParaRPr lang="fi-FI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632154" y="1446252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2" name="Rectangle 21"/>
          <p:cNvSpPr/>
          <p:nvPr userDrawn="1"/>
        </p:nvSpPr>
        <p:spPr>
          <a:xfrm>
            <a:off x="1632154" y="5469195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2" name="Picture 1">
            <a:extLst>
              <a:ext uri="{FF2B5EF4-FFF2-40B4-BE49-F238E27FC236}">
                <a16:creationId xmlns:a16="http://schemas.microsoft.com/office/drawing/2014/main" id="{AB7ADF6E-5BB9-4452-8EF3-02AE0D463F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4704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1632154" y="1446252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632154" y="5469195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väliotsikkodiana</a:t>
            </a:r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C502785B-0833-4860-B2D6-1EF96AD7CA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987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5097" y="393616"/>
            <a:ext cx="3443585" cy="650757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632154" y="1446252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632154" y="5469195"/>
            <a:ext cx="1052052" cy="884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07317" y="2140197"/>
            <a:ext cx="9144000" cy="272354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lnSpc>
                <a:spcPts val="5500"/>
              </a:lnSpc>
              <a:defRPr sz="4500" b="1">
                <a:solidFill>
                  <a:schemeClr val="tx2"/>
                </a:solidFill>
              </a:defRPr>
            </a:lvl1pPr>
          </a:lstStyle>
          <a:p>
            <a:r>
              <a:rPr lang="en-US" dirty="0" err="1"/>
              <a:t>Tätä</a:t>
            </a:r>
            <a:r>
              <a:rPr lang="en-US" dirty="0"/>
              <a:t> </a:t>
            </a:r>
            <a:r>
              <a:rPr lang="en-US" dirty="0" err="1"/>
              <a:t>voi</a:t>
            </a:r>
            <a:r>
              <a:rPr lang="en-US" dirty="0"/>
              <a:t> </a:t>
            </a:r>
            <a:r>
              <a:rPr lang="en-US" dirty="0" err="1"/>
              <a:t>käyttää</a:t>
            </a:r>
            <a:r>
              <a:rPr lang="en-US" dirty="0"/>
              <a:t> </a:t>
            </a:r>
            <a:r>
              <a:rPr lang="en-US" dirty="0" err="1"/>
              <a:t>esityksen</a:t>
            </a:r>
            <a:r>
              <a:rPr lang="en-US" dirty="0"/>
              <a:t> </a:t>
            </a:r>
            <a:r>
              <a:rPr lang="en-US" dirty="0" err="1"/>
              <a:t>väliotsikkodiana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924327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8098" y="365125"/>
            <a:ext cx="9757458" cy="1325563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lnSpc>
                <a:spcPts val="4000"/>
              </a:lnSpc>
              <a:defRPr sz="3800" b="1" baseline="0">
                <a:ln>
                  <a:noFill/>
                </a:ln>
                <a:solidFill>
                  <a:schemeClr val="tx2"/>
                </a:solidFill>
                <a:latin typeface="calibri" charset="0"/>
                <a:ea typeface="Trebuchet MS" charset="0"/>
                <a:cs typeface="Trebuchet MS" charset="0"/>
              </a:defRPr>
            </a:lvl1pPr>
          </a:lstStyle>
          <a:p>
            <a:r>
              <a:rPr lang="fi-FI" dirty="0"/>
              <a:t>Tähän sisältödian otsikko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8098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defRPr sz="2600" baseline="0">
                <a:latin typeface="calibri" charset="0"/>
                <a:ea typeface="Georgia" charset="0"/>
                <a:cs typeface="Georgia" charset="0"/>
              </a:defRPr>
            </a:lvl1pPr>
            <a:lvl2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2pPr>
            <a:lvl3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3pPr>
            <a:lvl4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4pPr>
            <a:lvl5pPr>
              <a:buClr>
                <a:schemeClr val="accent1"/>
              </a:buClr>
              <a:defRPr baseline="0">
                <a:latin typeface="calibri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fi-FI" noProof="0" dirty="0"/>
              <a:t>Tämä on leipätekstiä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18795" y="197791"/>
            <a:ext cx="1137816" cy="90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528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8187" y="6476853"/>
            <a:ext cx="624068" cy="29963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6041CBB-80FB-464C-A5AF-4C3146BE7B1C}" type="slidenum">
              <a:rPr lang="uk-UA"/>
              <a:pPr/>
              <a:t>‹#›</a:t>
            </a:fld>
            <a:endParaRPr lang="uk-UA"/>
          </a:p>
        </p:txBody>
      </p:sp>
      <p:sp>
        <p:nvSpPr>
          <p:cNvPr id="5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8200977" y="6476853"/>
            <a:ext cx="3153136" cy="299631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720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49" r:id="rId4"/>
    <p:sldLayoutId id="2147483665" r:id="rId5"/>
    <p:sldLayoutId id="2147483664" r:id="rId6"/>
    <p:sldLayoutId id="2147483663" r:id="rId7"/>
    <p:sldLayoutId id="2147483666" r:id="rId8"/>
    <p:sldLayoutId id="2147483650" r:id="rId9"/>
    <p:sldLayoutId id="2147483667" r:id="rId10"/>
    <p:sldLayoutId id="2147483678" r:id="rId11"/>
    <p:sldLayoutId id="2147483679" r:id="rId12"/>
    <p:sldLayoutId id="2147483668" r:id="rId13"/>
    <p:sldLayoutId id="2147483669" r:id="rId14"/>
    <p:sldLayoutId id="2147483670" r:id="rId15"/>
    <p:sldLayoutId id="2147483671" r:id="rId16"/>
    <p:sldLayoutId id="2147483672" r:id="rId17"/>
    <p:sldLayoutId id="2147483673" r:id="rId18"/>
    <p:sldLayoutId id="2147483674" r:id="rId19"/>
    <p:sldLayoutId id="2147483676" r:id="rId20"/>
    <p:sldLayoutId id="2147483677" r:id="rId21"/>
  </p:sldLayoutIdLst>
  <p:transition>
    <p:fad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903/j.efsa.2020.6223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thl.fi/fi/web/ymparistoterveys/ymparistomyrkyt/pfas-yhdistee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rn.fi/URN:ISBN:978-952-287-600-3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okavirasto.fi/EU-kalatIV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uokavirasto.fi/en/risk-assessment" TargetMode="Externa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PFAS in Finland – dietary exposure, with focus on occurrence in fish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Johanna Suomi</a:t>
            </a:r>
            <a:endParaRPr lang="fi-FI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/>
              <a:t>Research professor</a:t>
            </a:r>
          </a:p>
          <a:p>
            <a:r>
              <a:rPr lang="fi-FI"/>
              <a:t>Risk Assessment Unit, Finnish Food Authority</a:t>
            </a:r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PFAS webinar</a:t>
            </a:r>
            <a:endParaRPr lang="fi-FI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i-FI"/>
              <a:t>18.9.2023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8400400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2B5D0D-525F-BD80-49BF-636C9D256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</p:spPr>
        <p:txBody>
          <a:bodyPr anchor="ctr">
            <a:normAutofit/>
          </a:bodyPr>
          <a:lstStyle/>
          <a:p>
            <a:r>
              <a:rPr lang="fi-FI"/>
              <a:t>PFAS4</a:t>
            </a:r>
          </a:p>
        </p:txBody>
      </p:sp>
      <p:graphicFrame>
        <p:nvGraphicFramePr>
          <p:cNvPr id="5" name="Sisällön paikkamerkki 2">
            <a:extLst>
              <a:ext uri="{FF2B5EF4-FFF2-40B4-BE49-F238E27FC236}">
                <a16:creationId xmlns:a16="http://schemas.microsoft.com/office/drawing/2014/main" id="{D9787D52-DF10-7FDC-0CB1-4740CF19CD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49718"/>
              </p:ext>
            </p:extLst>
          </p:nvPr>
        </p:nvGraphicFramePr>
        <p:xfrm>
          <a:off x="528098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751193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FBFF269C-0AB7-C228-5077-B82418B50DDE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6016832" y="1825625"/>
            <a:ext cx="5474933" cy="4351338"/>
          </a:xfrm>
        </p:spPr>
        <p:txBody>
          <a:bodyPr/>
          <a:lstStyle/>
          <a:p>
            <a:r>
              <a:rPr lang="fi-FI"/>
              <a:t>EFSA estimates of mean dietary exposure exceed TWI 4.4 ng/kg bw /week (national consumption + EU occurrence data)</a:t>
            </a:r>
          </a:p>
          <a:p>
            <a:r>
              <a:rPr lang="fi-FI"/>
              <a:t>FI serum sample measurements (Institute for Health &amp; Welfare, 2021):</a:t>
            </a:r>
            <a:br>
              <a:rPr lang="fi-FI"/>
            </a:br>
            <a:r>
              <a:rPr lang="fi-FI"/>
              <a:t>mean 13 ng/ml for 1-year-olds, </a:t>
            </a:r>
            <a:br>
              <a:rPr lang="fi-FI"/>
            </a:br>
            <a:r>
              <a:rPr lang="fi-FI"/>
              <a:t>8.9 ng/ml for adult women</a:t>
            </a:r>
            <a:br>
              <a:rPr lang="fi-FI"/>
            </a:br>
            <a:r>
              <a:rPr lang="fi-FI">
                <a:sym typeface="Wingdings" panose="05000000000000000000" pitchFamily="2" charset="2"/>
              </a:rPr>
              <a:t>(TWI ~ 17.5 ng/ml)</a:t>
            </a:r>
            <a:endParaRPr lang="fi-FI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62F01E78-960A-3C64-E462-BB90C156D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Setting the plate: </a:t>
            </a:r>
            <a:br>
              <a:rPr lang="fi-FI"/>
            </a:br>
            <a:r>
              <a:rPr lang="fi-FI"/>
              <a:t>estimated PFAS4 exposure in Northern Europe</a:t>
            </a:r>
          </a:p>
        </p:txBody>
      </p:sp>
      <p:graphicFrame>
        <p:nvGraphicFramePr>
          <p:cNvPr id="7" name="Taulukko 7">
            <a:extLst>
              <a:ext uri="{FF2B5EF4-FFF2-40B4-BE49-F238E27FC236}">
                <a16:creationId xmlns:a16="http://schemas.microsoft.com/office/drawing/2014/main" id="{000E09B1-DC05-923B-C756-E2F1B3DDB1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376659"/>
              </p:ext>
            </p:extLst>
          </p:nvPr>
        </p:nvGraphicFramePr>
        <p:xfrm>
          <a:off x="528098" y="3215939"/>
          <a:ext cx="5024436" cy="2535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812">
                  <a:extLst>
                    <a:ext uri="{9D8B030D-6E8A-4147-A177-3AD203B41FA5}">
                      <a16:colId xmlns:a16="http://schemas.microsoft.com/office/drawing/2014/main" val="1092563291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3817446497"/>
                    </a:ext>
                  </a:extLst>
                </a:gridCol>
                <a:gridCol w="1674812">
                  <a:extLst>
                    <a:ext uri="{9D8B030D-6E8A-4147-A177-3AD203B41FA5}">
                      <a16:colId xmlns:a16="http://schemas.microsoft.com/office/drawing/2014/main" val="4265124335"/>
                    </a:ext>
                  </a:extLst>
                </a:gridCol>
              </a:tblGrid>
              <a:tr h="706618">
                <a:tc>
                  <a:txBody>
                    <a:bodyPr/>
                    <a:lstStyle/>
                    <a:p>
                      <a:r>
                        <a:rPr lang="fi-FI" sz="240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Adults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241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2400"/>
                        <a:t>Denmark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12.0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199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2400"/>
                        <a:t>Estonia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13.2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6.7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517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2400"/>
                        <a:t>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894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2400"/>
                        <a:t>Sweden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2400"/>
                        <a:t>7.4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69894"/>
                  </a:ext>
                </a:extLst>
              </a:tr>
            </a:tbl>
          </a:graphicData>
        </a:graphic>
      </p:graphicFrame>
      <p:sp>
        <p:nvSpPr>
          <p:cNvPr id="8" name="Tekstiruutu 7">
            <a:extLst>
              <a:ext uri="{FF2B5EF4-FFF2-40B4-BE49-F238E27FC236}">
                <a16:creationId xmlns:a16="http://schemas.microsoft.com/office/drawing/2014/main" id="{AAEEBB84-1CA4-58B7-E616-C8926B2749FD}"/>
              </a:ext>
            </a:extLst>
          </p:cNvPr>
          <p:cNvSpPr txBox="1"/>
          <p:nvPr/>
        </p:nvSpPr>
        <p:spPr>
          <a:xfrm>
            <a:off x="528098" y="1825625"/>
            <a:ext cx="52023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/>
              <a:t>Mean LB exposure to sum of PFOS, PFOA, PFHxS &amp; PFNA (ng/kg bw/week). </a:t>
            </a:r>
            <a:br>
              <a:rPr lang="fi-FI" sz="2400"/>
            </a:br>
            <a:r>
              <a:rPr lang="fi-FI" sz="2400"/>
              <a:t>Source: EFSA 2020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D7C3176A-E422-B2EB-858E-48927A1D42A2}"/>
              </a:ext>
            </a:extLst>
          </p:cNvPr>
          <p:cNvSpPr txBox="1"/>
          <p:nvPr/>
        </p:nvSpPr>
        <p:spPr>
          <a:xfrm>
            <a:off x="528098" y="6220770"/>
            <a:ext cx="437351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3"/>
              </a:rPr>
              <a:t>https://doi.org/10.2903/j.efsa.2020.6223</a:t>
            </a:r>
            <a:r>
              <a:rPr lang="fi-FI"/>
              <a:t> 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AAAD6617-BCB5-7CB9-1AD4-E9A7A89F5317}"/>
              </a:ext>
            </a:extLst>
          </p:cNvPr>
          <p:cNvSpPr txBox="1"/>
          <p:nvPr/>
        </p:nvSpPr>
        <p:spPr>
          <a:xfrm>
            <a:off x="6289144" y="6082270"/>
            <a:ext cx="54749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>
                <a:hlinkClick r:id="rId4"/>
              </a:rPr>
              <a:t>https://thl.fi/fi/web/ymparistoterveys/ymparistomyrkyt/pfas-yhdisteet</a:t>
            </a:r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883045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Previous work on PFAS in foodstuffs in Finland (</a:t>
            </a:r>
            <a:r>
              <a:rPr lang="fi-FI" u="sng"/>
              <a:t>examples</a:t>
            </a:r>
            <a:r>
              <a:rPr lang="fi-FI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Prioritization of foodborne contaminants from FI point of view (2021): </a:t>
            </a:r>
          </a:p>
          <a:p>
            <a:pPr lvl="1"/>
            <a:r>
              <a:rPr lang="fi-FI"/>
              <a:t>PFAS4 in top 10 / EFSA’s exposure vs. HBGV &amp; seriousness of health effect </a:t>
            </a:r>
            <a:br>
              <a:rPr lang="fi-FI"/>
            </a:br>
            <a:r>
              <a:rPr lang="fi-FI"/>
              <a:t>(Finnish Food Authority Research Reports 1/2021)</a:t>
            </a:r>
          </a:p>
          <a:p>
            <a:r>
              <a:rPr lang="fi-FI"/>
              <a:t>Laboratory analyses: </a:t>
            </a:r>
          </a:p>
          <a:p>
            <a:pPr lvl="1"/>
            <a:r>
              <a:rPr lang="fi-FI"/>
              <a:t>Baltic Sea fish and lake fish, analysed latest in 2016 and 2022-23</a:t>
            </a:r>
          </a:p>
          <a:p>
            <a:pPr lvl="1"/>
            <a:r>
              <a:rPr lang="fi-FI"/>
              <a:t>Environmental monitoring: perch &amp; herring / Finnish Environment Institute</a:t>
            </a:r>
          </a:p>
          <a:p>
            <a:r>
              <a:rPr lang="fi-FI"/>
              <a:t>Rapid risk assessment of organic eggs in Finland, 2023:</a:t>
            </a:r>
          </a:p>
          <a:p>
            <a:pPr lvl="1"/>
            <a:r>
              <a:rPr lang="fi-FI"/>
              <a:t>Source of contamination in feed (more in Riitta Rannikko’s presentation)</a:t>
            </a:r>
          </a:p>
          <a:p>
            <a:pPr lvl="1"/>
            <a:r>
              <a:rPr lang="fi-FI"/>
              <a:t>Moderate use (2-3 eggs/week) will not cause excessive exposure; occurrence will decrease rapidly when FFA risk managers’ guidance complied with</a:t>
            </a:r>
          </a:p>
        </p:txBody>
      </p:sp>
    </p:spTree>
    <p:extLst>
      <p:ext uri="{BB962C8B-B14F-4D97-AF65-F5344CB8AC3E}">
        <p14:creationId xmlns:p14="http://schemas.microsoft.com/office/powerpoint/2010/main" val="369518784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27268E2-AC98-FD84-F1B8-F3FA0F511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</p:spPr>
        <p:txBody>
          <a:bodyPr/>
          <a:lstStyle/>
          <a:p>
            <a:r>
              <a:rPr lang="en-US"/>
              <a:t>Average PFAS4 concentrations in fish in the Finnish areas of Baltic Sea, 2016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D3E79B37-AA90-42BE-3A03-F8DDBDF27D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69"/>
          <a:stretch/>
        </p:blipFill>
        <p:spPr>
          <a:xfrm>
            <a:off x="668409" y="1612860"/>
            <a:ext cx="8199144" cy="4880016"/>
          </a:xfrm>
          <a:prstGeom prst="rect">
            <a:avLst/>
          </a:prstGeom>
          <a:noFill/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51AB04CA-1CB8-4360-C535-59FC1B5E5614}"/>
              </a:ext>
            </a:extLst>
          </p:cNvPr>
          <p:cNvSpPr txBox="1"/>
          <p:nvPr/>
        </p:nvSpPr>
        <p:spPr>
          <a:xfrm>
            <a:off x="8867553" y="5582093"/>
            <a:ext cx="3115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/>
              <a:t>Results from: EU-fish III project</a:t>
            </a:r>
          </a:p>
          <a:p>
            <a:r>
              <a:rPr lang="fi-FI">
                <a:hlinkClick r:id="rId3"/>
              </a:rPr>
              <a:t>https://urn.fi/URN:ISBN:978-952-287-600-3</a:t>
            </a:r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44931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PFAS in fish from Baltic Sea and Finnish lakes: current status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Ongoing project </a:t>
            </a:r>
            <a:r>
              <a:rPr lang="fi-FI" b="1"/>
              <a:t>EU-Fish IV</a:t>
            </a:r>
            <a:r>
              <a:rPr lang="fi-FI"/>
              <a:t>: </a:t>
            </a:r>
            <a:br>
              <a:rPr lang="fi-FI"/>
            </a:br>
            <a:br>
              <a:rPr lang="fi-FI"/>
            </a:br>
            <a:r>
              <a:rPr lang="fi-FI"/>
              <a:t>PFAS and other environmental contaminants (dioxins </a:t>
            </a:r>
            <a:r>
              <a:rPr lang="fi-FI">
                <a:sym typeface="Wingdings" panose="05000000000000000000" pitchFamily="2" charset="2"/>
              </a:rPr>
              <a:t>required by</a:t>
            </a:r>
            <a:r>
              <a:rPr lang="fi-FI"/>
              <a:t> </a:t>
            </a:r>
            <a:r>
              <a:rPr lang="fi-FI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</a:t>
            </a:r>
            <a:r>
              <a:rPr lang="fi-FI"/>
              <a:t> derogation, Hg, …) – collaboration of 4 research organizations</a:t>
            </a:r>
          </a:p>
          <a:p>
            <a:pPr lvl="1"/>
            <a:r>
              <a:rPr lang="fi-FI"/>
              <a:t>State of water environment and fish stocks</a:t>
            </a:r>
          </a:p>
          <a:p>
            <a:pPr lvl="1"/>
            <a:r>
              <a:rPr lang="fi-FI"/>
              <a:t>Concentrations in most used fish species (from annual catch) in different parts of Baltic Sea and Finnish lakes/rivers</a:t>
            </a:r>
          </a:p>
          <a:p>
            <a:pPr lvl="1"/>
            <a:r>
              <a:rPr lang="fi-FI"/>
              <a:t>Exposure of consumers via consumption of fish: </a:t>
            </a:r>
            <a:br>
              <a:rPr lang="fi-FI"/>
            </a:br>
            <a:r>
              <a:rPr lang="fi-FI"/>
              <a:t>2017 consumption data + several future scenarios, including NNR</a:t>
            </a:r>
          </a:p>
          <a:p>
            <a:pPr lvl="1"/>
            <a:r>
              <a:rPr lang="fi-FI"/>
              <a:t>Safe use estimates by species, hazard (exposure ≤ TWI with 95% probability)</a:t>
            </a:r>
          </a:p>
          <a:p>
            <a:pPr lvl="1"/>
            <a:r>
              <a:rPr lang="fi-FI"/>
              <a:t>PFAS assumption for burden of disease calculation: </a:t>
            </a:r>
            <a:br>
              <a:rPr lang="fi-FI"/>
            </a:br>
            <a:r>
              <a:rPr lang="fi-FI"/>
              <a:t>exposure exceeding TWI leads to +10% respiratory infections in children</a:t>
            </a:r>
          </a:p>
        </p:txBody>
      </p:sp>
    </p:spTree>
    <p:extLst>
      <p:ext uri="{BB962C8B-B14F-4D97-AF65-F5344CB8AC3E}">
        <p14:creationId xmlns:p14="http://schemas.microsoft.com/office/powerpoint/2010/main" val="233257118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1CE37B1-54F6-80E1-B733-29FB71883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098" y="365125"/>
            <a:ext cx="9757458" cy="1325563"/>
          </a:xfrm>
        </p:spPr>
        <p:txBody>
          <a:bodyPr/>
          <a:lstStyle/>
          <a:p>
            <a:r>
              <a:rPr lang="en-US"/>
              <a:t>More information on the EU-Fish IV project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8B12C3A-440F-0ED8-4390-22E392418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30" y="3429000"/>
            <a:ext cx="9671527" cy="2949815"/>
          </a:xfrm>
          <a:prstGeom prst="rect">
            <a:avLst/>
          </a:prstGeom>
          <a:noFill/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E758B945-7D0A-4885-6E94-03483D5A14BB}"/>
              </a:ext>
            </a:extLst>
          </p:cNvPr>
          <p:cNvSpPr txBox="1"/>
          <p:nvPr/>
        </p:nvSpPr>
        <p:spPr>
          <a:xfrm>
            <a:off x="2147132" y="2185117"/>
            <a:ext cx="690117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200">
                <a:hlinkClick r:id="rId3"/>
              </a:rPr>
              <a:t>https://www.ruokavirasto.fi/EU-kalatIV</a:t>
            </a:r>
            <a:r>
              <a:rPr lang="fi-FI" sz="3200"/>
              <a:t> </a:t>
            </a:r>
          </a:p>
        </p:txBody>
      </p:sp>
      <p:cxnSp>
        <p:nvCxnSpPr>
          <p:cNvPr id="7" name="Yhdistin: Kaareva 6">
            <a:extLst>
              <a:ext uri="{FF2B5EF4-FFF2-40B4-BE49-F238E27FC236}">
                <a16:creationId xmlns:a16="http://schemas.microsoft.com/office/drawing/2014/main" id="{5FA12CE7-6548-2A7B-15FC-43A3C9A22111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9356651" y="3070586"/>
            <a:ext cx="928906" cy="602662"/>
          </a:xfrm>
          <a:prstGeom prst="curvedConnector3">
            <a:avLst>
              <a:gd name="adj1" fmla="val 146149"/>
            </a:avLst>
          </a:prstGeom>
          <a:ln w="28575">
            <a:solidFill>
              <a:srgbClr val="0F2C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iruutu 10">
            <a:extLst>
              <a:ext uri="{FF2B5EF4-FFF2-40B4-BE49-F238E27FC236}">
                <a16:creationId xmlns:a16="http://schemas.microsoft.com/office/drawing/2014/main" id="{734137F3-71C4-86EC-7291-52235927F282}"/>
              </a:ext>
            </a:extLst>
          </p:cNvPr>
          <p:cNvSpPr txBox="1"/>
          <p:nvPr/>
        </p:nvSpPr>
        <p:spPr>
          <a:xfrm>
            <a:off x="1266160" y="2824364"/>
            <a:ext cx="8090491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600"/>
              <a:t>change language here (web page available in FI, SE and EN)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BBE3CEE-010A-8A98-B080-D525DE85B0E5}"/>
              </a:ext>
            </a:extLst>
          </p:cNvPr>
          <p:cNvSpPr txBox="1"/>
          <p:nvPr/>
        </p:nvSpPr>
        <p:spPr>
          <a:xfrm>
            <a:off x="350874" y="1642036"/>
            <a:ext cx="11313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/>
              <a:t>Report due 4/2024, scientific publications later – to be linked to website:</a:t>
            </a:r>
          </a:p>
        </p:txBody>
      </p:sp>
    </p:spTree>
    <p:extLst>
      <p:ext uri="{BB962C8B-B14F-4D97-AF65-F5344CB8AC3E}">
        <p14:creationId xmlns:p14="http://schemas.microsoft.com/office/powerpoint/2010/main" val="53942892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PFAS results of EU-fish IV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/>
              <a:t>Preliminary results</a:t>
            </a:r>
            <a:r>
              <a:rPr lang="fi-FI"/>
              <a:t>: rising trend in some species between 2009 and 2023</a:t>
            </a:r>
          </a:p>
          <a:p>
            <a:r>
              <a:rPr lang="fi-FI"/>
              <a:t>In Baltic herring some of the pooled samples exceeded EU ML on PFAS4, most often in fish from the Archipelago Sea and the Bothnian Sea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D2B7BCF-A972-1A8B-0566-E0F796CD5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91" y="3417291"/>
            <a:ext cx="11904687" cy="1725193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37EC7F99-19BB-649D-23A0-2671FF9C98D8}"/>
              </a:ext>
            </a:extLst>
          </p:cNvPr>
          <p:cNvSpPr txBox="1"/>
          <p:nvPr/>
        </p:nvSpPr>
        <p:spPr>
          <a:xfrm>
            <a:off x="528098" y="5209953"/>
            <a:ext cx="11135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/>
              <a:t>Sum of 4 PFAS in Baltic herring: 2009-10 (green), 2016-17 (light blue), 2022-23 (yellow)</a:t>
            </a:r>
          </a:p>
          <a:p>
            <a:r>
              <a:rPr lang="fi-FI" sz="2000"/>
              <a:t>Source: EU-FISH projects II, III and IV, figure cropped from Häkkinen et al., poster presented in FLUOROS 2023 conference</a:t>
            </a:r>
          </a:p>
        </p:txBody>
      </p:sp>
    </p:spTree>
    <p:extLst>
      <p:ext uri="{BB962C8B-B14F-4D97-AF65-F5344CB8AC3E}">
        <p14:creationId xmlns:p14="http://schemas.microsoft.com/office/powerpoint/2010/main" val="307390480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title" idx="4294967295"/>
          </p:nvPr>
        </p:nvSpPr>
        <p:spPr>
          <a:xfrm>
            <a:off x="1099595" y="2307960"/>
            <a:ext cx="10058400" cy="15206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fi-FI" sz="72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your attention!</a:t>
            </a:r>
            <a:endParaRPr kumimoji="0" lang="fi-FI" sz="7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749479" y="4369561"/>
            <a:ext cx="6693031" cy="480866"/>
          </a:xfrm>
        </p:spPr>
        <p:txBody>
          <a:bodyPr>
            <a:normAutofit/>
          </a:bodyPr>
          <a:lstStyle/>
          <a:p>
            <a:r>
              <a:rPr lang="fi-FI"/>
              <a:t>More information: </a:t>
            </a:r>
            <a:r>
              <a:rPr lang="fi-FI" dirty="0"/>
              <a:t>johanna.suomi@ruokavirasto.fi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749480" y="4962183"/>
            <a:ext cx="6693030" cy="1033263"/>
          </a:xfrm>
        </p:spPr>
        <p:txBody>
          <a:bodyPr/>
          <a:lstStyle/>
          <a:p>
            <a:r>
              <a:rPr lang="fi-FI" sz="2400"/>
              <a:t>Risk Assessment Unit homepage: </a:t>
            </a:r>
            <a:r>
              <a:rPr lang="fi-FI" sz="2400">
                <a:hlinkClick r:id="rId2"/>
              </a:rPr>
              <a:t>https://www.ruokavirasto.fi/en/risk-assessment</a:t>
            </a:r>
            <a:endParaRPr lang="fi-FI" sz="2400"/>
          </a:p>
          <a:p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5439749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-teema">
  <a:themeElements>
    <a:clrScheme name="Ruokavirasto">
      <a:dk1>
        <a:srgbClr val="343841"/>
      </a:dk1>
      <a:lt1>
        <a:srgbClr val="FFFFFF"/>
      </a:lt1>
      <a:dk2>
        <a:srgbClr val="004F71"/>
      </a:dk2>
      <a:lt2>
        <a:srgbClr val="CEB888"/>
      </a:lt2>
      <a:accent1>
        <a:srgbClr val="D0006F"/>
      </a:accent1>
      <a:accent2>
        <a:srgbClr val="ADD2EE"/>
      </a:accent2>
      <a:accent3>
        <a:srgbClr val="0D5F2C"/>
      </a:accent3>
      <a:accent4>
        <a:srgbClr val="F7CE3C"/>
      </a:accent4>
      <a:accent5>
        <a:srgbClr val="C1D119"/>
      </a:accent5>
      <a:accent6>
        <a:srgbClr val="F4C8C2"/>
      </a:accent6>
      <a:hlink>
        <a:srgbClr val="D0006F"/>
      </a:hlink>
      <a:folHlink>
        <a:srgbClr val="912D2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uokavirasto_PP_pohja_FI_2021.potx" id="{6900B90D-8AC8-434C-9529-61CC12BD0303}" vid="{B6BC6537-6D63-4584-8610-1D1AE609BF0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Ruokavirasto_PP_pohja_FI_2021</Template>
  <TotalTime>1056</TotalTime>
  <Words>680</Words>
  <Application>Microsoft Office PowerPoint</Application>
  <PresentationFormat>Laajakuva</PresentationFormat>
  <Paragraphs>65</Paragraphs>
  <Slides>9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</vt:lpstr>
      <vt:lpstr>Office-teema</vt:lpstr>
      <vt:lpstr>PFAS in Finland – dietary exposure, with focus on occurrence in fish</vt:lpstr>
      <vt:lpstr>PFAS4</vt:lpstr>
      <vt:lpstr>Setting the plate:  estimated PFAS4 exposure in Northern Europe</vt:lpstr>
      <vt:lpstr>Previous work on PFAS in foodstuffs in Finland (examples)</vt:lpstr>
      <vt:lpstr>Average PFAS4 concentrations in fish in the Finnish areas of Baltic Sea, 2016</vt:lpstr>
      <vt:lpstr>PFAS in fish from Baltic Sea and Finnish lakes: current status</vt:lpstr>
      <vt:lpstr>More information on the EU-Fish IV project</vt:lpstr>
      <vt:lpstr>PFAS results of EU-fish IV</vt:lpstr>
      <vt:lpstr>Thank you for your attention!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Ohjeita esityksen tekijälle</dc:title>
  <dc:subject/>
  <dc:creator>Johanna Suomi (Ruokavirasto)</dc:creator>
  <cp:keywords/>
  <dc:description/>
  <cp:lastModifiedBy>Suomi Johanna (Ruokavirasto)</cp:lastModifiedBy>
  <cp:revision>39</cp:revision>
  <dcterms:created xsi:type="dcterms:W3CDTF">2021-02-26T07:17:16Z</dcterms:created>
  <dcterms:modified xsi:type="dcterms:W3CDTF">2023-09-11T09:39:20Z</dcterms:modified>
  <cp:category/>
</cp:coreProperties>
</file>